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11088701" r:id="rId2"/>
    <p:sldId id="11088703" r:id="rId3"/>
    <p:sldId id="11088702" r:id="rId4"/>
    <p:sldId id="11088704" r:id="rId5"/>
    <p:sldId id="11088706" r:id="rId6"/>
    <p:sldId id="11088707" r:id="rId7"/>
    <p:sldId id="11088708" r:id="rId8"/>
    <p:sldId id="11088709" r:id="rId9"/>
    <p:sldId id="11088710" r:id="rId10"/>
    <p:sldId id="11088711" r:id="rId11"/>
    <p:sldId id="11088712" r:id="rId12"/>
    <p:sldId id="11088700" r:id="rId13"/>
    <p:sldId id="11088715" r:id="rId14"/>
    <p:sldId id="11088716" r:id="rId15"/>
    <p:sldId id="11088718" r:id="rId16"/>
    <p:sldId id="11088717" r:id="rId17"/>
    <p:sldId id="11088713"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057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54" autoAdjust="0"/>
    <p:restoredTop sz="96329" autoAdjust="0"/>
  </p:normalViewPr>
  <p:slideViewPr>
    <p:cSldViewPr snapToGrid="0">
      <p:cViewPr varScale="1">
        <p:scale>
          <a:sx n="100" d="100"/>
          <a:sy n="100" d="100"/>
        </p:scale>
        <p:origin x="5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AC030A-3D9B-4A4D-B07E-84D0BFEE2AB2}" type="datetimeFigureOut">
              <a:rPr lang="zh-CN" altLang="en-US" smtClean="0"/>
              <a:t>2025/9/29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DD0027-E8B8-478B-B16A-9927CB58C05C}" type="slidenum">
              <a:rPr lang="zh-CN" altLang="en-US" smtClean="0"/>
              <a:t>‹#›</a:t>
            </a:fld>
            <a:endParaRPr lang="zh-CN" altLang="en-US"/>
          </a:p>
        </p:txBody>
      </p:sp>
    </p:spTree>
    <p:extLst>
      <p:ext uri="{BB962C8B-B14F-4D97-AF65-F5344CB8AC3E}">
        <p14:creationId xmlns:p14="http://schemas.microsoft.com/office/powerpoint/2010/main" val="1777943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zh-CN" altLang="en-US" dirty="0"/>
                  <a:t>在线内容平台中，推荐系统通过推荐算法，即个性化内容的筛选驱动用户体验。平台经常通过内容侧的随机化实验来评估算法更新，例如比较新算法与现状算法的效果。在因果分析的视角下，用新算法取代旧算法的造成的变化为</a:t>
                </a:r>
                <a:r>
                  <a:rPr lang="en-US" altLang="zh-CN" dirty="0"/>
                  <a:t>treat effect</a:t>
                </a:r>
                <a:r>
                  <a:rPr lang="zh-CN" altLang="en-US" dirty="0"/>
                  <a:t>，即处理效应。通常使用均值差（</a:t>
                </a:r>
                <a:r>
                  <a:rPr lang="en-US" altLang="zh-CN" dirty="0"/>
                  <a:t>DIM</a:t>
                </a:r>
                <a:r>
                  <a:rPr lang="zh-CN" altLang="en-US" dirty="0"/>
                  <a:t>）来衡量，但文章证明了，由于推荐干扰的存在，</a:t>
                </a:r>
                <a:r>
                  <a:rPr lang="en-US" altLang="zh-CN" dirty="0"/>
                  <a:t>DIM</a:t>
                </a:r>
                <a:r>
                  <a:rPr lang="zh-CN" altLang="en-US" dirty="0"/>
                  <a:t>对平均处理效应</a:t>
                </a:r>
                <a:r>
                  <a:rPr lang="en-US" altLang="zh-CN" dirty="0"/>
                  <a:t>ATE</a:t>
                </a:r>
                <a:r>
                  <a:rPr lang="zh-CN" altLang="en-US" dirty="0"/>
                  <a:t>的估计会产生偏差。一个常规的随机化实验，其流程如左图所示，在推荐流程的重排阶段，物料池中会选取一部分作为考虑集，分给新算法（实验组）和旧算法（对照组）计算，干扰就源于二者在推荐系统中的竞争曝光问题。像右图一样，当两组的考虑集相同时，一组的 </a:t>
                </a:r>
                <a:r>
                  <a:rPr lang="en-US" altLang="zh-CN" dirty="0"/>
                  <a:t>outcomes </a:t>
                </a:r>
                <a:r>
                  <a:rPr lang="zh-CN" altLang="en-US" dirty="0"/>
                  <a:t>会受到另一组的影响，不同个体的潜在结果之间会有交互影响，这违背了因果推断中的</a:t>
                </a:r>
                <a:r>
                  <a:rPr lang="en-US" altLang="zh-CN" dirty="0"/>
                  <a:t>SUTVA</a:t>
                </a:r>
                <a:r>
                  <a:rPr lang="zh-CN" altLang="en-US" dirty="0"/>
                  <a:t>假设，所以在估计处理效应时会有问题。</a:t>
                </a:r>
                <a:endParaRPr lang="en-US" altLang="zh-CN" dirty="0"/>
              </a:p>
            </p:txBody>
          </p:sp>
        </mc:Choice>
        <mc:Fallback xmlns="">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a:effectLst/>
                    <a:latin typeface="Cambria Math" panose="02040503050406030204" pitchFamily="18" charset="0"/>
                    <a:cs typeface="Times New Roman" panose="02020603050405020304" pitchFamily="18" charset="0"/>
                  </a:rPr>
                  <a:t>V_i</a:t>
                </a:r>
                <a:r>
                  <a:rPr lang="zh-CN" altLang="en-US" sz="12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1200" b="1" i="0">
                    <a:latin typeface="Cambria Math" panose="02040503050406030204" pitchFamily="18" charset="0"/>
                    <a:cs typeface="Times New Roman" panose="02020603050405020304" pitchFamily="18" charset="0"/>
                  </a:rPr>
                  <a:t>\mathbf{C}_\mathbf{i}\mathbf{W}_\mathbf{i}</a:t>
                </a:r>
                <a:r>
                  <a:rPr lang="en-US" altLang="zh-CN" sz="1200" b="0" i="0">
                    <a:latin typeface="Cambria Math" panose="02040503050406030204" pitchFamily="18" charset="0"/>
                    <a:cs typeface="Times New Roman" panose="02020603050405020304" pitchFamily="18" charset="0"/>
                  </a:rPr>
                  <a:t>k_i^\ast</a:t>
                </a:r>
                <a:r>
                  <a:rPr lang="en-US" altLang="zh-CN" sz="1200" b="1"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1200" b="0" i="0">
                    <a:latin typeface="Cambria Math" panose="02040503050406030204" pitchFamily="18" charset="0"/>
                    <a:cs typeface="Times New Roman" panose="02020603050405020304" pitchFamily="18" charset="0"/>
                  </a:rPr>
                  <a:t>Y_i</a:t>
                </a:r>
                <a:r>
                  <a:rPr lang="en-US" altLang="zh-CN" sz="12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1200" dirty="0">
                    <a:latin typeface="Times New Roman" panose="02020603050405020304" pitchFamily="18" charset="0"/>
                    <a:ea typeface="宋体" panose="02010600030101010101" pitchFamily="2" charset="-122"/>
                    <a:cs typeface="Times New Roman" panose="02020603050405020304" pitchFamily="18" charset="0"/>
                  </a:rPr>
                  <a:t>分别表示观众</a:t>
                </a:r>
                <a:r>
                  <a:rPr lang="en-US" altLang="zh-CN" sz="1200" dirty="0">
                    <a:latin typeface="Times New Roman" panose="02020603050405020304" pitchFamily="18" charset="0"/>
                    <a:ea typeface="宋体" panose="02010600030101010101" pitchFamily="2" charset="-122"/>
                    <a:cs typeface="Times New Roman" panose="02020603050405020304" pitchFamily="18" charset="0"/>
                  </a:rPr>
                  <a:t>v</a:t>
                </a:r>
                <a:r>
                  <a:rPr lang="zh-CN" altLang="en-US" sz="12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1200" dirty="0">
                    <a:latin typeface="Times New Roman" panose="02020603050405020304" pitchFamily="18" charset="0"/>
                    <a:ea typeface="宋体" panose="02010600030101010101" pitchFamily="2" charset="-122"/>
                    <a:cs typeface="Times New Roman" panose="02020603050405020304" pitchFamily="18" charset="0"/>
                  </a:rPr>
                  <a:t>k</a:t>
                </a:r>
                <a:r>
                  <a:rPr lang="zh-CN" altLang="en-US" sz="1200" dirty="0">
                    <a:latin typeface="Times New Roman" panose="02020603050405020304" pitchFamily="18" charset="0"/>
                    <a:ea typeface="宋体" panose="02010600030101010101" pitchFamily="2" charset="-122"/>
                    <a:cs typeface="Times New Roman" panose="02020603050405020304" pitchFamily="18" charset="0"/>
                  </a:rPr>
                  <a:t>个内容的考虑集，以</a:t>
                </a:r>
                <a:r>
                  <a:rPr lang="en-US" altLang="zh-CN" sz="1200" dirty="0">
                    <a:latin typeface="Times New Roman" panose="02020603050405020304" pitchFamily="18" charset="0"/>
                    <a:ea typeface="宋体" panose="02010600030101010101" pitchFamily="2" charset="-122"/>
                    <a:cs typeface="Times New Roman" panose="02020603050405020304" pitchFamily="18" charset="0"/>
                  </a:rPr>
                  <a:t>{q</a:t>
                </a:r>
                <a:r>
                  <a:rPr lang="zh-CN" altLang="en-US" sz="12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1200" dirty="0">
                    <a:latin typeface="Times New Roman" panose="02020603050405020304" pitchFamily="18" charset="0"/>
                    <a:ea typeface="宋体" panose="02010600030101010101" pitchFamily="2" charset="-122"/>
                    <a:cs typeface="Times New Roman" panose="02020603050405020304" pitchFamily="18" charset="0"/>
                  </a:rPr>
                  <a:t>1-q}</a:t>
                </a:r>
                <a:r>
                  <a:rPr lang="zh-CN" altLang="en-US" sz="1200" dirty="0">
                    <a:latin typeface="Times New Roman" panose="02020603050405020304" pitchFamily="18" charset="0"/>
                    <a:ea typeface="宋体" panose="02010600030101010101" pitchFamily="2" charset="-122"/>
                    <a:cs typeface="Times New Roman" panose="02020603050405020304" pitchFamily="18" charset="0"/>
                  </a:rPr>
                  <a:t>概率随机分配至</a:t>
                </a:r>
                <a:r>
                  <a:rPr lang="en-US" altLang="zh-CN" sz="1200" dirty="0">
                    <a:latin typeface="Times New Roman" panose="02020603050405020304" pitchFamily="18" charset="0"/>
                    <a:ea typeface="宋体" panose="02010600030101010101" pitchFamily="2" charset="-122"/>
                    <a:cs typeface="Times New Roman" panose="02020603050405020304" pitchFamily="18" charset="0"/>
                  </a:rPr>
                  <a:t>treatment</a:t>
                </a:r>
                <a:r>
                  <a:rPr lang="zh-CN" altLang="en-US" sz="1200" dirty="0">
                    <a:latin typeface="Times New Roman" panose="02020603050405020304" pitchFamily="18" charset="0"/>
                    <a:ea typeface="宋体" panose="02010600030101010101" pitchFamily="2" charset="-122"/>
                    <a:cs typeface="Times New Roman" panose="02020603050405020304" pitchFamily="18" charset="0"/>
                  </a:rPr>
                  <a:t>与</a:t>
                </a:r>
                <a:r>
                  <a:rPr lang="en-US" altLang="zh-CN" sz="1200" dirty="0">
                    <a:latin typeface="Times New Roman" panose="02020603050405020304" pitchFamily="18" charset="0"/>
                    <a:ea typeface="宋体" panose="02010600030101010101" pitchFamily="2" charset="-122"/>
                    <a:cs typeface="Times New Roman" panose="02020603050405020304" pitchFamily="18" charset="0"/>
                  </a:rPr>
                  <a:t>control</a:t>
                </a:r>
                <a:r>
                  <a:rPr lang="zh-CN" altLang="en-US" sz="1200" dirty="0">
                    <a:latin typeface="Times New Roman" panose="02020603050405020304" pitchFamily="18" charset="0"/>
                    <a:ea typeface="宋体" panose="02010600030101010101" pitchFamily="2" charset="-122"/>
                    <a:cs typeface="Times New Roman" panose="02020603050405020304" pitchFamily="18" charset="0"/>
                  </a:rPr>
                  <a:t>；集合中每个项目的处理状态；向观众曝光的内容；结果变量</a:t>
                </a:r>
                <a:r>
                  <a:rPr lang="en-US" altLang="zh-CN" sz="12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1200" dirty="0">
                    <a:latin typeface="Times New Roman" panose="02020603050405020304" pitchFamily="18" charset="0"/>
                    <a:ea typeface="宋体" panose="02010600030101010101" pitchFamily="2" charset="-122"/>
                    <a:cs typeface="Times New Roman" panose="02020603050405020304" pitchFamily="18" charset="0"/>
                  </a:rPr>
                  <a:t>观众对内容的反应。</a:t>
                </a:r>
                <a:endParaRPr lang="en-US" altLang="zh-CN" sz="1200" dirty="0">
                  <a:latin typeface="Times New Roman" panose="02020603050405020304" pitchFamily="18" charset="0"/>
                  <a:ea typeface="宋体" panose="02010600030101010101" pitchFamily="2" charset="-122"/>
                  <a:cs typeface="Times New Roman" panose="02020603050405020304" pitchFamily="18" charset="0"/>
                </a:endParaRPr>
              </a:p>
              <a:p>
                <a:endParaRPr lang="zh-CN" altLang="en-US" dirty="0"/>
              </a:p>
            </p:txBody>
          </p:sp>
        </mc:Fallback>
      </mc:AlternateContent>
      <p:sp>
        <p:nvSpPr>
          <p:cNvPr id="4" name="灯片编号占位符 3"/>
          <p:cNvSpPr>
            <a:spLocks noGrp="1"/>
          </p:cNvSpPr>
          <p:nvPr>
            <p:ph type="sldNum" sz="quarter" idx="5"/>
          </p:nvPr>
        </p:nvSpPr>
        <p:spPr/>
        <p:txBody>
          <a:bodyPr/>
          <a:lstStyle/>
          <a:p>
            <a:fld id="{DADD0027-E8B8-478B-B16A-9927CB58C05C}" type="slidenum">
              <a:rPr lang="zh-CN" altLang="en-US" smtClean="0"/>
              <a:t>1</a:t>
            </a:fld>
            <a:endParaRPr lang="zh-CN" altLang="en-US"/>
          </a:p>
        </p:txBody>
      </p:sp>
    </p:spTree>
    <p:extLst>
      <p:ext uri="{BB962C8B-B14F-4D97-AF65-F5344CB8AC3E}">
        <p14:creationId xmlns:p14="http://schemas.microsoft.com/office/powerpoint/2010/main" val="4267183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最终，作者使用蒙特卡洛方法模拟，比较在推荐选择模型中选择</a:t>
            </a:r>
            <a:r>
              <a:rPr lang="en-US" altLang="zh-CN" dirty="0"/>
              <a:t>DIM</a:t>
            </a:r>
            <a:r>
              <a:rPr lang="zh-CN" altLang="en-US" dirty="0"/>
              <a:t>、直接插入法</a:t>
            </a:r>
            <a:r>
              <a:rPr lang="en-US" altLang="zh-CN" dirty="0"/>
              <a:t>DPI</a:t>
            </a:r>
            <a:r>
              <a:rPr lang="zh-CN" altLang="en-US" dirty="0"/>
              <a:t>和去偏估计量</a:t>
            </a:r>
            <a:r>
              <a:rPr lang="en-US" altLang="zh-CN" dirty="0"/>
              <a:t>DB</a:t>
            </a:r>
            <a:r>
              <a:rPr lang="zh-CN" altLang="en-US" dirty="0"/>
              <a:t>，观察右侧图，可以发现，</a:t>
            </a:r>
            <a:r>
              <a:rPr lang="en-US" altLang="zh-CN" dirty="0"/>
              <a:t>DB</a:t>
            </a:r>
            <a:r>
              <a:rPr lang="zh-CN" altLang="en-US" dirty="0"/>
              <a:t>统计量标准化分布更收敛于一个正态分布，效果更好</a:t>
            </a:r>
          </a:p>
        </p:txBody>
      </p:sp>
      <p:sp>
        <p:nvSpPr>
          <p:cNvPr id="4" name="灯片编号占位符 3"/>
          <p:cNvSpPr>
            <a:spLocks noGrp="1"/>
          </p:cNvSpPr>
          <p:nvPr>
            <p:ph type="sldNum" sz="quarter" idx="5"/>
          </p:nvPr>
        </p:nvSpPr>
        <p:spPr/>
        <p:txBody>
          <a:bodyPr/>
          <a:lstStyle/>
          <a:p>
            <a:fld id="{DADD0027-E8B8-478B-B16A-9927CB58C05C}" type="slidenum">
              <a:rPr lang="zh-CN" altLang="en-US" smtClean="0"/>
              <a:t>10</a:t>
            </a:fld>
            <a:endParaRPr lang="zh-CN" altLang="en-US"/>
          </a:p>
        </p:txBody>
      </p:sp>
    </p:spTree>
    <p:extLst>
      <p:ext uri="{BB962C8B-B14F-4D97-AF65-F5344CB8AC3E}">
        <p14:creationId xmlns:p14="http://schemas.microsoft.com/office/powerpoint/2010/main" val="2884102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DB</a:t>
            </a:r>
            <a:r>
              <a:rPr lang="zh-CN" altLang="en-US" dirty="0"/>
              <a:t>统计量的点估计均值与估计标准误也明显更好。</a:t>
            </a:r>
          </a:p>
        </p:txBody>
      </p:sp>
      <p:sp>
        <p:nvSpPr>
          <p:cNvPr id="4" name="灯片编号占位符 3"/>
          <p:cNvSpPr>
            <a:spLocks noGrp="1"/>
          </p:cNvSpPr>
          <p:nvPr>
            <p:ph type="sldNum" sz="quarter" idx="5"/>
          </p:nvPr>
        </p:nvSpPr>
        <p:spPr/>
        <p:txBody>
          <a:bodyPr/>
          <a:lstStyle/>
          <a:p>
            <a:fld id="{DADD0027-E8B8-478B-B16A-9927CB58C05C}" type="slidenum">
              <a:rPr lang="zh-CN" altLang="en-US" smtClean="0"/>
              <a:t>11</a:t>
            </a:fld>
            <a:endParaRPr lang="zh-CN" altLang="en-US"/>
          </a:p>
        </p:txBody>
      </p:sp>
    </p:spTree>
    <p:extLst>
      <p:ext uri="{BB962C8B-B14F-4D97-AF65-F5344CB8AC3E}">
        <p14:creationId xmlns:p14="http://schemas.microsoft.com/office/powerpoint/2010/main" val="2682390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最后探究其实际应用的效果为在大规模平台上获取无偏的真实</a:t>
            </a:r>
            <a:r>
              <a:rPr lang="en-US" altLang="zh-CN" dirty="0"/>
              <a:t>ATE</a:t>
            </a:r>
            <a:r>
              <a:rPr lang="zh-CN" altLang="en-US" dirty="0"/>
              <a:t>，进行了三种实验：一个是标准的内容侧的随机实验，另外两个是双侧区组设计​：将平台物料分成三份，其中两组分别全部运行</a:t>
            </a:r>
            <a:r>
              <a:rPr lang="en-US" altLang="zh-CN" dirty="0"/>
              <a:t>control</a:t>
            </a:r>
            <a:r>
              <a:rPr lang="zh-CN" altLang="en-US" dirty="0"/>
              <a:t>算法和</a:t>
            </a:r>
            <a:r>
              <a:rPr lang="en-US" altLang="zh-CN" dirty="0"/>
              <a:t>treatment</a:t>
            </a:r>
            <a:r>
              <a:rPr lang="zh-CN" altLang="en-US" dirty="0"/>
              <a:t>算法。通过比较二者运行结果，可以近似得到无干扰的基准</a:t>
            </a:r>
            <a:r>
              <a:rPr lang="en-US" altLang="zh-CN" dirty="0"/>
              <a:t>ATE</a:t>
            </a:r>
            <a:r>
              <a:rPr lang="zh-CN" altLang="en-US" dirty="0"/>
              <a:t>。这一点也是论文的亮点，因为这一实验设计的花费是巨大的。</a:t>
            </a:r>
          </a:p>
        </p:txBody>
      </p:sp>
      <p:sp>
        <p:nvSpPr>
          <p:cNvPr id="4" name="灯片编号占位符 3"/>
          <p:cNvSpPr>
            <a:spLocks noGrp="1"/>
          </p:cNvSpPr>
          <p:nvPr>
            <p:ph type="sldNum" sz="quarter" idx="5"/>
          </p:nvPr>
        </p:nvSpPr>
        <p:spPr/>
        <p:txBody>
          <a:bodyPr/>
          <a:lstStyle/>
          <a:p>
            <a:fld id="{DADD0027-E8B8-478B-B16A-9927CB58C05C}" type="slidenum">
              <a:rPr lang="zh-CN" altLang="en-US" smtClean="0"/>
              <a:t>12</a:t>
            </a:fld>
            <a:endParaRPr lang="zh-CN" altLang="en-US"/>
          </a:p>
        </p:txBody>
      </p:sp>
    </p:spTree>
    <p:extLst>
      <p:ext uri="{BB962C8B-B14F-4D97-AF65-F5344CB8AC3E}">
        <p14:creationId xmlns:p14="http://schemas.microsoft.com/office/powerpoint/2010/main" val="3925641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在多个指标上，传统的</a:t>
            </a:r>
            <a:r>
              <a:rPr lang="en-US" altLang="zh-CN" dirty="0"/>
              <a:t>DIM</a:t>
            </a:r>
            <a:r>
              <a:rPr lang="zh-CN" altLang="en-US" dirty="0"/>
              <a:t>估计量与双端随机化得到的基准值存在显著差异，甚至符号相反，证实了干扰的存在和</a:t>
            </a:r>
            <a:r>
              <a:rPr lang="en-US" altLang="zh-CN" dirty="0"/>
              <a:t>DIM</a:t>
            </a:r>
            <a:r>
              <a:rPr lang="zh-CN" altLang="en-US" dirty="0"/>
              <a:t>的缺陷。在实践中，考虑集的大小 </a:t>
            </a:r>
            <a:r>
              <a:rPr lang="en-US" altLang="zh-CN" dirty="0"/>
              <a:t>K</a:t>
            </a:r>
            <a:r>
              <a:rPr lang="zh-CN" altLang="en-US" dirty="0"/>
              <a:t>需要确定。论文通过分析平台数据发现，绝大多数最终被曝光的视频都来自预处理阶段排名最靠前（例如前</a:t>
            </a:r>
            <a:r>
              <a:rPr lang="en-US" altLang="zh-CN" dirty="0"/>
              <a:t>15</a:t>
            </a:r>
            <a:r>
              <a:rPr lang="zh-CN" altLang="en-US" dirty="0"/>
              <a:t>名）的候选集。因此，他们将考虑集固定为 </a:t>
            </a:r>
            <a:r>
              <a:rPr lang="en-US" altLang="zh-CN" dirty="0"/>
              <a:t>K=15</a:t>
            </a:r>
            <a:r>
              <a:rPr lang="zh-CN" altLang="en-US" dirty="0"/>
              <a:t>，在保证模型准确性的同时控制了计算复杂度。</a:t>
            </a:r>
          </a:p>
        </p:txBody>
      </p:sp>
      <p:sp>
        <p:nvSpPr>
          <p:cNvPr id="4" name="灯片编号占位符 3"/>
          <p:cNvSpPr>
            <a:spLocks noGrp="1"/>
          </p:cNvSpPr>
          <p:nvPr>
            <p:ph type="sldNum" sz="quarter" idx="5"/>
          </p:nvPr>
        </p:nvSpPr>
        <p:spPr/>
        <p:txBody>
          <a:bodyPr/>
          <a:lstStyle/>
          <a:p>
            <a:fld id="{DADD0027-E8B8-478B-B16A-9927CB58C05C}" type="slidenum">
              <a:rPr lang="zh-CN" altLang="en-US" smtClean="0"/>
              <a:t>13</a:t>
            </a:fld>
            <a:endParaRPr lang="zh-CN" altLang="en-US"/>
          </a:p>
        </p:txBody>
      </p:sp>
    </p:spTree>
    <p:extLst>
      <p:ext uri="{BB962C8B-B14F-4D97-AF65-F5344CB8AC3E}">
        <p14:creationId xmlns:p14="http://schemas.microsoft.com/office/powerpoint/2010/main" val="11208699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algn="l" defTabSz="914400" rtl="0" eaLnBrk="1" fontAlgn="base" latinLnBrk="0" hangingPunct="1">
              <a:buFont typeface="+mj-lt"/>
              <a:buNone/>
            </a:pPr>
            <a:r>
              <a:rPr lang="zh-CN" altLang="en-US" sz="1200" kern="1200" dirty="0">
                <a:solidFill>
                  <a:schemeClr val="tx1"/>
                </a:solidFill>
                <a:latin typeface="+mn-lt"/>
                <a:ea typeface="+mn-ea"/>
                <a:cs typeface="+mn-cs"/>
              </a:rPr>
              <a:t>因为平台已经有用户响应模型，我们只需要关心推荐选择模型的构建，其神经网络架构如图所示，首先向平台已有的一些评分模型输入用户特征、物料特征，这些模型的输出可以作为神经网络的输入特征，经过两层神经网络后输出</a:t>
            </a:r>
            <a:r>
              <a:rPr lang="en-US" altLang="zh-CN" sz="1200" kern="1200" dirty="0">
                <a:solidFill>
                  <a:schemeClr val="tx1"/>
                </a:solidFill>
                <a:latin typeface="+mn-lt"/>
                <a:ea typeface="+mn-ea"/>
                <a:cs typeface="+mn-cs"/>
              </a:rPr>
              <a:t>s0</a:t>
            </a:r>
            <a:r>
              <a:rPr lang="zh-CN" altLang="en-US" sz="1200" kern="1200" dirty="0">
                <a:solidFill>
                  <a:schemeClr val="tx1"/>
                </a:solidFill>
                <a:latin typeface="+mn-lt"/>
                <a:ea typeface="+mn-ea"/>
                <a:cs typeface="+mn-cs"/>
              </a:rPr>
              <a:t>、</a:t>
            </a:r>
            <a:r>
              <a:rPr lang="en-US" altLang="zh-CN" sz="1200" kern="1200" dirty="0">
                <a:solidFill>
                  <a:schemeClr val="tx1"/>
                </a:solidFill>
                <a:latin typeface="+mn-lt"/>
                <a:ea typeface="+mn-ea"/>
                <a:cs typeface="+mn-cs"/>
              </a:rPr>
              <a:t>s1</a:t>
            </a:r>
            <a:r>
              <a:rPr lang="zh-CN" altLang="en-US" sz="1200" kern="1200" dirty="0">
                <a:solidFill>
                  <a:schemeClr val="tx1"/>
                </a:solidFill>
                <a:latin typeface="+mn-lt"/>
                <a:ea typeface="+mn-ea"/>
                <a:cs typeface="+mn-cs"/>
              </a:rPr>
              <a:t>参数。</a:t>
            </a:r>
          </a:p>
        </p:txBody>
      </p:sp>
      <p:sp>
        <p:nvSpPr>
          <p:cNvPr id="4" name="灯片编号占位符 3"/>
          <p:cNvSpPr>
            <a:spLocks noGrp="1"/>
          </p:cNvSpPr>
          <p:nvPr>
            <p:ph type="sldNum" sz="quarter" idx="5"/>
          </p:nvPr>
        </p:nvSpPr>
        <p:spPr/>
        <p:txBody>
          <a:bodyPr/>
          <a:lstStyle/>
          <a:p>
            <a:fld id="{DADD0027-E8B8-478B-B16A-9927CB58C05C}" type="slidenum">
              <a:rPr lang="zh-CN" altLang="en-US" smtClean="0"/>
              <a:t>14</a:t>
            </a:fld>
            <a:endParaRPr lang="zh-CN" altLang="en-US"/>
          </a:p>
        </p:txBody>
      </p:sp>
    </p:spTree>
    <p:extLst>
      <p:ext uri="{BB962C8B-B14F-4D97-AF65-F5344CB8AC3E}">
        <p14:creationId xmlns:p14="http://schemas.microsoft.com/office/powerpoint/2010/main" val="4170655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左图表明训练效果，多分类问题用五折交叉拟合</a:t>
            </a:r>
          </a:p>
        </p:txBody>
      </p:sp>
      <p:sp>
        <p:nvSpPr>
          <p:cNvPr id="4" name="灯片编号占位符 3"/>
          <p:cNvSpPr>
            <a:spLocks noGrp="1"/>
          </p:cNvSpPr>
          <p:nvPr>
            <p:ph type="sldNum" sz="quarter" idx="5"/>
          </p:nvPr>
        </p:nvSpPr>
        <p:spPr/>
        <p:txBody>
          <a:bodyPr/>
          <a:lstStyle/>
          <a:p>
            <a:fld id="{DADD0027-E8B8-478B-B16A-9927CB58C05C}" type="slidenum">
              <a:rPr lang="zh-CN" altLang="en-US" smtClean="0"/>
              <a:t>15</a:t>
            </a:fld>
            <a:endParaRPr lang="zh-CN" altLang="en-US"/>
          </a:p>
        </p:txBody>
      </p:sp>
    </p:spTree>
    <p:extLst>
      <p:ext uri="{BB962C8B-B14F-4D97-AF65-F5344CB8AC3E}">
        <p14:creationId xmlns:p14="http://schemas.microsoft.com/office/powerpoint/2010/main" val="1993640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模型评估中论文通过多种方式验证了推荐选择模型的优良性能：对比模型选择了基准模型与更复杂的相关选择模型，性能指标用</a:t>
            </a:r>
            <a:r>
              <a:rPr lang="en-US" altLang="zh-CN" dirty="0"/>
              <a:t>ROC</a:t>
            </a:r>
            <a:r>
              <a:rPr lang="zh-CN" altLang="en-US" dirty="0"/>
              <a:t>曲线与</a:t>
            </a:r>
            <a:r>
              <a:rPr lang="en-US" altLang="zh-CN" dirty="0"/>
              <a:t>NDGC</a:t>
            </a:r>
            <a:r>
              <a:rPr lang="zh-CN" altLang="en-US" dirty="0"/>
              <a:t>损失。可以看出，论文的选择模型的</a:t>
            </a:r>
            <a:r>
              <a:rPr lang="en-US" altLang="zh-CN" dirty="0"/>
              <a:t>AUC ​0.97</a:t>
            </a:r>
            <a:r>
              <a:rPr lang="zh-CN" altLang="en-US" dirty="0"/>
              <a:t>，接近</a:t>
            </a:r>
            <a:r>
              <a:rPr lang="en-US" altLang="zh-CN" dirty="0"/>
              <a:t>1.0</a:t>
            </a:r>
            <a:r>
              <a:rPr lang="zh-CN" altLang="en-US" dirty="0"/>
              <a:t>，表明模型能够极高精度地区分曝光与非曝光项目。论文的选择模型</a:t>
            </a:r>
            <a:r>
              <a:rPr lang="en-US" altLang="zh-CN" dirty="0"/>
              <a:t>NDCG</a:t>
            </a:r>
            <a:r>
              <a:rPr lang="zh-CN" altLang="en-US" dirty="0"/>
              <a:t>损失分布显示，其预测与真实曝光向量高度对齐</a:t>
            </a:r>
          </a:p>
        </p:txBody>
      </p:sp>
      <p:sp>
        <p:nvSpPr>
          <p:cNvPr id="4" name="灯片编号占位符 3"/>
          <p:cNvSpPr>
            <a:spLocks noGrp="1"/>
          </p:cNvSpPr>
          <p:nvPr>
            <p:ph type="sldNum" sz="quarter" idx="5"/>
          </p:nvPr>
        </p:nvSpPr>
        <p:spPr/>
        <p:txBody>
          <a:bodyPr/>
          <a:lstStyle/>
          <a:p>
            <a:fld id="{DADD0027-E8B8-478B-B16A-9927CB58C05C}" type="slidenum">
              <a:rPr lang="zh-CN" altLang="en-US" smtClean="0"/>
              <a:t>16</a:t>
            </a:fld>
            <a:endParaRPr lang="zh-CN" altLang="en-US"/>
          </a:p>
        </p:txBody>
      </p:sp>
    </p:spTree>
    <p:extLst>
      <p:ext uri="{BB962C8B-B14F-4D97-AF65-F5344CB8AC3E}">
        <p14:creationId xmlns:p14="http://schemas.microsoft.com/office/powerpoint/2010/main" val="6026501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最后对三种参数估计量下对</a:t>
            </a:r>
            <a:r>
              <a:rPr lang="en-US" altLang="zh-CN" dirty="0"/>
              <a:t>ATE</a:t>
            </a:r>
            <a:r>
              <a:rPr lang="zh-CN" altLang="en-US" dirty="0"/>
              <a:t>估计效果评测，使用</a:t>
            </a:r>
            <a:r>
              <a:rPr lang="en-US" altLang="zh-CN" dirty="0"/>
              <a:t>3</a:t>
            </a:r>
            <a:r>
              <a:rPr lang="zh-CN" altLang="en-US" dirty="0"/>
              <a:t>个二进制的交互指标和</a:t>
            </a:r>
            <a:r>
              <a:rPr lang="en-US" altLang="zh-CN" dirty="0"/>
              <a:t>1</a:t>
            </a:r>
            <a:r>
              <a:rPr lang="zh-CN" altLang="en-US" dirty="0"/>
              <a:t>个消费指标进行评估​​，在四个指标上，</a:t>
            </a:r>
            <a:r>
              <a:rPr lang="en-US" altLang="zh-CN" dirty="0"/>
              <a:t>Ours</a:t>
            </a:r>
            <a:r>
              <a:rPr lang="zh-CN" altLang="en-US" dirty="0"/>
              <a:t>的结果与</a:t>
            </a:r>
            <a:r>
              <a:rPr lang="en-US" altLang="zh-CN" dirty="0"/>
              <a:t>Double-sided DIM</a:t>
            </a:r>
            <a:r>
              <a:rPr lang="zh-CN" altLang="en-US" dirty="0"/>
              <a:t>较为一致，而</a:t>
            </a:r>
            <a:r>
              <a:rPr lang="en-US" altLang="zh-CN" dirty="0"/>
              <a:t>Creator-side DIM</a:t>
            </a:r>
            <a:r>
              <a:rPr lang="zh-CN" altLang="en-US" dirty="0"/>
              <a:t>则存在明显偏差。这强有力地证明了方法的有效性</a:t>
            </a:r>
          </a:p>
        </p:txBody>
      </p:sp>
      <p:sp>
        <p:nvSpPr>
          <p:cNvPr id="4" name="灯片编号占位符 3"/>
          <p:cNvSpPr>
            <a:spLocks noGrp="1"/>
          </p:cNvSpPr>
          <p:nvPr>
            <p:ph type="sldNum" sz="quarter" idx="5"/>
          </p:nvPr>
        </p:nvSpPr>
        <p:spPr/>
        <p:txBody>
          <a:bodyPr/>
          <a:lstStyle/>
          <a:p>
            <a:fld id="{DADD0027-E8B8-478B-B16A-9927CB58C05C}" type="slidenum">
              <a:rPr lang="zh-CN" altLang="en-US" smtClean="0"/>
              <a:t>17</a:t>
            </a:fld>
            <a:endParaRPr lang="zh-CN" altLang="en-US"/>
          </a:p>
        </p:txBody>
      </p:sp>
    </p:spTree>
    <p:extLst>
      <p:ext uri="{BB962C8B-B14F-4D97-AF65-F5344CB8AC3E}">
        <p14:creationId xmlns:p14="http://schemas.microsoft.com/office/powerpoint/2010/main" val="3065164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zh-CN" altLang="en-US" dirty="0"/>
                  <a:t>通过真实</a:t>
                </a:r>
                <a:r>
                  <a:rPr lang="en-US" altLang="zh-CN" dirty="0"/>
                  <a:t>ATE</a:t>
                </a:r>
                <a:r>
                  <a:rPr lang="zh-CN" altLang="en-US" dirty="0"/>
                  <a:t>与</a:t>
                </a:r>
                <a:r>
                  <a:rPr lang="en-US" altLang="zh-CN" dirty="0"/>
                  <a:t>DIM</a:t>
                </a:r>
                <a:r>
                  <a:rPr lang="zh-CN" altLang="en-US" dirty="0"/>
                  <a:t>的对比，我们可以证明了干扰与偏差的存在。在这一变量定义下，用户</a:t>
                </a:r>
                <a:r>
                  <a:rPr lang="en-US" altLang="zh-CN" dirty="0"/>
                  <a:t>v</a:t>
                </a:r>
                <a:r>
                  <a:rPr lang="zh-CN" altLang="en-US" dirty="0"/>
                  <a:t>观看物料</a:t>
                </a:r>
                <a:r>
                  <a:rPr lang="en-US" altLang="zh-CN" dirty="0"/>
                  <a:t>c</a:t>
                </a:r>
                <a:r>
                  <a:rPr lang="zh-CN" altLang="en-US" dirty="0"/>
                  <a:t>的潜在结果可以用公式</a:t>
                </a:r>
                <a:r>
                  <a:rPr lang="en-US" altLang="zh-CN" dirty="0"/>
                  <a:t>1</a:t>
                </a:r>
                <a:r>
                  <a:rPr lang="zh-CN" altLang="en-US" dirty="0"/>
                  <a:t>表示，在观众</a:t>
                </a:r>
                <a:r>
                  <a:rPr lang="en-US" altLang="zh-CN" dirty="0"/>
                  <a:t>v</a:t>
                </a:r>
                <a:r>
                  <a:rPr lang="zh-CN" altLang="en-US" dirty="0"/>
                  <a:t>上一个物料的潜在结果分布用公式</a:t>
                </a:r>
                <a:r>
                  <a:rPr lang="en-US" altLang="zh-CN" dirty="0"/>
                  <a:t>2</a:t>
                </a:r>
                <a:r>
                  <a:rPr lang="zh-CN" altLang="en-US" dirty="0"/>
                  <a:t>表示，当按照某种策略</a:t>
                </a:r>
                <a:r>
                  <a:rPr lang="en-US" altLang="zh-CN" dirty="0"/>
                  <a:t>Π</a:t>
                </a:r>
                <a:r>
                  <a:rPr lang="zh-CN" altLang="en-US" dirty="0"/>
                  <a:t>分配实验与对照组时，所有物料的潜在结果用公式</a:t>
                </a:r>
                <a:r>
                  <a:rPr lang="en-US" altLang="zh-CN" dirty="0"/>
                  <a:t>3</a:t>
                </a:r>
                <a:r>
                  <a:rPr lang="zh-CN" altLang="en-US" dirty="0"/>
                  <a:t>表示。两组策略下的处理效应即公式</a:t>
                </a:r>
                <a:r>
                  <a:rPr lang="en-US" altLang="zh-CN" dirty="0"/>
                  <a:t>4</a:t>
                </a:r>
                <a:r>
                  <a:rPr lang="zh-CN" altLang="en-US" dirty="0"/>
                  <a:t>所示。</a:t>
                </a:r>
                <a:endParaRPr lang="en-US" altLang="zh-CN" dirty="0"/>
              </a:p>
            </p:txBody>
          </p:sp>
        </mc:Choice>
        <mc:Fallback xmlns="">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a:effectLst/>
                    <a:latin typeface="Cambria Math" panose="02040503050406030204" pitchFamily="18" charset="0"/>
                    <a:cs typeface="Times New Roman" panose="02020603050405020304" pitchFamily="18" charset="0"/>
                  </a:rPr>
                  <a:t>V_i</a:t>
                </a:r>
                <a:r>
                  <a:rPr lang="zh-CN" altLang="en-US" sz="12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1200" b="1" i="0">
                    <a:latin typeface="Cambria Math" panose="02040503050406030204" pitchFamily="18" charset="0"/>
                    <a:cs typeface="Times New Roman" panose="02020603050405020304" pitchFamily="18" charset="0"/>
                  </a:rPr>
                  <a:t>\mathbf{C}_\mathbf{i}\mathbf{W}_\mathbf{i}</a:t>
                </a:r>
                <a:r>
                  <a:rPr lang="en-US" altLang="zh-CN" sz="1200" b="0" i="0">
                    <a:latin typeface="Cambria Math" panose="02040503050406030204" pitchFamily="18" charset="0"/>
                    <a:cs typeface="Times New Roman" panose="02020603050405020304" pitchFamily="18" charset="0"/>
                  </a:rPr>
                  <a:t>k_i^\ast</a:t>
                </a:r>
                <a:r>
                  <a:rPr lang="en-US" altLang="zh-CN" sz="1200" b="1"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1200" b="0" i="0">
                    <a:latin typeface="Cambria Math" panose="02040503050406030204" pitchFamily="18" charset="0"/>
                    <a:cs typeface="Times New Roman" panose="02020603050405020304" pitchFamily="18" charset="0"/>
                  </a:rPr>
                  <a:t>Y_i</a:t>
                </a:r>
                <a:r>
                  <a:rPr lang="en-US" altLang="zh-CN" sz="12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1200" dirty="0">
                    <a:latin typeface="Times New Roman" panose="02020603050405020304" pitchFamily="18" charset="0"/>
                    <a:ea typeface="宋体" panose="02010600030101010101" pitchFamily="2" charset="-122"/>
                    <a:cs typeface="Times New Roman" panose="02020603050405020304" pitchFamily="18" charset="0"/>
                  </a:rPr>
                  <a:t>分别表示观众</a:t>
                </a:r>
                <a:r>
                  <a:rPr lang="en-US" altLang="zh-CN" sz="1200" dirty="0">
                    <a:latin typeface="Times New Roman" panose="02020603050405020304" pitchFamily="18" charset="0"/>
                    <a:ea typeface="宋体" panose="02010600030101010101" pitchFamily="2" charset="-122"/>
                    <a:cs typeface="Times New Roman" panose="02020603050405020304" pitchFamily="18" charset="0"/>
                  </a:rPr>
                  <a:t>v</a:t>
                </a:r>
                <a:r>
                  <a:rPr lang="zh-CN" altLang="en-US" sz="12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1200" dirty="0">
                    <a:latin typeface="Times New Roman" panose="02020603050405020304" pitchFamily="18" charset="0"/>
                    <a:ea typeface="宋体" panose="02010600030101010101" pitchFamily="2" charset="-122"/>
                    <a:cs typeface="Times New Roman" panose="02020603050405020304" pitchFamily="18" charset="0"/>
                  </a:rPr>
                  <a:t>k</a:t>
                </a:r>
                <a:r>
                  <a:rPr lang="zh-CN" altLang="en-US" sz="1200" dirty="0">
                    <a:latin typeface="Times New Roman" panose="02020603050405020304" pitchFamily="18" charset="0"/>
                    <a:ea typeface="宋体" panose="02010600030101010101" pitchFamily="2" charset="-122"/>
                    <a:cs typeface="Times New Roman" panose="02020603050405020304" pitchFamily="18" charset="0"/>
                  </a:rPr>
                  <a:t>个内容的考虑集，以</a:t>
                </a:r>
                <a:r>
                  <a:rPr lang="en-US" altLang="zh-CN" sz="1200" dirty="0">
                    <a:latin typeface="Times New Roman" panose="02020603050405020304" pitchFamily="18" charset="0"/>
                    <a:ea typeface="宋体" panose="02010600030101010101" pitchFamily="2" charset="-122"/>
                    <a:cs typeface="Times New Roman" panose="02020603050405020304" pitchFamily="18" charset="0"/>
                  </a:rPr>
                  <a:t>{q</a:t>
                </a:r>
                <a:r>
                  <a:rPr lang="zh-CN" altLang="en-US" sz="12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1200" dirty="0">
                    <a:latin typeface="Times New Roman" panose="02020603050405020304" pitchFamily="18" charset="0"/>
                    <a:ea typeface="宋体" panose="02010600030101010101" pitchFamily="2" charset="-122"/>
                    <a:cs typeface="Times New Roman" panose="02020603050405020304" pitchFamily="18" charset="0"/>
                  </a:rPr>
                  <a:t>1-q}</a:t>
                </a:r>
                <a:r>
                  <a:rPr lang="zh-CN" altLang="en-US" sz="1200" dirty="0">
                    <a:latin typeface="Times New Roman" panose="02020603050405020304" pitchFamily="18" charset="0"/>
                    <a:ea typeface="宋体" panose="02010600030101010101" pitchFamily="2" charset="-122"/>
                    <a:cs typeface="Times New Roman" panose="02020603050405020304" pitchFamily="18" charset="0"/>
                  </a:rPr>
                  <a:t>概率随机分配至</a:t>
                </a:r>
                <a:r>
                  <a:rPr lang="en-US" altLang="zh-CN" sz="1200" dirty="0">
                    <a:latin typeface="Times New Roman" panose="02020603050405020304" pitchFamily="18" charset="0"/>
                    <a:ea typeface="宋体" panose="02010600030101010101" pitchFamily="2" charset="-122"/>
                    <a:cs typeface="Times New Roman" panose="02020603050405020304" pitchFamily="18" charset="0"/>
                  </a:rPr>
                  <a:t>treatment</a:t>
                </a:r>
                <a:r>
                  <a:rPr lang="zh-CN" altLang="en-US" sz="1200" dirty="0">
                    <a:latin typeface="Times New Roman" panose="02020603050405020304" pitchFamily="18" charset="0"/>
                    <a:ea typeface="宋体" panose="02010600030101010101" pitchFamily="2" charset="-122"/>
                    <a:cs typeface="Times New Roman" panose="02020603050405020304" pitchFamily="18" charset="0"/>
                  </a:rPr>
                  <a:t>与</a:t>
                </a:r>
                <a:r>
                  <a:rPr lang="en-US" altLang="zh-CN" sz="1200" dirty="0">
                    <a:latin typeface="Times New Roman" panose="02020603050405020304" pitchFamily="18" charset="0"/>
                    <a:ea typeface="宋体" panose="02010600030101010101" pitchFamily="2" charset="-122"/>
                    <a:cs typeface="Times New Roman" panose="02020603050405020304" pitchFamily="18" charset="0"/>
                  </a:rPr>
                  <a:t>control</a:t>
                </a:r>
                <a:r>
                  <a:rPr lang="zh-CN" altLang="en-US" sz="1200" dirty="0">
                    <a:latin typeface="Times New Roman" panose="02020603050405020304" pitchFamily="18" charset="0"/>
                    <a:ea typeface="宋体" panose="02010600030101010101" pitchFamily="2" charset="-122"/>
                    <a:cs typeface="Times New Roman" panose="02020603050405020304" pitchFamily="18" charset="0"/>
                  </a:rPr>
                  <a:t>；集合中每个项目的处理状态；向观众曝光的内容；结果变量</a:t>
                </a:r>
                <a:r>
                  <a:rPr lang="en-US" altLang="zh-CN" sz="12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1200" dirty="0">
                    <a:latin typeface="Times New Roman" panose="02020603050405020304" pitchFamily="18" charset="0"/>
                    <a:ea typeface="宋体" panose="02010600030101010101" pitchFamily="2" charset="-122"/>
                    <a:cs typeface="Times New Roman" panose="02020603050405020304" pitchFamily="18" charset="0"/>
                  </a:rPr>
                  <a:t>观众对内容的反应。</a:t>
                </a:r>
                <a:endParaRPr lang="en-US" altLang="zh-CN" sz="1200" dirty="0">
                  <a:latin typeface="Times New Roman" panose="02020603050405020304" pitchFamily="18" charset="0"/>
                  <a:ea typeface="宋体" panose="02010600030101010101" pitchFamily="2" charset="-122"/>
                  <a:cs typeface="Times New Roman" panose="02020603050405020304" pitchFamily="18" charset="0"/>
                </a:endParaRPr>
              </a:p>
              <a:p>
                <a:endParaRPr lang="zh-CN" altLang="en-US" dirty="0"/>
              </a:p>
            </p:txBody>
          </p:sp>
        </mc:Fallback>
      </mc:AlternateContent>
      <p:sp>
        <p:nvSpPr>
          <p:cNvPr id="4" name="灯片编号占位符 3"/>
          <p:cNvSpPr>
            <a:spLocks noGrp="1"/>
          </p:cNvSpPr>
          <p:nvPr>
            <p:ph type="sldNum" sz="quarter" idx="5"/>
          </p:nvPr>
        </p:nvSpPr>
        <p:spPr/>
        <p:txBody>
          <a:bodyPr/>
          <a:lstStyle/>
          <a:p>
            <a:fld id="{DADD0027-E8B8-478B-B16A-9927CB58C05C}" type="slidenum">
              <a:rPr lang="zh-CN" altLang="en-US" smtClean="0"/>
              <a:t>2</a:t>
            </a:fld>
            <a:endParaRPr lang="zh-CN" altLang="en-US"/>
          </a:p>
        </p:txBody>
      </p:sp>
    </p:spTree>
    <p:extLst>
      <p:ext uri="{BB962C8B-B14F-4D97-AF65-F5344CB8AC3E}">
        <p14:creationId xmlns:p14="http://schemas.microsoft.com/office/powerpoint/2010/main" val="3288364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在这一过程中，公式</a:t>
                </a:r>
                <a:r>
                  <a:rPr lang="en-US" altLang="zh-CN" dirty="0"/>
                  <a:t>1</a:t>
                </a:r>
                <a:r>
                  <a:rPr lang="zh-CN" altLang="en-US" dirty="0"/>
                  <a:t>表明用户</a:t>
                </a:r>
                <a:r>
                  <a:rPr lang="en-US" altLang="zh-CN" dirty="0"/>
                  <a:t>v</a:t>
                </a:r>
                <a:r>
                  <a:rPr lang="zh-CN" altLang="en-US" dirty="0"/>
                  <a:t>观看物料</a:t>
                </a:r>
                <a:r>
                  <a:rPr lang="en-US" altLang="zh-CN" dirty="0"/>
                  <a:t>c</a:t>
                </a:r>
                <a:r>
                  <a:rPr lang="zh-CN" altLang="en-US" dirty="0"/>
                  <a:t>的潜在结果不仅受自身的处理状态影响，还有收到考虑集中其他物料的处理状态影响，违背了稳定性假设。在这个问题中，估计</a:t>
                </a:r>
                <a:r>
                  <a:rPr lang="en-US" altLang="zh-CN" dirty="0"/>
                  <a:t>ATE</a:t>
                </a:r>
                <a:r>
                  <a:rPr lang="zh-CN" altLang="en-US" dirty="0"/>
                  <a:t>的</a:t>
                </a:r>
                <a:r>
                  <a:rPr lang="en-US" altLang="zh-CN" dirty="0"/>
                  <a:t>DIM</a:t>
                </a:r>
                <a:r>
                  <a:rPr lang="zh-CN" altLang="en-US" dirty="0"/>
                  <a:t>计算用公式</a:t>
                </a:r>
                <a:r>
                  <a:rPr lang="en-US" altLang="zh-CN" dirty="0"/>
                  <a:t>5</a:t>
                </a:r>
                <a:r>
                  <a:rPr lang="zh-CN" altLang="en-US" dirty="0"/>
                  <a:t>表示。我们可以考虑一中极端情况，当用户对每个物料的观看体验定为</a:t>
                </a:r>
                <a:r>
                  <a:rPr lang="en-US" altLang="zh-CN" dirty="0"/>
                  <a:t>1</a:t>
                </a:r>
                <a:r>
                  <a:rPr lang="zh-CN" altLang="en-US" dirty="0"/>
                  <a:t>，没看到的内容则为</a:t>
                </a:r>
                <a:r>
                  <a:rPr lang="en-US" altLang="zh-CN" dirty="0"/>
                  <a:t>0</a:t>
                </a:r>
                <a:r>
                  <a:rPr lang="zh-CN" altLang="en-US" dirty="0"/>
                  <a:t>；在这种情况下，两种算法的比较是没有意义的，真实</a:t>
                </a:r>
                <a:r>
                  <a:rPr lang="en-US" altLang="zh-CN" dirty="0"/>
                  <a:t>ATE</a:t>
                </a:r>
                <a:r>
                  <a:rPr lang="zh-CN" altLang="en-US" dirty="0"/>
                  <a:t>值也为</a:t>
                </a:r>
                <a:r>
                  <a:rPr lang="en-US" altLang="zh-CN" dirty="0"/>
                  <a:t>0</a:t>
                </a:r>
                <a:r>
                  <a:rPr lang="zh-CN" altLang="en-US" dirty="0"/>
                  <a:t>；但在</a:t>
                </a:r>
                <a:r>
                  <a:rPr lang="en-US" altLang="zh-CN" dirty="0"/>
                  <a:t>dim</a:t>
                </a:r>
                <a:r>
                  <a:rPr lang="zh-CN" altLang="en-US" dirty="0"/>
                  <a:t>计算中，处理效应本质是曝光率的差值，所以估计的</a:t>
                </a:r>
                <a:r>
                  <a:rPr lang="en-US" altLang="zh-CN" dirty="0"/>
                  <a:t>ATE</a:t>
                </a:r>
                <a:r>
                  <a:rPr lang="zh-CN" altLang="en-US" dirty="0"/>
                  <a:t>有偏。右图是这种情况下</a:t>
                </a:r>
                <a:r>
                  <a:rPr lang="en-US" altLang="zh-CN" dirty="0"/>
                  <a:t>DIM</a:t>
                </a:r>
                <a:r>
                  <a:rPr lang="zh-CN" altLang="en-US" dirty="0"/>
                  <a:t>与真实</a:t>
                </a:r>
                <a:r>
                  <a:rPr lang="en-US" altLang="zh-CN" dirty="0"/>
                  <a:t>ATE</a:t>
                </a:r>
                <a:r>
                  <a:rPr lang="zh-CN" altLang="en-US" dirty="0"/>
                  <a:t>的偏差，红色虚线为</a:t>
                </a:r>
                <a:r>
                  <a:rPr lang="en-US" altLang="zh-CN" dirty="0"/>
                  <a:t>0</a:t>
                </a:r>
                <a:r>
                  <a:rPr lang="zh-CN" altLang="en-US" dirty="0"/>
                  <a:t>表示真实</a:t>
                </a:r>
                <a:r>
                  <a:rPr lang="en-US" altLang="zh-CN" dirty="0"/>
                  <a:t>ATE</a:t>
                </a:r>
                <a:r>
                  <a:rPr lang="zh-CN" altLang="en-US" dirty="0"/>
                  <a:t>，蓝色的线是不同</a:t>
                </a:r>
                <a:r>
                  <a:rPr lang="en-US" altLang="zh-CN" dirty="0"/>
                  <a:t>δ</a:t>
                </a:r>
                <a:r>
                  <a:rPr lang="zh-CN" altLang="en-US" dirty="0"/>
                  <a:t>下的</a:t>
                </a:r>
                <a:r>
                  <a:rPr lang="en-US" altLang="zh-CN" dirty="0"/>
                  <a:t>DIM</a:t>
                </a:r>
                <a:r>
                  <a:rPr lang="zh-CN" altLang="en-US" dirty="0"/>
                  <a:t>。</a:t>
                </a:r>
                <a:r>
                  <a:rPr lang="en-US" altLang="zh-CN" dirty="0"/>
                  <a:t>δ</a:t>
                </a:r>
                <a:r>
                  <a:rPr lang="zh-CN" altLang="en-US" dirty="0"/>
                  <a:t>是内容的相对得分提升，曝光率不同的问题来源于算法对不同内容的分数评估，当一种算法对内容分数评估的提升</a:t>
                </a:r>
                <a:r>
                  <a:rPr lang="en-US" altLang="zh-CN" dirty="0"/>
                  <a:t>δ</a:t>
                </a:r>
                <a:r>
                  <a:rPr lang="zh-CN" altLang="en-US" dirty="0"/>
                  <a:t>，当</a:t>
                </a:r>
                <a:r>
                  <a:rPr lang="en-US" altLang="zh-CN" dirty="0"/>
                  <a:t>δ</a:t>
                </a:r>
                <a:r>
                  <a:rPr lang="zh-CN" altLang="en-US" dirty="0"/>
                  <a:t>大于</a:t>
                </a:r>
                <a:r>
                  <a:rPr lang="en-US" altLang="zh-CN" dirty="0"/>
                  <a:t>0</a:t>
                </a:r>
                <a:r>
                  <a:rPr lang="zh-CN" altLang="en-US" dirty="0"/>
                  <a:t>其就会更容易被选中推荐给用户，定义为提升效应。在后面建模的反事实分析部分会定义</a:t>
                </a:r>
                <a:r>
                  <a:rPr lang="en-US" altLang="zh-CN" dirty="0"/>
                  <a:t>δ</a:t>
                </a:r>
                <a:r>
                  <a:rPr lang="zh-CN" altLang="en-US" dirty="0"/>
                  <a:t>。这里可以我会用一个例子来理解，即实验组可能会更偏好于新作者的内容，这会在与对照组的曝光竞争中处于弱势，曝光的内容变少，最终其效能被低估。</a:t>
                </a:r>
              </a:p>
            </p:txBody>
          </p:sp>
        </mc:Choice>
        <mc:Fallback xmlns="">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a:effectLst/>
                    <a:latin typeface="Cambria Math" panose="02040503050406030204" pitchFamily="18" charset="0"/>
                    <a:cs typeface="Times New Roman" panose="02020603050405020304" pitchFamily="18" charset="0"/>
                  </a:rPr>
                  <a:t>V_i</a:t>
                </a:r>
                <a:r>
                  <a:rPr lang="zh-CN" altLang="en-US" sz="12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1200" b="1" i="0">
                    <a:latin typeface="Cambria Math" panose="02040503050406030204" pitchFamily="18" charset="0"/>
                    <a:cs typeface="Times New Roman" panose="02020603050405020304" pitchFamily="18" charset="0"/>
                  </a:rPr>
                  <a:t>\mathbf{C}_\mathbf{i}\mathbf{W}_\mathbf{i}</a:t>
                </a:r>
                <a:r>
                  <a:rPr lang="en-US" altLang="zh-CN" sz="1200" b="0" i="0">
                    <a:latin typeface="Cambria Math" panose="02040503050406030204" pitchFamily="18" charset="0"/>
                    <a:cs typeface="Times New Roman" panose="02020603050405020304" pitchFamily="18" charset="0"/>
                  </a:rPr>
                  <a:t>k_i^\ast</a:t>
                </a:r>
                <a:r>
                  <a:rPr lang="en-US" altLang="zh-CN" sz="1200" b="1"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1200" b="0" i="0">
                    <a:latin typeface="Cambria Math" panose="02040503050406030204" pitchFamily="18" charset="0"/>
                    <a:cs typeface="Times New Roman" panose="02020603050405020304" pitchFamily="18" charset="0"/>
                  </a:rPr>
                  <a:t>Y_i</a:t>
                </a:r>
                <a:r>
                  <a:rPr lang="en-US" altLang="zh-CN" sz="12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1200" dirty="0">
                    <a:latin typeface="Times New Roman" panose="02020603050405020304" pitchFamily="18" charset="0"/>
                    <a:ea typeface="宋体" panose="02010600030101010101" pitchFamily="2" charset="-122"/>
                    <a:cs typeface="Times New Roman" panose="02020603050405020304" pitchFamily="18" charset="0"/>
                  </a:rPr>
                  <a:t>分别表示观众</a:t>
                </a:r>
                <a:r>
                  <a:rPr lang="en-US" altLang="zh-CN" sz="1200" dirty="0">
                    <a:latin typeface="Times New Roman" panose="02020603050405020304" pitchFamily="18" charset="0"/>
                    <a:ea typeface="宋体" panose="02010600030101010101" pitchFamily="2" charset="-122"/>
                    <a:cs typeface="Times New Roman" panose="02020603050405020304" pitchFamily="18" charset="0"/>
                  </a:rPr>
                  <a:t>v</a:t>
                </a:r>
                <a:r>
                  <a:rPr lang="zh-CN" altLang="en-US" sz="12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1200" dirty="0">
                    <a:latin typeface="Times New Roman" panose="02020603050405020304" pitchFamily="18" charset="0"/>
                    <a:ea typeface="宋体" panose="02010600030101010101" pitchFamily="2" charset="-122"/>
                    <a:cs typeface="Times New Roman" panose="02020603050405020304" pitchFamily="18" charset="0"/>
                  </a:rPr>
                  <a:t>k</a:t>
                </a:r>
                <a:r>
                  <a:rPr lang="zh-CN" altLang="en-US" sz="1200" dirty="0">
                    <a:latin typeface="Times New Roman" panose="02020603050405020304" pitchFamily="18" charset="0"/>
                    <a:ea typeface="宋体" panose="02010600030101010101" pitchFamily="2" charset="-122"/>
                    <a:cs typeface="Times New Roman" panose="02020603050405020304" pitchFamily="18" charset="0"/>
                  </a:rPr>
                  <a:t>个内容的考虑集，以</a:t>
                </a:r>
                <a:r>
                  <a:rPr lang="en-US" altLang="zh-CN" sz="1200" dirty="0">
                    <a:latin typeface="Times New Roman" panose="02020603050405020304" pitchFamily="18" charset="0"/>
                    <a:ea typeface="宋体" panose="02010600030101010101" pitchFamily="2" charset="-122"/>
                    <a:cs typeface="Times New Roman" panose="02020603050405020304" pitchFamily="18" charset="0"/>
                  </a:rPr>
                  <a:t>{q</a:t>
                </a:r>
                <a:r>
                  <a:rPr lang="zh-CN" altLang="en-US" sz="12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1200" dirty="0">
                    <a:latin typeface="Times New Roman" panose="02020603050405020304" pitchFamily="18" charset="0"/>
                    <a:ea typeface="宋体" panose="02010600030101010101" pitchFamily="2" charset="-122"/>
                    <a:cs typeface="Times New Roman" panose="02020603050405020304" pitchFamily="18" charset="0"/>
                  </a:rPr>
                  <a:t>1-q}</a:t>
                </a:r>
                <a:r>
                  <a:rPr lang="zh-CN" altLang="en-US" sz="1200" dirty="0">
                    <a:latin typeface="Times New Roman" panose="02020603050405020304" pitchFamily="18" charset="0"/>
                    <a:ea typeface="宋体" panose="02010600030101010101" pitchFamily="2" charset="-122"/>
                    <a:cs typeface="Times New Roman" panose="02020603050405020304" pitchFamily="18" charset="0"/>
                  </a:rPr>
                  <a:t>概率随机分配至</a:t>
                </a:r>
                <a:r>
                  <a:rPr lang="en-US" altLang="zh-CN" sz="1200" dirty="0">
                    <a:latin typeface="Times New Roman" panose="02020603050405020304" pitchFamily="18" charset="0"/>
                    <a:ea typeface="宋体" panose="02010600030101010101" pitchFamily="2" charset="-122"/>
                    <a:cs typeface="Times New Roman" panose="02020603050405020304" pitchFamily="18" charset="0"/>
                  </a:rPr>
                  <a:t>treatment</a:t>
                </a:r>
                <a:r>
                  <a:rPr lang="zh-CN" altLang="en-US" sz="1200" dirty="0">
                    <a:latin typeface="Times New Roman" panose="02020603050405020304" pitchFamily="18" charset="0"/>
                    <a:ea typeface="宋体" panose="02010600030101010101" pitchFamily="2" charset="-122"/>
                    <a:cs typeface="Times New Roman" panose="02020603050405020304" pitchFamily="18" charset="0"/>
                  </a:rPr>
                  <a:t>与</a:t>
                </a:r>
                <a:r>
                  <a:rPr lang="en-US" altLang="zh-CN" sz="1200" dirty="0">
                    <a:latin typeface="Times New Roman" panose="02020603050405020304" pitchFamily="18" charset="0"/>
                    <a:ea typeface="宋体" panose="02010600030101010101" pitchFamily="2" charset="-122"/>
                    <a:cs typeface="Times New Roman" panose="02020603050405020304" pitchFamily="18" charset="0"/>
                  </a:rPr>
                  <a:t>control</a:t>
                </a:r>
                <a:r>
                  <a:rPr lang="zh-CN" altLang="en-US" sz="1200" dirty="0">
                    <a:latin typeface="Times New Roman" panose="02020603050405020304" pitchFamily="18" charset="0"/>
                    <a:ea typeface="宋体" panose="02010600030101010101" pitchFamily="2" charset="-122"/>
                    <a:cs typeface="Times New Roman" panose="02020603050405020304" pitchFamily="18" charset="0"/>
                  </a:rPr>
                  <a:t>；集合中每个项目的处理状态；向观众曝光的内容；结果变量</a:t>
                </a:r>
                <a:r>
                  <a:rPr lang="en-US" altLang="zh-CN" sz="12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1200" dirty="0">
                    <a:latin typeface="Times New Roman" panose="02020603050405020304" pitchFamily="18" charset="0"/>
                    <a:ea typeface="宋体" panose="02010600030101010101" pitchFamily="2" charset="-122"/>
                    <a:cs typeface="Times New Roman" panose="02020603050405020304" pitchFamily="18" charset="0"/>
                  </a:rPr>
                  <a:t>观众对内容的反应。</a:t>
                </a:r>
                <a:endParaRPr lang="en-US" altLang="zh-CN" sz="1200" dirty="0">
                  <a:latin typeface="Times New Roman" panose="02020603050405020304" pitchFamily="18" charset="0"/>
                  <a:ea typeface="宋体" panose="02010600030101010101" pitchFamily="2" charset="-122"/>
                  <a:cs typeface="Times New Roman" panose="02020603050405020304" pitchFamily="18" charset="0"/>
                </a:endParaRPr>
              </a:p>
              <a:p>
                <a:endParaRPr lang="zh-CN" altLang="en-US" dirty="0"/>
              </a:p>
            </p:txBody>
          </p:sp>
        </mc:Fallback>
      </mc:AlternateContent>
      <p:sp>
        <p:nvSpPr>
          <p:cNvPr id="4" name="灯片编号占位符 3"/>
          <p:cNvSpPr>
            <a:spLocks noGrp="1"/>
          </p:cNvSpPr>
          <p:nvPr>
            <p:ph type="sldNum" sz="quarter" idx="5"/>
          </p:nvPr>
        </p:nvSpPr>
        <p:spPr/>
        <p:txBody>
          <a:bodyPr/>
          <a:lstStyle/>
          <a:p>
            <a:fld id="{DADD0027-E8B8-478B-B16A-9927CB58C05C}" type="slidenum">
              <a:rPr lang="zh-CN" altLang="en-US" smtClean="0"/>
              <a:t>3</a:t>
            </a:fld>
            <a:endParaRPr lang="zh-CN" altLang="en-US"/>
          </a:p>
        </p:txBody>
      </p:sp>
    </p:spTree>
    <p:extLst>
      <p:ext uri="{BB962C8B-B14F-4D97-AF65-F5344CB8AC3E}">
        <p14:creationId xmlns:p14="http://schemas.microsoft.com/office/powerpoint/2010/main" val="1229455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为解决干扰问题，作者的思路是建模中考虑这种干扰，使用一个推荐选择模型刻画物料如何被选择曝光给用户，用户响应模型刻画用户对曝光物料的反应，结合二者可以模拟任何分配情况下的结果，计算两组策略下的处理效应。在推荐选择模型中我们使用神经网络拟合两个关键函数，对于参数选择，直接考虑直接插入法，将训练得到的参数直接插入，或者使用参数的去偏估计量插入。最后在蒙特卡罗模拟中验证几种参数估计的效果。</a:t>
                </a:r>
                <a:endParaRPr lang="en-US" altLang="zh-CN" dirty="0"/>
              </a:p>
            </p:txBody>
          </p:sp>
        </mc:Choice>
        <mc:Fallback xmlns="">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a:effectLst/>
                    <a:latin typeface="Cambria Math" panose="02040503050406030204" pitchFamily="18" charset="0"/>
                    <a:cs typeface="Times New Roman" panose="02020603050405020304" pitchFamily="18" charset="0"/>
                  </a:rPr>
                  <a:t>V_i</a:t>
                </a:r>
                <a:r>
                  <a:rPr lang="zh-CN" altLang="en-US" sz="12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1200" b="1" i="0">
                    <a:latin typeface="Cambria Math" panose="02040503050406030204" pitchFamily="18" charset="0"/>
                    <a:cs typeface="Times New Roman" panose="02020603050405020304" pitchFamily="18" charset="0"/>
                  </a:rPr>
                  <a:t>\mathbf{C}_\mathbf{i}\mathbf{W}_\mathbf{i}</a:t>
                </a:r>
                <a:r>
                  <a:rPr lang="en-US" altLang="zh-CN" sz="1200" b="0" i="0">
                    <a:latin typeface="Cambria Math" panose="02040503050406030204" pitchFamily="18" charset="0"/>
                    <a:cs typeface="Times New Roman" panose="02020603050405020304" pitchFamily="18" charset="0"/>
                  </a:rPr>
                  <a:t>k_i^\ast</a:t>
                </a:r>
                <a:r>
                  <a:rPr lang="en-US" altLang="zh-CN" sz="1200" b="1"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1200" b="0" i="0">
                    <a:latin typeface="Cambria Math" panose="02040503050406030204" pitchFamily="18" charset="0"/>
                    <a:cs typeface="Times New Roman" panose="02020603050405020304" pitchFamily="18" charset="0"/>
                  </a:rPr>
                  <a:t>Y_i</a:t>
                </a:r>
                <a:r>
                  <a:rPr lang="en-US" altLang="zh-CN" sz="12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1200" dirty="0">
                    <a:latin typeface="Times New Roman" panose="02020603050405020304" pitchFamily="18" charset="0"/>
                    <a:ea typeface="宋体" panose="02010600030101010101" pitchFamily="2" charset="-122"/>
                    <a:cs typeface="Times New Roman" panose="02020603050405020304" pitchFamily="18" charset="0"/>
                  </a:rPr>
                  <a:t>分别表示观众</a:t>
                </a:r>
                <a:r>
                  <a:rPr lang="en-US" altLang="zh-CN" sz="1200" dirty="0">
                    <a:latin typeface="Times New Roman" panose="02020603050405020304" pitchFamily="18" charset="0"/>
                    <a:ea typeface="宋体" panose="02010600030101010101" pitchFamily="2" charset="-122"/>
                    <a:cs typeface="Times New Roman" panose="02020603050405020304" pitchFamily="18" charset="0"/>
                  </a:rPr>
                  <a:t>v</a:t>
                </a:r>
                <a:r>
                  <a:rPr lang="zh-CN" altLang="en-US" sz="12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1200" dirty="0">
                    <a:latin typeface="Times New Roman" panose="02020603050405020304" pitchFamily="18" charset="0"/>
                    <a:ea typeface="宋体" panose="02010600030101010101" pitchFamily="2" charset="-122"/>
                    <a:cs typeface="Times New Roman" panose="02020603050405020304" pitchFamily="18" charset="0"/>
                  </a:rPr>
                  <a:t>k</a:t>
                </a:r>
                <a:r>
                  <a:rPr lang="zh-CN" altLang="en-US" sz="1200" dirty="0">
                    <a:latin typeface="Times New Roman" panose="02020603050405020304" pitchFamily="18" charset="0"/>
                    <a:ea typeface="宋体" panose="02010600030101010101" pitchFamily="2" charset="-122"/>
                    <a:cs typeface="Times New Roman" panose="02020603050405020304" pitchFamily="18" charset="0"/>
                  </a:rPr>
                  <a:t>个内容的考虑集，以</a:t>
                </a:r>
                <a:r>
                  <a:rPr lang="en-US" altLang="zh-CN" sz="1200" dirty="0">
                    <a:latin typeface="Times New Roman" panose="02020603050405020304" pitchFamily="18" charset="0"/>
                    <a:ea typeface="宋体" panose="02010600030101010101" pitchFamily="2" charset="-122"/>
                    <a:cs typeface="Times New Roman" panose="02020603050405020304" pitchFamily="18" charset="0"/>
                  </a:rPr>
                  <a:t>{q</a:t>
                </a:r>
                <a:r>
                  <a:rPr lang="zh-CN" altLang="en-US" sz="12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1200" dirty="0">
                    <a:latin typeface="Times New Roman" panose="02020603050405020304" pitchFamily="18" charset="0"/>
                    <a:ea typeface="宋体" panose="02010600030101010101" pitchFamily="2" charset="-122"/>
                    <a:cs typeface="Times New Roman" panose="02020603050405020304" pitchFamily="18" charset="0"/>
                  </a:rPr>
                  <a:t>1-q}</a:t>
                </a:r>
                <a:r>
                  <a:rPr lang="zh-CN" altLang="en-US" sz="1200" dirty="0">
                    <a:latin typeface="Times New Roman" panose="02020603050405020304" pitchFamily="18" charset="0"/>
                    <a:ea typeface="宋体" panose="02010600030101010101" pitchFamily="2" charset="-122"/>
                    <a:cs typeface="Times New Roman" panose="02020603050405020304" pitchFamily="18" charset="0"/>
                  </a:rPr>
                  <a:t>概率随机分配至</a:t>
                </a:r>
                <a:r>
                  <a:rPr lang="en-US" altLang="zh-CN" sz="1200" dirty="0">
                    <a:latin typeface="Times New Roman" panose="02020603050405020304" pitchFamily="18" charset="0"/>
                    <a:ea typeface="宋体" panose="02010600030101010101" pitchFamily="2" charset="-122"/>
                    <a:cs typeface="Times New Roman" panose="02020603050405020304" pitchFamily="18" charset="0"/>
                  </a:rPr>
                  <a:t>treatment</a:t>
                </a:r>
                <a:r>
                  <a:rPr lang="zh-CN" altLang="en-US" sz="1200" dirty="0">
                    <a:latin typeface="Times New Roman" panose="02020603050405020304" pitchFamily="18" charset="0"/>
                    <a:ea typeface="宋体" panose="02010600030101010101" pitchFamily="2" charset="-122"/>
                    <a:cs typeface="Times New Roman" panose="02020603050405020304" pitchFamily="18" charset="0"/>
                  </a:rPr>
                  <a:t>与</a:t>
                </a:r>
                <a:r>
                  <a:rPr lang="en-US" altLang="zh-CN" sz="1200" dirty="0">
                    <a:latin typeface="Times New Roman" panose="02020603050405020304" pitchFamily="18" charset="0"/>
                    <a:ea typeface="宋体" panose="02010600030101010101" pitchFamily="2" charset="-122"/>
                    <a:cs typeface="Times New Roman" panose="02020603050405020304" pitchFamily="18" charset="0"/>
                  </a:rPr>
                  <a:t>control</a:t>
                </a:r>
                <a:r>
                  <a:rPr lang="zh-CN" altLang="en-US" sz="1200" dirty="0">
                    <a:latin typeface="Times New Roman" panose="02020603050405020304" pitchFamily="18" charset="0"/>
                    <a:ea typeface="宋体" panose="02010600030101010101" pitchFamily="2" charset="-122"/>
                    <a:cs typeface="Times New Roman" panose="02020603050405020304" pitchFamily="18" charset="0"/>
                  </a:rPr>
                  <a:t>；集合中每个项目的处理状态；向观众曝光的内容；结果变量</a:t>
                </a:r>
                <a:r>
                  <a:rPr lang="en-US" altLang="zh-CN" sz="12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1200" dirty="0">
                    <a:latin typeface="Times New Roman" panose="02020603050405020304" pitchFamily="18" charset="0"/>
                    <a:ea typeface="宋体" panose="02010600030101010101" pitchFamily="2" charset="-122"/>
                    <a:cs typeface="Times New Roman" panose="02020603050405020304" pitchFamily="18" charset="0"/>
                  </a:rPr>
                  <a:t>观众对内容的反应。</a:t>
                </a:r>
                <a:endParaRPr lang="en-US" altLang="zh-CN" sz="1200" dirty="0">
                  <a:latin typeface="Times New Roman" panose="02020603050405020304" pitchFamily="18" charset="0"/>
                  <a:ea typeface="宋体" panose="02010600030101010101" pitchFamily="2" charset="-122"/>
                  <a:cs typeface="Times New Roman" panose="02020603050405020304" pitchFamily="18" charset="0"/>
                </a:endParaRPr>
              </a:p>
              <a:p>
                <a:endParaRPr lang="zh-CN" altLang="en-US" dirty="0"/>
              </a:p>
            </p:txBody>
          </p:sp>
        </mc:Fallback>
      </mc:AlternateContent>
      <p:sp>
        <p:nvSpPr>
          <p:cNvPr id="4" name="灯片编号占位符 3"/>
          <p:cNvSpPr>
            <a:spLocks noGrp="1"/>
          </p:cNvSpPr>
          <p:nvPr>
            <p:ph type="sldNum" sz="quarter" idx="5"/>
          </p:nvPr>
        </p:nvSpPr>
        <p:spPr/>
        <p:txBody>
          <a:bodyPr/>
          <a:lstStyle/>
          <a:p>
            <a:fld id="{DADD0027-E8B8-478B-B16A-9927CB58C05C}" type="slidenum">
              <a:rPr lang="zh-CN" altLang="en-US" smtClean="0"/>
              <a:t>4</a:t>
            </a:fld>
            <a:endParaRPr lang="zh-CN" altLang="en-US"/>
          </a:p>
        </p:txBody>
      </p:sp>
    </p:spTree>
    <p:extLst>
      <p:ext uri="{BB962C8B-B14F-4D97-AF65-F5344CB8AC3E}">
        <p14:creationId xmlns:p14="http://schemas.microsoft.com/office/powerpoint/2010/main" val="3012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核心是建立一种推荐选择的模型，模拟在</a:t>
            </a:r>
            <a:r>
              <a:rPr lang="en-US" altLang="zh-CN" dirty="0"/>
              <a:t>treatment</a:t>
            </a:r>
            <a:r>
              <a:rPr lang="zh-CN" altLang="en-US" dirty="0"/>
              <a:t>组中物料如何推荐给用户的。物料被推荐给用户的概率取决于物料的分数，先定义打分模型为公式</a:t>
            </a:r>
            <a:r>
              <a:rPr lang="en-US" altLang="zh-CN" dirty="0"/>
              <a:t>6</a:t>
            </a:r>
            <a:r>
              <a:rPr lang="zh-CN" altLang="en-US" dirty="0"/>
              <a:t>，以对照组算法的打分为基准，模拟在**控制状态（即使用现状算法）​**​ 下，系统对“观众</a:t>
            </a:r>
            <a:r>
              <a:rPr lang="en-US" altLang="zh-CN" dirty="0"/>
              <a:t>-</a:t>
            </a:r>
            <a:r>
              <a:rPr lang="zh-CN" altLang="en-US" dirty="0"/>
              <a:t>内容”对的评估得分。它捕获的是内容本身的质量和与观众的匹配度。加入实验组相对于对照组的打分增加来模拟在考虑集中所有物料的打分。基于打分模型与“得分最高的项会被曝光”的假设，可以用“多项</a:t>
            </a:r>
            <a:r>
              <a:rPr lang="en-US" altLang="zh-CN" dirty="0"/>
              <a:t>logit‘</a:t>
            </a:r>
            <a:r>
              <a:rPr lang="zh-CN" altLang="en-US" dirty="0"/>
              <a:t>模型描述选择概率某个物料被推荐给用户的概率，如公式</a:t>
            </a:r>
            <a:r>
              <a:rPr lang="en-US" altLang="zh-CN" dirty="0"/>
              <a:t>7</a:t>
            </a:r>
            <a:r>
              <a:rPr lang="zh-CN" altLang="en-US" dirty="0"/>
              <a:t>所示。多项</a:t>
            </a:r>
            <a:r>
              <a:rPr lang="en-US" altLang="zh-CN" dirty="0"/>
              <a:t>logit</a:t>
            </a:r>
            <a:r>
              <a:rPr lang="zh-CN" altLang="en-US" dirty="0"/>
              <a:t>的公式在本质上与机器学习中的 ​**</a:t>
            </a:r>
            <a:r>
              <a:rPr lang="en-US" altLang="zh-CN" dirty="0" err="1"/>
              <a:t>Softmax</a:t>
            </a:r>
            <a:r>
              <a:rPr lang="en-US" altLang="zh-CN" dirty="0"/>
              <a:t>**​ </a:t>
            </a:r>
            <a:r>
              <a:rPr lang="zh-CN" altLang="en-US" dirty="0"/>
              <a:t>函数完全相同：具体的建模过程中，</a:t>
            </a:r>
            <a:r>
              <a:rPr lang="en-US" altLang="zh-CN" dirty="0"/>
              <a:t>s0</a:t>
            </a:r>
            <a:r>
              <a:rPr lang="zh-CN" altLang="en-US" dirty="0"/>
              <a:t>和</a:t>
            </a:r>
            <a:r>
              <a:rPr lang="en-US" altLang="zh-CN" dirty="0"/>
              <a:t>s1</a:t>
            </a:r>
            <a:r>
              <a:rPr lang="zh-CN" altLang="en-US" dirty="0"/>
              <a:t>两个函数是高度非线性的​，论文的核心创新之一是利用**神经网络**来参数化得分函数 </a:t>
            </a:r>
            <a:r>
              <a:rPr lang="en-US" altLang="zh-CN" dirty="0"/>
              <a:t>s0​</a:t>
            </a:r>
            <a:r>
              <a:rPr lang="zh-CN" altLang="en-US" dirty="0"/>
              <a:t>和 </a:t>
            </a:r>
            <a:r>
              <a:rPr lang="en-US" altLang="zh-CN" dirty="0"/>
              <a:t>s1​</a:t>
            </a:r>
            <a:r>
              <a:rPr lang="zh-CN" altLang="en-US" dirty="0"/>
              <a:t>，而非采用简单的线性模型。</a:t>
            </a:r>
          </a:p>
        </p:txBody>
      </p:sp>
      <p:sp>
        <p:nvSpPr>
          <p:cNvPr id="4" name="灯片编号占位符 3"/>
          <p:cNvSpPr>
            <a:spLocks noGrp="1"/>
          </p:cNvSpPr>
          <p:nvPr>
            <p:ph type="sldNum" sz="quarter" idx="5"/>
          </p:nvPr>
        </p:nvSpPr>
        <p:spPr/>
        <p:txBody>
          <a:bodyPr/>
          <a:lstStyle/>
          <a:p>
            <a:fld id="{DADD0027-E8B8-478B-B16A-9927CB58C05C}" type="slidenum">
              <a:rPr lang="zh-CN" altLang="en-US" smtClean="0"/>
              <a:t>5</a:t>
            </a:fld>
            <a:endParaRPr lang="zh-CN" altLang="en-US"/>
          </a:p>
        </p:txBody>
      </p:sp>
    </p:spTree>
    <p:extLst>
      <p:ext uri="{BB962C8B-B14F-4D97-AF65-F5344CB8AC3E}">
        <p14:creationId xmlns:p14="http://schemas.microsoft.com/office/powerpoint/2010/main" val="3683011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知道了物料被推荐给用户的概率后，我们还需要知道用户的反应。这就需要用户的相应模型，这个可以自己定义，但平台往往都已经部署了这个模型，可以直接用平台的模型。综合上述两个模型，物料被推荐给用户的概率</a:t>
            </a:r>
            <a:r>
              <a:rPr lang="en-US" altLang="zh-CN" dirty="0"/>
              <a:t>×</a:t>
            </a:r>
            <a:r>
              <a:rPr lang="zh-CN" altLang="en-US" dirty="0"/>
              <a:t>用户响应，理论上可以推导出任何分配策略下的反事实结果，如右侧推导所示，两组策略下的处理效应即公式</a:t>
            </a:r>
            <a:r>
              <a:rPr lang="en-US" altLang="zh-CN" dirty="0"/>
              <a:t>8</a:t>
            </a:r>
            <a:r>
              <a:rPr lang="zh-CN" altLang="en-US" dirty="0"/>
              <a:t>所示。</a:t>
            </a:r>
          </a:p>
        </p:txBody>
      </p:sp>
      <p:sp>
        <p:nvSpPr>
          <p:cNvPr id="4" name="灯片编号占位符 3"/>
          <p:cNvSpPr>
            <a:spLocks noGrp="1"/>
          </p:cNvSpPr>
          <p:nvPr>
            <p:ph type="sldNum" sz="quarter" idx="5"/>
          </p:nvPr>
        </p:nvSpPr>
        <p:spPr/>
        <p:txBody>
          <a:bodyPr/>
          <a:lstStyle/>
          <a:p>
            <a:fld id="{DADD0027-E8B8-478B-B16A-9927CB58C05C}" type="slidenum">
              <a:rPr lang="zh-CN" altLang="en-US" smtClean="0"/>
              <a:t>6</a:t>
            </a:fld>
            <a:endParaRPr lang="zh-CN" altLang="en-US"/>
          </a:p>
        </p:txBody>
      </p:sp>
    </p:spTree>
    <p:extLst>
      <p:ext uri="{BB962C8B-B14F-4D97-AF65-F5344CB8AC3E}">
        <p14:creationId xmlns:p14="http://schemas.microsoft.com/office/powerpoint/2010/main" val="4061439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模型通过最大化似然估计（</a:t>
            </a:r>
            <a:r>
              <a:rPr lang="en-US" altLang="zh-CN" dirty="0"/>
              <a:t>MLE</a:t>
            </a:r>
            <a:r>
              <a:rPr lang="zh-CN" altLang="en-US" dirty="0"/>
              <a:t>）​进行训练，其损失函数为标准的分类交叉熵损失​；通过最小化该损失，神经网络参数被不断更新，使得模型预测的曝光概率分布与真实观测到的曝光数据尽可能接近。</a:t>
            </a:r>
          </a:p>
        </p:txBody>
      </p:sp>
      <p:sp>
        <p:nvSpPr>
          <p:cNvPr id="4" name="灯片编号占位符 3"/>
          <p:cNvSpPr>
            <a:spLocks noGrp="1"/>
          </p:cNvSpPr>
          <p:nvPr>
            <p:ph type="sldNum" sz="quarter" idx="5"/>
          </p:nvPr>
        </p:nvSpPr>
        <p:spPr/>
        <p:txBody>
          <a:bodyPr/>
          <a:lstStyle/>
          <a:p>
            <a:fld id="{DADD0027-E8B8-478B-B16A-9927CB58C05C}" type="slidenum">
              <a:rPr lang="zh-CN" altLang="en-US" smtClean="0"/>
              <a:t>7</a:t>
            </a:fld>
            <a:endParaRPr lang="zh-CN" altLang="en-US"/>
          </a:p>
        </p:txBody>
      </p:sp>
    </p:spTree>
    <p:extLst>
      <p:ext uri="{BB962C8B-B14F-4D97-AF65-F5344CB8AC3E}">
        <p14:creationId xmlns:p14="http://schemas.microsoft.com/office/powerpoint/2010/main" val="267052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推荐选择模型​由交叉熵损失函数</a:t>
            </a:r>
            <a:r>
              <a:rPr lang="en-US" altLang="zh-CN" dirty="0"/>
              <a:t>l1</a:t>
            </a:r>
            <a:r>
              <a:rPr lang="zh-CN" altLang="en-US" dirty="0"/>
              <a:t>驱动训练，得到 </a:t>
            </a:r>
            <a:r>
              <a:rPr lang="en-US" altLang="zh-CN" dirty="0"/>
              <a:t>(s0,s1) ​​</a:t>
            </a:r>
            <a:r>
              <a:rPr lang="zh-CN" altLang="en-US" dirty="0"/>
              <a:t>用户响应模型​：由均方误差损失函数</a:t>
            </a:r>
            <a:r>
              <a:rPr lang="en-US" altLang="zh-CN" dirty="0"/>
              <a:t>l2</a:t>
            </a:r>
            <a:r>
              <a:rPr lang="zh-CN" altLang="en-US" dirty="0"/>
              <a:t>驱动训练，得到</a:t>
            </a:r>
            <a:r>
              <a:rPr lang="en-US" altLang="zh-CN" dirty="0"/>
              <a:t>z</a:t>
            </a:r>
            <a:r>
              <a:rPr lang="zh-CN" altLang="en-US" dirty="0"/>
              <a:t>。当</a:t>
            </a:r>
            <a:r>
              <a:rPr lang="en-US" altLang="zh-CN" dirty="0"/>
              <a:t>l1</a:t>
            </a:r>
            <a:r>
              <a:rPr lang="zh-CN" altLang="en-US" dirty="0"/>
              <a:t>与</a:t>
            </a:r>
            <a:r>
              <a:rPr lang="en-US" altLang="zh-CN" dirty="0"/>
              <a:t>l2</a:t>
            </a:r>
            <a:r>
              <a:rPr lang="zh-CN" altLang="en-US" dirty="0"/>
              <a:t>被最小化程度越大，分别代表推荐选择刻画得越准确、用户响应被更准确预测，计算的</a:t>
            </a:r>
            <a:r>
              <a:rPr lang="en-US" altLang="zh-CN" dirty="0"/>
              <a:t>ATE</a:t>
            </a:r>
            <a:r>
              <a:rPr lang="zh-CN" altLang="en-US" dirty="0"/>
              <a:t>误差越小，可以考虑直接使用训练得到的参数，即直接插入法。在此情况下可以计算直接插入法的</a:t>
            </a:r>
            <a:r>
              <a:rPr lang="en-US" altLang="zh-CN" dirty="0"/>
              <a:t>ATE.</a:t>
            </a:r>
            <a:endParaRPr lang="zh-CN" altLang="en-US" dirty="0"/>
          </a:p>
        </p:txBody>
      </p:sp>
      <p:sp>
        <p:nvSpPr>
          <p:cNvPr id="4" name="灯片编号占位符 3"/>
          <p:cNvSpPr>
            <a:spLocks noGrp="1"/>
          </p:cNvSpPr>
          <p:nvPr>
            <p:ph type="sldNum" sz="quarter" idx="5"/>
          </p:nvPr>
        </p:nvSpPr>
        <p:spPr/>
        <p:txBody>
          <a:bodyPr/>
          <a:lstStyle/>
          <a:p>
            <a:fld id="{DADD0027-E8B8-478B-B16A-9927CB58C05C}" type="slidenum">
              <a:rPr lang="zh-CN" altLang="en-US" smtClean="0"/>
              <a:t>8</a:t>
            </a:fld>
            <a:endParaRPr lang="zh-CN" altLang="en-US"/>
          </a:p>
        </p:txBody>
      </p:sp>
    </p:spTree>
    <p:extLst>
      <p:ext uri="{BB962C8B-B14F-4D97-AF65-F5344CB8AC3E}">
        <p14:creationId xmlns:p14="http://schemas.microsoft.com/office/powerpoint/2010/main" val="661470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solidFill>
                      <a:srgbClr val="000000"/>
                    </a:solidFill>
                    <a:latin typeface="inherit"/>
                  </a:rPr>
                  <a:t>在全参数的神经网络中，一般是使用直接插入法，但在推荐选择这种半参数模型中，参数估计一般达不到</a:t>
                </a:r>
                <a:r>
                  <a:rPr lang="en-US" altLang="zh-CN" dirty="0">
                    <a:solidFill>
                      <a:srgbClr val="000000"/>
                    </a:solidFill>
                    <a:latin typeface="inherit"/>
                  </a:rPr>
                  <a:t>root-n</a:t>
                </a:r>
                <a:r>
                  <a:rPr lang="zh-CN" altLang="en-US" dirty="0">
                    <a:solidFill>
                      <a:srgbClr val="000000"/>
                    </a:solidFill>
                    <a:latin typeface="inherit"/>
                  </a:rPr>
                  <a:t>收敛，估计量不能依概率收敛到真实参数。直接插入的参数是有偏的。 所以可以考虑引入了一种去偏估计方法修正。这一方法借鉴了别人的研究成果。最终得到无偏估计参数</a:t>
                </a:r>
                <a:r>
                  <a:rPr lang="en-US" altLang="zh-CN" dirty="0" err="1">
                    <a:solidFill>
                      <a:srgbClr val="000000"/>
                    </a:solidFill>
                    <a:latin typeface="inherit"/>
                  </a:rPr>
                  <a:t>db</a:t>
                </a:r>
                <a:endParaRPr lang="en-US" altLang="zh-CN" dirty="0">
                  <a:solidFill>
                    <a:srgbClr val="000000"/>
                  </a:solidFill>
                  <a:latin typeface="-apple-system"/>
                </a:endParaRPr>
              </a:p>
            </p:txBody>
          </p:sp>
        </mc:Choice>
        <mc:Fallback xmlns="">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solidFill>
                      <a:srgbClr val="000000"/>
                    </a:solidFill>
                    <a:latin typeface="inherit"/>
                  </a:rPr>
                  <a:t>这是因为</a:t>
                </a:r>
                <a:r>
                  <a:rPr lang="zh-CN" altLang="en-US" b="0" i="0" dirty="0">
                    <a:solidFill>
                      <a:srgbClr val="000000"/>
                    </a:solidFill>
                    <a:effectLst/>
                    <a:latin typeface="-apple-system"/>
                  </a:rPr>
                  <a:t>神经网络的灵活性，收敛速度通常</a:t>
                </a:r>
                <a:r>
                  <a:rPr lang="zh-CN" altLang="en-US" i="0" dirty="0">
                    <a:solidFill>
                      <a:srgbClr val="000000"/>
                    </a:solidFill>
                    <a:effectLst/>
                    <a:latin typeface="-apple-system"/>
                  </a:rPr>
                  <a:t>慢于</a:t>
                </a:r>
                <a:r>
                  <a:rPr lang="zh-CN" altLang="en-US" b="0" i="0" dirty="0">
                    <a:solidFill>
                      <a:srgbClr val="000000"/>
                    </a:solidFill>
                    <a:effectLst/>
                    <a:latin typeface="-apple-system"/>
                  </a:rPr>
                  <a:t>​ </a:t>
                </a:r>
                <a:r>
                  <a:rPr lang="en-US" altLang="zh-CN" b="0" i="0" dirty="0">
                    <a:solidFill>
                      <a:srgbClr val="000000"/>
                    </a:solidFill>
                    <a:effectLst/>
                    <a:latin typeface="-apple-system"/>
                  </a:rPr>
                  <a:t>1/</a:t>
                </a:r>
                <a:r>
                  <a:rPr lang="zh-CN" altLang="en-US" dirty="0">
                    <a:solidFill>
                      <a:srgbClr val="000000"/>
                    </a:solidFill>
                  </a:rPr>
                  <a:t> </a:t>
                </a:r>
                <a:r>
                  <a:rPr lang="zh-CN" altLang="en-US" i="0">
                    <a:solidFill>
                      <a:srgbClr val="000000"/>
                    </a:solidFill>
                    <a:latin typeface="Cambria Math" panose="02040503050406030204" pitchFamily="18" charset="0"/>
                  </a:rPr>
                  <a:t>√</a:t>
                </a:r>
                <a:r>
                  <a:rPr lang="en-US" altLang="zh-CN" i="0">
                    <a:solidFill>
                      <a:srgbClr val="000000"/>
                    </a:solidFill>
                    <a:latin typeface="Cambria Math" panose="02040503050406030204" pitchFamily="18" charset="0"/>
                  </a:rPr>
                  <a:t>n  </a:t>
                </a:r>
                <a:r>
                  <a:rPr lang="zh-CN" altLang="en-US" b="0" i="0" dirty="0">
                    <a:solidFill>
                      <a:srgbClr val="000000"/>
                    </a:solidFill>
                    <a:effectLst/>
                    <a:latin typeface="inherit"/>
                  </a:rPr>
                  <a:t>​</a:t>
                </a:r>
                <a:r>
                  <a:rPr lang="zh-CN" altLang="en-US" b="0" i="0" dirty="0">
                    <a:solidFill>
                      <a:srgbClr val="000000"/>
                    </a:solidFill>
                    <a:effectLst/>
                    <a:latin typeface="-apple-system"/>
                  </a:rPr>
                  <a:t>。即使样本量很大，插件估计量的误差衰减得也不够快，违背</a:t>
                </a:r>
                <a:r>
                  <a:rPr lang="zh-CN" altLang="en-US" dirty="0">
                    <a:solidFill>
                      <a:srgbClr val="000000"/>
                    </a:solidFill>
                    <a:latin typeface="-apple-system"/>
                  </a:rPr>
                  <a:t>置信区间和进行假设检验基础，无法进行可靠的统计推断。 </a:t>
                </a:r>
                <a:endParaRPr lang="en-US" altLang="zh-CN" dirty="0">
                  <a:solidFill>
                    <a:srgbClr val="000000"/>
                  </a:solidFill>
                  <a:latin typeface="-apple-system"/>
                </a:endParaRPr>
              </a:p>
              <a:p>
                <a:pPr marL="285750" indent="-285750" fontAlgn="base">
                  <a:lnSpc>
                    <a:spcPct val="120000"/>
                  </a:lnSpc>
                  <a:buFont typeface="Arial" panose="020B0604020202020204" pitchFamily="34" charset="0"/>
                  <a:buChar char="•"/>
                </a:pPr>
                <a:r>
                  <a:rPr lang="zh-CN" altLang="en-US" dirty="0">
                    <a:solidFill>
                      <a:srgbClr val="000000"/>
                    </a:solidFill>
                    <a:latin typeface="-apple-system"/>
                  </a:rPr>
                  <a:t>正则化引入偏差​：为了控制神经网络的复杂性并防止过拟合，使用正则化，但是以引入偏差为代价，系统偏向先验值。</a:t>
                </a:r>
                <a:endParaRPr lang="en-US" altLang="zh-CN" dirty="0">
                  <a:solidFill>
                    <a:srgbClr val="000000"/>
                  </a:solidFill>
                  <a:latin typeface="-apple-system"/>
                </a:endParaRPr>
              </a:p>
              <a:p>
                <a:pPr marL="285750" indent="-285750" fontAlgn="base">
                  <a:lnSpc>
                    <a:spcPct val="120000"/>
                  </a:lnSpc>
                  <a:buFont typeface="Arial" panose="020B0604020202020204" pitchFamily="34" charset="0"/>
                  <a:buChar char="•"/>
                </a:pPr>
                <a:r>
                  <a:rPr lang="zh-CN" altLang="en-US" dirty="0">
                    <a:solidFill>
                      <a:srgbClr val="000000"/>
                    </a:solidFill>
                    <a:latin typeface="-apple-system"/>
                  </a:rPr>
                  <a:t>过拟合引入偏差​：神经网络可能过拟合训练数据。过度记忆了训练数据中的噪声和随机波动，导致在未知数据上表现很差。</a:t>
                </a:r>
                <a:endParaRPr lang="en-US" altLang="zh-CN" dirty="0">
                  <a:solidFill>
                    <a:srgbClr val="000000"/>
                  </a:solidFill>
                  <a:latin typeface="-apple-system"/>
                </a:endParaRPr>
              </a:p>
              <a:p>
                <a:endParaRPr lang="zh-CN" altLang="en-US" dirty="0"/>
              </a:p>
            </p:txBody>
          </p:sp>
        </mc:Fallback>
      </mc:AlternateContent>
      <p:sp>
        <p:nvSpPr>
          <p:cNvPr id="4" name="灯片编号占位符 3"/>
          <p:cNvSpPr>
            <a:spLocks noGrp="1"/>
          </p:cNvSpPr>
          <p:nvPr>
            <p:ph type="sldNum" sz="quarter" idx="5"/>
          </p:nvPr>
        </p:nvSpPr>
        <p:spPr/>
        <p:txBody>
          <a:bodyPr/>
          <a:lstStyle/>
          <a:p>
            <a:fld id="{DADD0027-E8B8-478B-B16A-9927CB58C05C}" type="slidenum">
              <a:rPr lang="zh-CN" altLang="en-US" smtClean="0"/>
              <a:t>9</a:t>
            </a:fld>
            <a:endParaRPr lang="zh-CN" altLang="en-US"/>
          </a:p>
        </p:txBody>
      </p:sp>
    </p:spTree>
    <p:extLst>
      <p:ext uri="{BB962C8B-B14F-4D97-AF65-F5344CB8AC3E}">
        <p14:creationId xmlns:p14="http://schemas.microsoft.com/office/powerpoint/2010/main" val="514160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5BF301F-9D1E-4F69-88A5-3F04B268B49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43C55FDD-F865-4601-8C57-BD5BE12D1B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4EDA611A-9753-4CE7-9CE4-6878FDF4B1B8}"/>
              </a:ext>
            </a:extLst>
          </p:cNvPr>
          <p:cNvSpPr>
            <a:spLocks noGrp="1"/>
          </p:cNvSpPr>
          <p:nvPr>
            <p:ph type="dt" sz="half" idx="10"/>
          </p:nvPr>
        </p:nvSpPr>
        <p:spPr/>
        <p:txBody>
          <a:bodyPr/>
          <a:lstStyle/>
          <a:p>
            <a:fld id="{CF575440-21AD-494D-AF7F-FFD99E5ACEB8}" type="datetimeFigureOut">
              <a:rPr lang="zh-CN" altLang="en-US" smtClean="0"/>
              <a:t>2025/9/29</a:t>
            </a:fld>
            <a:endParaRPr lang="zh-CN" altLang="en-US"/>
          </a:p>
        </p:txBody>
      </p:sp>
      <p:sp>
        <p:nvSpPr>
          <p:cNvPr id="5" name="页脚占位符 4">
            <a:extLst>
              <a:ext uri="{FF2B5EF4-FFF2-40B4-BE49-F238E27FC236}">
                <a16:creationId xmlns:a16="http://schemas.microsoft.com/office/drawing/2014/main" id="{51E5F916-44C6-496D-A797-7035423ACE3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42727B9-1BD6-4587-8C8A-547A7788B710}"/>
              </a:ext>
            </a:extLst>
          </p:cNvPr>
          <p:cNvSpPr>
            <a:spLocks noGrp="1"/>
          </p:cNvSpPr>
          <p:nvPr>
            <p:ph type="sldNum" sz="quarter" idx="12"/>
          </p:nvPr>
        </p:nvSpPr>
        <p:spPr/>
        <p:txBody>
          <a:bodyPr/>
          <a:lstStyle/>
          <a:p>
            <a:fld id="{45CCE9D1-EC6A-4125-AA2D-52FCFF27AC98}" type="slidenum">
              <a:rPr lang="zh-CN" altLang="en-US" smtClean="0"/>
              <a:t>‹#›</a:t>
            </a:fld>
            <a:endParaRPr lang="zh-CN" altLang="en-US"/>
          </a:p>
        </p:txBody>
      </p:sp>
    </p:spTree>
    <p:extLst>
      <p:ext uri="{BB962C8B-B14F-4D97-AF65-F5344CB8AC3E}">
        <p14:creationId xmlns:p14="http://schemas.microsoft.com/office/powerpoint/2010/main" val="1986049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813347D-F4AD-49AB-B84F-CB2E59958C34}"/>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E9717AF-CB06-4550-8199-A81D4EBCD11E}"/>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1FE8EDA-D870-4297-B748-AA099846DBEC}"/>
              </a:ext>
            </a:extLst>
          </p:cNvPr>
          <p:cNvSpPr>
            <a:spLocks noGrp="1"/>
          </p:cNvSpPr>
          <p:nvPr>
            <p:ph type="dt" sz="half" idx="10"/>
          </p:nvPr>
        </p:nvSpPr>
        <p:spPr/>
        <p:txBody>
          <a:bodyPr/>
          <a:lstStyle/>
          <a:p>
            <a:fld id="{CF575440-21AD-494D-AF7F-FFD99E5ACEB8}" type="datetimeFigureOut">
              <a:rPr lang="zh-CN" altLang="en-US" smtClean="0"/>
              <a:t>2025/9/29</a:t>
            </a:fld>
            <a:endParaRPr lang="zh-CN" altLang="en-US"/>
          </a:p>
        </p:txBody>
      </p:sp>
      <p:sp>
        <p:nvSpPr>
          <p:cNvPr id="5" name="页脚占位符 4">
            <a:extLst>
              <a:ext uri="{FF2B5EF4-FFF2-40B4-BE49-F238E27FC236}">
                <a16:creationId xmlns:a16="http://schemas.microsoft.com/office/drawing/2014/main" id="{C9660039-FDDC-4ADE-A91F-1C7DD544598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E4F6EF9-9CAA-4058-86B5-E0FB34D653DA}"/>
              </a:ext>
            </a:extLst>
          </p:cNvPr>
          <p:cNvSpPr>
            <a:spLocks noGrp="1"/>
          </p:cNvSpPr>
          <p:nvPr>
            <p:ph type="sldNum" sz="quarter" idx="12"/>
          </p:nvPr>
        </p:nvSpPr>
        <p:spPr/>
        <p:txBody>
          <a:bodyPr/>
          <a:lstStyle/>
          <a:p>
            <a:fld id="{45CCE9D1-EC6A-4125-AA2D-52FCFF27AC98}" type="slidenum">
              <a:rPr lang="zh-CN" altLang="en-US" smtClean="0"/>
              <a:t>‹#›</a:t>
            </a:fld>
            <a:endParaRPr lang="zh-CN" altLang="en-US"/>
          </a:p>
        </p:txBody>
      </p:sp>
    </p:spTree>
    <p:extLst>
      <p:ext uri="{BB962C8B-B14F-4D97-AF65-F5344CB8AC3E}">
        <p14:creationId xmlns:p14="http://schemas.microsoft.com/office/powerpoint/2010/main" val="844831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9DB6FC5-8F24-4356-A010-E68536B7E90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0B010EA4-0BE3-46E9-BABC-49D2B9C87419}"/>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13C5ED8-34B0-44A5-8C45-E33DA4F97D5E}"/>
              </a:ext>
            </a:extLst>
          </p:cNvPr>
          <p:cNvSpPr>
            <a:spLocks noGrp="1"/>
          </p:cNvSpPr>
          <p:nvPr>
            <p:ph type="dt" sz="half" idx="10"/>
          </p:nvPr>
        </p:nvSpPr>
        <p:spPr/>
        <p:txBody>
          <a:bodyPr/>
          <a:lstStyle/>
          <a:p>
            <a:fld id="{CF575440-21AD-494D-AF7F-FFD99E5ACEB8}" type="datetimeFigureOut">
              <a:rPr lang="zh-CN" altLang="en-US" smtClean="0"/>
              <a:t>2025/9/29</a:t>
            </a:fld>
            <a:endParaRPr lang="zh-CN" altLang="en-US"/>
          </a:p>
        </p:txBody>
      </p:sp>
      <p:sp>
        <p:nvSpPr>
          <p:cNvPr id="5" name="页脚占位符 4">
            <a:extLst>
              <a:ext uri="{FF2B5EF4-FFF2-40B4-BE49-F238E27FC236}">
                <a16:creationId xmlns:a16="http://schemas.microsoft.com/office/drawing/2014/main" id="{A4E7CFDB-776F-4032-9D30-D1757FCB4B0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15AAA16-A41B-4A06-8D10-00D89632DFB1}"/>
              </a:ext>
            </a:extLst>
          </p:cNvPr>
          <p:cNvSpPr>
            <a:spLocks noGrp="1"/>
          </p:cNvSpPr>
          <p:nvPr>
            <p:ph type="sldNum" sz="quarter" idx="12"/>
          </p:nvPr>
        </p:nvSpPr>
        <p:spPr/>
        <p:txBody>
          <a:bodyPr/>
          <a:lstStyle/>
          <a:p>
            <a:fld id="{45CCE9D1-EC6A-4125-AA2D-52FCFF27AC98}" type="slidenum">
              <a:rPr lang="zh-CN" altLang="en-US" smtClean="0"/>
              <a:t>‹#›</a:t>
            </a:fld>
            <a:endParaRPr lang="zh-CN" altLang="en-US"/>
          </a:p>
        </p:txBody>
      </p:sp>
    </p:spTree>
    <p:extLst>
      <p:ext uri="{BB962C8B-B14F-4D97-AF65-F5344CB8AC3E}">
        <p14:creationId xmlns:p14="http://schemas.microsoft.com/office/powerpoint/2010/main" val="4287894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B6843E-8043-475C-B05B-A032B29C537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6D0B6F8-A151-4A9A-8B12-D77753C3DB08}"/>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A764CB8-4E67-447E-A5C1-0093CA503F60}"/>
              </a:ext>
            </a:extLst>
          </p:cNvPr>
          <p:cNvSpPr>
            <a:spLocks noGrp="1"/>
          </p:cNvSpPr>
          <p:nvPr>
            <p:ph type="dt" sz="half" idx="10"/>
          </p:nvPr>
        </p:nvSpPr>
        <p:spPr/>
        <p:txBody>
          <a:bodyPr/>
          <a:lstStyle/>
          <a:p>
            <a:fld id="{CF575440-21AD-494D-AF7F-FFD99E5ACEB8}" type="datetimeFigureOut">
              <a:rPr lang="zh-CN" altLang="en-US" smtClean="0"/>
              <a:t>2025/9/29</a:t>
            </a:fld>
            <a:endParaRPr lang="zh-CN" altLang="en-US"/>
          </a:p>
        </p:txBody>
      </p:sp>
      <p:sp>
        <p:nvSpPr>
          <p:cNvPr id="5" name="页脚占位符 4">
            <a:extLst>
              <a:ext uri="{FF2B5EF4-FFF2-40B4-BE49-F238E27FC236}">
                <a16:creationId xmlns:a16="http://schemas.microsoft.com/office/drawing/2014/main" id="{167BC265-EF30-4658-ADAE-30061AC622C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C776FDE-4D2F-4D56-8344-711D9CFA6FEB}"/>
              </a:ext>
            </a:extLst>
          </p:cNvPr>
          <p:cNvSpPr>
            <a:spLocks noGrp="1"/>
          </p:cNvSpPr>
          <p:nvPr>
            <p:ph type="sldNum" sz="quarter" idx="12"/>
          </p:nvPr>
        </p:nvSpPr>
        <p:spPr/>
        <p:txBody>
          <a:bodyPr/>
          <a:lstStyle/>
          <a:p>
            <a:fld id="{45CCE9D1-EC6A-4125-AA2D-52FCFF27AC98}" type="slidenum">
              <a:rPr lang="zh-CN" altLang="en-US" smtClean="0"/>
              <a:t>‹#›</a:t>
            </a:fld>
            <a:endParaRPr lang="zh-CN" altLang="en-US"/>
          </a:p>
        </p:txBody>
      </p:sp>
    </p:spTree>
    <p:extLst>
      <p:ext uri="{BB962C8B-B14F-4D97-AF65-F5344CB8AC3E}">
        <p14:creationId xmlns:p14="http://schemas.microsoft.com/office/powerpoint/2010/main" val="4057634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AD2566C-F8AA-4AF9-99CA-B59F3B530049}"/>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3F9020F8-D6F8-4ECE-95AE-4275F569F5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90FECA01-3A55-44A8-AD92-404C90EFEAC5}"/>
              </a:ext>
            </a:extLst>
          </p:cNvPr>
          <p:cNvSpPr>
            <a:spLocks noGrp="1"/>
          </p:cNvSpPr>
          <p:nvPr>
            <p:ph type="dt" sz="half" idx="10"/>
          </p:nvPr>
        </p:nvSpPr>
        <p:spPr/>
        <p:txBody>
          <a:bodyPr/>
          <a:lstStyle/>
          <a:p>
            <a:fld id="{CF575440-21AD-494D-AF7F-FFD99E5ACEB8}" type="datetimeFigureOut">
              <a:rPr lang="zh-CN" altLang="en-US" smtClean="0"/>
              <a:t>2025/9/29</a:t>
            </a:fld>
            <a:endParaRPr lang="zh-CN" altLang="en-US"/>
          </a:p>
        </p:txBody>
      </p:sp>
      <p:sp>
        <p:nvSpPr>
          <p:cNvPr id="5" name="页脚占位符 4">
            <a:extLst>
              <a:ext uri="{FF2B5EF4-FFF2-40B4-BE49-F238E27FC236}">
                <a16:creationId xmlns:a16="http://schemas.microsoft.com/office/drawing/2014/main" id="{5ACE5B32-6C6C-44BB-9D94-A533E59E579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E87FB32-BEFA-43CC-AD24-5397EC14A78E}"/>
              </a:ext>
            </a:extLst>
          </p:cNvPr>
          <p:cNvSpPr>
            <a:spLocks noGrp="1"/>
          </p:cNvSpPr>
          <p:nvPr>
            <p:ph type="sldNum" sz="quarter" idx="12"/>
          </p:nvPr>
        </p:nvSpPr>
        <p:spPr/>
        <p:txBody>
          <a:bodyPr/>
          <a:lstStyle/>
          <a:p>
            <a:fld id="{45CCE9D1-EC6A-4125-AA2D-52FCFF27AC98}" type="slidenum">
              <a:rPr lang="zh-CN" altLang="en-US" smtClean="0"/>
              <a:t>‹#›</a:t>
            </a:fld>
            <a:endParaRPr lang="zh-CN" altLang="en-US"/>
          </a:p>
        </p:txBody>
      </p:sp>
    </p:spTree>
    <p:extLst>
      <p:ext uri="{BB962C8B-B14F-4D97-AF65-F5344CB8AC3E}">
        <p14:creationId xmlns:p14="http://schemas.microsoft.com/office/powerpoint/2010/main" val="150419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51EAFA1-EFFC-4AEC-94B4-ADF307BD306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88B206B-F747-4747-AE95-6A6B17F1CE10}"/>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6451360A-39CC-4960-9DB4-509798E42BB5}"/>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79DCC03E-BDF7-4788-B719-3D2CAA05D148}"/>
              </a:ext>
            </a:extLst>
          </p:cNvPr>
          <p:cNvSpPr>
            <a:spLocks noGrp="1"/>
          </p:cNvSpPr>
          <p:nvPr>
            <p:ph type="dt" sz="half" idx="10"/>
          </p:nvPr>
        </p:nvSpPr>
        <p:spPr/>
        <p:txBody>
          <a:bodyPr/>
          <a:lstStyle/>
          <a:p>
            <a:fld id="{CF575440-21AD-494D-AF7F-FFD99E5ACEB8}" type="datetimeFigureOut">
              <a:rPr lang="zh-CN" altLang="en-US" smtClean="0"/>
              <a:t>2025/9/29</a:t>
            </a:fld>
            <a:endParaRPr lang="zh-CN" altLang="en-US"/>
          </a:p>
        </p:txBody>
      </p:sp>
      <p:sp>
        <p:nvSpPr>
          <p:cNvPr id="6" name="页脚占位符 5">
            <a:extLst>
              <a:ext uri="{FF2B5EF4-FFF2-40B4-BE49-F238E27FC236}">
                <a16:creationId xmlns:a16="http://schemas.microsoft.com/office/drawing/2014/main" id="{1B609D88-8A48-4BCA-BE73-47B2B0AE915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7EDA08A-74FD-4A5A-874E-3BB40B78FCB4}"/>
              </a:ext>
            </a:extLst>
          </p:cNvPr>
          <p:cNvSpPr>
            <a:spLocks noGrp="1"/>
          </p:cNvSpPr>
          <p:nvPr>
            <p:ph type="sldNum" sz="quarter" idx="12"/>
          </p:nvPr>
        </p:nvSpPr>
        <p:spPr/>
        <p:txBody>
          <a:bodyPr/>
          <a:lstStyle/>
          <a:p>
            <a:fld id="{45CCE9D1-EC6A-4125-AA2D-52FCFF27AC98}" type="slidenum">
              <a:rPr lang="zh-CN" altLang="en-US" smtClean="0"/>
              <a:t>‹#›</a:t>
            </a:fld>
            <a:endParaRPr lang="zh-CN" altLang="en-US"/>
          </a:p>
        </p:txBody>
      </p:sp>
    </p:spTree>
    <p:extLst>
      <p:ext uri="{BB962C8B-B14F-4D97-AF65-F5344CB8AC3E}">
        <p14:creationId xmlns:p14="http://schemas.microsoft.com/office/powerpoint/2010/main" val="2277516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7FD117-FD69-400A-BBD7-C54B7AC5B079}"/>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F364B011-41B2-49D8-966B-1D78C18019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3B5D84C7-5126-4BEA-A028-D1F87172EBA2}"/>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D03190E2-7CB9-4DA8-A1FE-CF0D43D285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10024761-D684-4D10-82A8-5B5BD032FBE7}"/>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F6C89C36-46E9-4A5D-A0C1-24E21A6AD7C9}"/>
              </a:ext>
            </a:extLst>
          </p:cNvPr>
          <p:cNvSpPr>
            <a:spLocks noGrp="1"/>
          </p:cNvSpPr>
          <p:nvPr>
            <p:ph type="dt" sz="half" idx="10"/>
          </p:nvPr>
        </p:nvSpPr>
        <p:spPr/>
        <p:txBody>
          <a:bodyPr/>
          <a:lstStyle/>
          <a:p>
            <a:fld id="{CF575440-21AD-494D-AF7F-FFD99E5ACEB8}" type="datetimeFigureOut">
              <a:rPr lang="zh-CN" altLang="en-US" smtClean="0"/>
              <a:t>2025/9/29</a:t>
            </a:fld>
            <a:endParaRPr lang="zh-CN" altLang="en-US"/>
          </a:p>
        </p:txBody>
      </p:sp>
      <p:sp>
        <p:nvSpPr>
          <p:cNvPr id="8" name="页脚占位符 7">
            <a:extLst>
              <a:ext uri="{FF2B5EF4-FFF2-40B4-BE49-F238E27FC236}">
                <a16:creationId xmlns:a16="http://schemas.microsoft.com/office/drawing/2014/main" id="{AD8E515D-BE28-45AA-ADFD-92010C13B1AA}"/>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A6311FD6-CADB-4A6E-BCD8-A0978B1FF10A}"/>
              </a:ext>
            </a:extLst>
          </p:cNvPr>
          <p:cNvSpPr>
            <a:spLocks noGrp="1"/>
          </p:cNvSpPr>
          <p:nvPr>
            <p:ph type="sldNum" sz="quarter" idx="12"/>
          </p:nvPr>
        </p:nvSpPr>
        <p:spPr/>
        <p:txBody>
          <a:bodyPr/>
          <a:lstStyle/>
          <a:p>
            <a:fld id="{45CCE9D1-EC6A-4125-AA2D-52FCFF27AC98}" type="slidenum">
              <a:rPr lang="zh-CN" altLang="en-US" smtClean="0"/>
              <a:t>‹#›</a:t>
            </a:fld>
            <a:endParaRPr lang="zh-CN" altLang="en-US"/>
          </a:p>
        </p:txBody>
      </p:sp>
    </p:spTree>
    <p:extLst>
      <p:ext uri="{BB962C8B-B14F-4D97-AF65-F5344CB8AC3E}">
        <p14:creationId xmlns:p14="http://schemas.microsoft.com/office/powerpoint/2010/main" val="2557358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9E6AD8B-644A-4CDB-88E7-EF161FFA9B4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DFDF66C-3BD5-490D-BEE1-CEC123E7BCEF}"/>
              </a:ext>
            </a:extLst>
          </p:cNvPr>
          <p:cNvSpPr>
            <a:spLocks noGrp="1"/>
          </p:cNvSpPr>
          <p:nvPr>
            <p:ph type="dt" sz="half" idx="10"/>
          </p:nvPr>
        </p:nvSpPr>
        <p:spPr/>
        <p:txBody>
          <a:bodyPr/>
          <a:lstStyle/>
          <a:p>
            <a:fld id="{CF575440-21AD-494D-AF7F-FFD99E5ACEB8}" type="datetimeFigureOut">
              <a:rPr lang="zh-CN" altLang="en-US" smtClean="0"/>
              <a:t>2025/9/29</a:t>
            </a:fld>
            <a:endParaRPr lang="zh-CN" altLang="en-US"/>
          </a:p>
        </p:txBody>
      </p:sp>
      <p:sp>
        <p:nvSpPr>
          <p:cNvPr id="4" name="页脚占位符 3">
            <a:extLst>
              <a:ext uri="{FF2B5EF4-FFF2-40B4-BE49-F238E27FC236}">
                <a16:creationId xmlns:a16="http://schemas.microsoft.com/office/drawing/2014/main" id="{BB5DACA7-C12A-4B50-A20D-8935607DD1F7}"/>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3596B891-8D83-48A4-ABD0-6E7EC38C07E3}"/>
              </a:ext>
            </a:extLst>
          </p:cNvPr>
          <p:cNvSpPr>
            <a:spLocks noGrp="1"/>
          </p:cNvSpPr>
          <p:nvPr>
            <p:ph type="sldNum" sz="quarter" idx="12"/>
          </p:nvPr>
        </p:nvSpPr>
        <p:spPr/>
        <p:txBody>
          <a:bodyPr/>
          <a:lstStyle/>
          <a:p>
            <a:fld id="{45CCE9D1-EC6A-4125-AA2D-52FCFF27AC98}" type="slidenum">
              <a:rPr lang="zh-CN" altLang="en-US" smtClean="0"/>
              <a:t>‹#›</a:t>
            </a:fld>
            <a:endParaRPr lang="zh-CN" altLang="en-US"/>
          </a:p>
        </p:txBody>
      </p:sp>
    </p:spTree>
    <p:extLst>
      <p:ext uri="{BB962C8B-B14F-4D97-AF65-F5344CB8AC3E}">
        <p14:creationId xmlns:p14="http://schemas.microsoft.com/office/powerpoint/2010/main" val="1653230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854FE78-ED1C-4300-A630-C50CE916867F}"/>
              </a:ext>
            </a:extLst>
          </p:cNvPr>
          <p:cNvSpPr>
            <a:spLocks noGrp="1"/>
          </p:cNvSpPr>
          <p:nvPr>
            <p:ph type="dt" sz="half" idx="10"/>
          </p:nvPr>
        </p:nvSpPr>
        <p:spPr/>
        <p:txBody>
          <a:bodyPr/>
          <a:lstStyle/>
          <a:p>
            <a:fld id="{CF575440-21AD-494D-AF7F-FFD99E5ACEB8}" type="datetimeFigureOut">
              <a:rPr lang="zh-CN" altLang="en-US" smtClean="0"/>
              <a:t>2025/9/29</a:t>
            </a:fld>
            <a:endParaRPr lang="zh-CN" altLang="en-US"/>
          </a:p>
        </p:txBody>
      </p:sp>
      <p:sp>
        <p:nvSpPr>
          <p:cNvPr id="3" name="页脚占位符 2">
            <a:extLst>
              <a:ext uri="{FF2B5EF4-FFF2-40B4-BE49-F238E27FC236}">
                <a16:creationId xmlns:a16="http://schemas.microsoft.com/office/drawing/2014/main" id="{51B6FD05-94D1-4095-9123-58AA3F9493CF}"/>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675F0950-01E8-4491-9F3E-B09C0F5F50C1}"/>
              </a:ext>
            </a:extLst>
          </p:cNvPr>
          <p:cNvSpPr>
            <a:spLocks noGrp="1"/>
          </p:cNvSpPr>
          <p:nvPr>
            <p:ph type="sldNum" sz="quarter" idx="12"/>
          </p:nvPr>
        </p:nvSpPr>
        <p:spPr/>
        <p:txBody>
          <a:bodyPr/>
          <a:lstStyle/>
          <a:p>
            <a:fld id="{45CCE9D1-EC6A-4125-AA2D-52FCFF27AC98}" type="slidenum">
              <a:rPr lang="zh-CN" altLang="en-US" smtClean="0"/>
              <a:t>‹#›</a:t>
            </a:fld>
            <a:endParaRPr lang="zh-CN" altLang="en-US"/>
          </a:p>
        </p:txBody>
      </p:sp>
    </p:spTree>
    <p:extLst>
      <p:ext uri="{BB962C8B-B14F-4D97-AF65-F5344CB8AC3E}">
        <p14:creationId xmlns:p14="http://schemas.microsoft.com/office/powerpoint/2010/main" val="1352635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3A7CDFB-CE3F-425D-950C-29EAFE8D068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359B8663-95EB-4A88-9EF0-144B446830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15A3719-AECD-4519-9BE7-20E4976F81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159D7A4-F756-4F2F-80C8-48C9708D4883}"/>
              </a:ext>
            </a:extLst>
          </p:cNvPr>
          <p:cNvSpPr>
            <a:spLocks noGrp="1"/>
          </p:cNvSpPr>
          <p:nvPr>
            <p:ph type="dt" sz="half" idx="10"/>
          </p:nvPr>
        </p:nvSpPr>
        <p:spPr/>
        <p:txBody>
          <a:bodyPr/>
          <a:lstStyle/>
          <a:p>
            <a:fld id="{CF575440-21AD-494D-AF7F-FFD99E5ACEB8}" type="datetimeFigureOut">
              <a:rPr lang="zh-CN" altLang="en-US" smtClean="0"/>
              <a:t>2025/9/29</a:t>
            </a:fld>
            <a:endParaRPr lang="zh-CN" altLang="en-US"/>
          </a:p>
        </p:txBody>
      </p:sp>
      <p:sp>
        <p:nvSpPr>
          <p:cNvPr id="6" name="页脚占位符 5">
            <a:extLst>
              <a:ext uri="{FF2B5EF4-FFF2-40B4-BE49-F238E27FC236}">
                <a16:creationId xmlns:a16="http://schemas.microsoft.com/office/drawing/2014/main" id="{9DB25862-E5DE-4C47-8DB8-DBB7D05F965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011DA82-635C-4135-9FE2-2ACF817E6EF1}"/>
              </a:ext>
            </a:extLst>
          </p:cNvPr>
          <p:cNvSpPr>
            <a:spLocks noGrp="1"/>
          </p:cNvSpPr>
          <p:nvPr>
            <p:ph type="sldNum" sz="quarter" idx="12"/>
          </p:nvPr>
        </p:nvSpPr>
        <p:spPr/>
        <p:txBody>
          <a:bodyPr/>
          <a:lstStyle/>
          <a:p>
            <a:fld id="{45CCE9D1-EC6A-4125-AA2D-52FCFF27AC98}" type="slidenum">
              <a:rPr lang="zh-CN" altLang="en-US" smtClean="0"/>
              <a:t>‹#›</a:t>
            </a:fld>
            <a:endParaRPr lang="zh-CN" altLang="en-US"/>
          </a:p>
        </p:txBody>
      </p:sp>
    </p:spTree>
    <p:extLst>
      <p:ext uri="{BB962C8B-B14F-4D97-AF65-F5344CB8AC3E}">
        <p14:creationId xmlns:p14="http://schemas.microsoft.com/office/powerpoint/2010/main" val="1254330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D9C4D3-7556-42BE-AD82-48288E3AD2E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8556DF8-3A35-4863-8A60-28D014CFFC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6760640-9EB2-4445-8085-ED27A63FB0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A4F2985-BB46-46F2-B4A9-DC99A00C9224}"/>
              </a:ext>
            </a:extLst>
          </p:cNvPr>
          <p:cNvSpPr>
            <a:spLocks noGrp="1"/>
          </p:cNvSpPr>
          <p:nvPr>
            <p:ph type="dt" sz="half" idx="10"/>
          </p:nvPr>
        </p:nvSpPr>
        <p:spPr/>
        <p:txBody>
          <a:bodyPr/>
          <a:lstStyle/>
          <a:p>
            <a:fld id="{CF575440-21AD-494D-AF7F-FFD99E5ACEB8}" type="datetimeFigureOut">
              <a:rPr lang="zh-CN" altLang="en-US" smtClean="0"/>
              <a:t>2025/9/29</a:t>
            </a:fld>
            <a:endParaRPr lang="zh-CN" altLang="en-US"/>
          </a:p>
        </p:txBody>
      </p:sp>
      <p:sp>
        <p:nvSpPr>
          <p:cNvPr id="6" name="页脚占位符 5">
            <a:extLst>
              <a:ext uri="{FF2B5EF4-FFF2-40B4-BE49-F238E27FC236}">
                <a16:creationId xmlns:a16="http://schemas.microsoft.com/office/drawing/2014/main" id="{7C68D9D8-F5AC-4836-AAD0-16D89365632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ADCAE51-2923-4B27-A9A2-6949289FBF9F}"/>
              </a:ext>
            </a:extLst>
          </p:cNvPr>
          <p:cNvSpPr>
            <a:spLocks noGrp="1"/>
          </p:cNvSpPr>
          <p:nvPr>
            <p:ph type="sldNum" sz="quarter" idx="12"/>
          </p:nvPr>
        </p:nvSpPr>
        <p:spPr/>
        <p:txBody>
          <a:bodyPr/>
          <a:lstStyle/>
          <a:p>
            <a:fld id="{45CCE9D1-EC6A-4125-AA2D-52FCFF27AC98}" type="slidenum">
              <a:rPr lang="zh-CN" altLang="en-US" smtClean="0"/>
              <a:t>‹#›</a:t>
            </a:fld>
            <a:endParaRPr lang="zh-CN" altLang="en-US"/>
          </a:p>
        </p:txBody>
      </p:sp>
    </p:spTree>
    <p:extLst>
      <p:ext uri="{BB962C8B-B14F-4D97-AF65-F5344CB8AC3E}">
        <p14:creationId xmlns:p14="http://schemas.microsoft.com/office/powerpoint/2010/main" val="1668804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7A57159-AB7B-4AB2-85A5-F663D7B323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ED9C77CB-3BBB-4037-8091-2D2E0BB01E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25EA3CA-9838-43C1-92F8-BD97234481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575440-21AD-494D-AF7F-FFD99E5ACEB8}" type="datetimeFigureOut">
              <a:rPr lang="zh-CN" altLang="en-US" smtClean="0"/>
              <a:t>2025/9/29</a:t>
            </a:fld>
            <a:endParaRPr lang="zh-CN" altLang="en-US"/>
          </a:p>
        </p:txBody>
      </p:sp>
      <p:sp>
        <p:nvSpPr>
          <p:cNvPr id="5" name="页脚占位符 4">
            <a:extLst>
              <a:ext uri="{FF2B5EF4-FFF2-40B4-BE49-F238E27FC236}">
                <a16:creationId xmlns:a16="http://schemas.microsoft.com/office/drawing/2014/main" id="{51468283-F4DC-4363-825F-9B9CD8D7DC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F2AB4A14-EF58-4775-BD16-67B9F55A59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CCE9D1-EC6A-4125-AA2D-52FCFF27AC98}" type="slidenum">
              <a:rPr lang="zh-CN" altLang="en-US" smtClean="0"/>
              <a:t>‹#›</a:t>
            </a:fld>
            <a:endParaRPr lang="zh-CN" altLang="en-US"/>
          </a:p>
        </p:txBody>
      </p:sp>
    </p:spTree>
    <p:extLst>
      <p:ext uri="{BB962C8B-B14F-4D97-AF65-F5344CB8AC3E}">
        <p14:creationId xmlns:p14="http://schemas.microsoft.com/office/powerpoint/2010/main" val="39074632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png"/><Relationship Id="rId7"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9.emf"/><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1.emf"/></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4.e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0.png"/><Relationship Id="rId10" Type="http://schemas.openxmlformats.org/officeDocument/2006/relationships/image" Target="../media/image15.svg"/><Relationship Id="rId4" Type="http://schemas.openxmlformats.org/officeDocument/2006/relationships/image" Target="../media/image90.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png"/><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AF801885-64E7-4189-A5EF-148C43462EF7}"/>
              </a:ext>
            </a:extLst>
          </p:cNvPr>
          <p:cNvGrpSpPr/>
          <p:nvPr/>
        </p:nvGrpSpPr>
        <p:grpSpPr>
          <a:xfrm>
            <a:off x="-1" y="0"/>
            <a:ext cx="12192001" cy="1012223"/>
            <a:chOff x="1591733" y="302634"/>
            <a:chExt cx="12192001" cy="1012223"/>
          </a:xfrm>
        </p:grpSpPr>
        <p:pic>
          <p:nvPicPr>
            <p:cNvPr id="5" name="图片 4">
              <a:extLst>
                <a:ext uri="{FF2B5EF4-FFF2-40B4-BE49-F238E27FC236}">
                  <a16:creationId xmlns:a16="http://schemas.microsoft.com/office/drawing/2014/main" id="{E27118F9-D7BB-4057-86DD-88AE096638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1733" y="302634"/>
              <a:ext cx="12192000" cy="1001194"/>
            </a:xfrm>
            <a:prstGeom prst="rect">
              <a:avLst/>
            </a:prstGeom>
          </p:spPr>
        </p:pic>
        <p:grpSp>
          <p:nvGrpSpPr>
            <p:cNvPr id="6" name="组合 5">
              <a:extLst>
                <a:ext uri="{FF2B5EF4-FFF2-40B4-BE49-F238E27FC236}">
                  <a16:creationId xmlns:a16="http://schemas.microsoft.com/office/drawing/2014/main" id="{37F31720-A603-4301-9BAA-E43FB30BB130}"/>
                </a:ext>
              </a:extLst>
            </p:cNvPr>
            <p:cNvGrpSpPr/>
            <p:nvPr/>
          </p:nvGrpSpPr>
          <p:grpSpPr>
            <a:xfrm>
              <a:off x="1591734" y="313663"/>
              <a:ext cx="12192000" cy="1001194"/>
              <a:chOff x="2446369" y="17330"/>
              <a:chExt cx="9745631" cy="1001194"/>
            </a:xfrm>
          </p:grpSpPr>
          <p:pic>
            <p:nvPicPr>
              <p:cNvPr id="7" name="图片 6">
                <a:extLst>
                  <a:ext uri="{FF2B5EF4-FFF2-40B4-BE49-F238E27FC236}">
                    <a16:creationId xmlns:a16="http://schemas.microsoft.com/office/drawing/2014/main" id="{7AEC3D07-8185-4E79-9185-1F85D7A4D8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6369" y="17330"/>
                <a:ext cx="9745631" cy="1001194"/>
              </a:xfrm>
              <a:prstGeom prst="rect">
                <a:avLst/>
              </a:prstGeom>
            </p:spPr>
          </p:pic>
          <p:cxnSp>
            <p:nvCxnSpPr>
              <p:cNvPr id="8" name="直接连接符 7">
                <a:extLst>
                  <a:ext uri="{FF2B5EF4-FFF2-40B4-BE49-F238E27FC236}">
                    <a16:creationId xmlns:a16="http://schemas.microsoft.com/office/drawing/2014/main" id="{44EC1387-B8D6-464A-9C8D-55D32B26751F}"/>
                  </a:ext>
                </a:extLst>
              </p:cNvPr>
              <p:cNvCxnSpPr/>
              <p:nvPr/>
            </p:nvCxnSpPr>
            <p:spPr>
              <a:xfrm>
                <a:off x="4648200" y="191424"/>
                <a:ext cx="0" cy="4024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AC2B6E8D-A11D-4B77-A4C3-F89B9977012B}"/>
                  </a:ext>
                </a:extLst>
              </p:cNvPr>
              <p:cNvCxnSpPr/>
              <p:nvPr/>
            </p:nvCxnSpPr>
            <p:spPr>
              <a:xfrm>
                <a:off x="7021286" y="202453"/>
                <a:ext cx="0" cy="4024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D1D0C202-CE2D-4229-A15C-D8FED84A6D2C}"/>
                  </a:ext>
                </a:extLst>
              </p:cNvPr>
              <p:cNvSpPr txBox="1"/>
              <p:nvPr/>
            </p:nvSpPr>
            <p:spPr>
              <a:xfrm>
                <a:off x="2449738" y="241054"/>
                <a:ext cx="21984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个人信息</a:t>
                </a:r>
              </a:p>
            </p:txBody>
          </p:sp>
        </p:grpSp>
      </p:grpSp>
      <p:sp>
        <p:nvSpPr>
          <p:cNvPr id="20" name="文本框 19">
            <a:extLst>
              <a:ext uri="{FF2B5EF4-FFF2-40B4-BE49-F238E27FC236}">
                <a16:creationId xmlns:a16="http://schemas.microsoft.com/office/drawing/2014/main" id="{AD1C8D20-38F1-4390-99B0-9F290776CF69}"/>
              </a:ext>
            </a:extLst>
          </p:cNvPr>
          <p:cNvSpPr txBox="1"/>
          <p:nvPr/>
        </p:nvSpPr>
        <p:spPr>
          <a:xfrm>
            <a:off x="405687" y="948038"/>
            <a:ext cx="4320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b="1" spc="130" dirty="0">
                <a:solidFill>
                  <a:srgbClr val="000000"/>
                </a:solidFill>
                <a:latin typeface="Times New Roman" panose="02020603050405020304" pitchFamily="18" charset="0"/>
                <a:ea typeface="思源宋体 CN Heavy" panose="02020900000000000000" pitchFamily="18" charset="-122"/>
                <a:cs typeface="Times New Roman" panose="02020603050405020304" pitchFamily="18" charset="0"/>
              </a:rPr>
              <a:t>1 Recommender Interference</a:t>
            </a:r>
          </a:p>
        </p:txBody>
      </p:sp>
      <p:cxnSp>
        <p:nvCxnSpPr>
          <p:cNvPr id="21" name="直接连接符 20">
            <a:extLst>
              <a:ext uri="{FF2B5EF4-FFF2-40B4-BE49-F238E27FC236}">
                <a16:creationId xmlns:a16="http://schemas.microsoft.com/office/drawing/2014/main" id="{8E702410-11AD-4900-9E6F-E361653F68B3}"/>
              </a:ext>
            </a:extLst>
          </p:cNvPr>
          <p:cNvCxnSpPr>
            <a:cxnSpLocks/>
          </p:cNvCxnSpPr>
          <p:nvPr/>
        </p:nvCxnSpPr>
        <p:spPr>
          <a:xfrm>
            <a:off x="512412" y="1342330"/>
            <a:ext cx="2047907" cy="0"/>
          </a:xfrm>
          <a:prstGeom prst="line">
            <a:avLst/>
          </a:prstGeom>
          <a:ln w="28575">
            <a:solidFill>
              <a:srgbClr val="520576"/>
            </a:solidFill>
          </a:ln>
        </p:spPr>
        <p:style>
          <a:lnRef idx="1">
            <a:schemeClr val="accent1"/>
          </a:lnRef>
          <a:fillRef idx="0">
            <a:schemeClr val="accent1"/>
          </a:fillRef>
          <a:effectRef idx="0">
            <a:schemeClr val="accent1"/>
          </a:effectRef>
          <a:fontRef idx="minor">
            <a:schemeClr val="tx1"/>
          </a:fontRef>
        </p:style>
      </p:cxnSp>
      <p:grpSp>
        <p:nvGrpSpPr>
          <p:cNvPr id="22" name="组合 21">
            <a:extLst>
              <a:ext uri="{FF2B5EF4-FFF2-40B4-BE49-F238E27FC236}">
                <a16:creationId xmlns:a16="http://schemas.microsoft.com/office/drawing/2014/main" id="{E12F527B-2B85-4FA1-BB45-523616873A68}"/>
              </a:ext>
            </a:extLst>
          </p:cNvPr>
          <p:cNvGrpSpPr/>
          <p:nvPr/>
        </p:nvGrpSpPr>
        <p:grpSpPr>
          <a:xfrm>
            <a:off x="888287" y="1708644"/>
            <a:ext cx="6241876" cy="631714"/>
            <a:chOff x="3854104" y="1726274"/>
            <a:chExt cx="6900688" cy="631714"/>
          </a:xfrm>
        </p:grpSpPr>
        <p:sp>
          <p:nvSpPr>
            <p:cNvPr id="23" name="矩形: 圆角 22">
              <a:extLst>
                <a:ext uri="{FF2B5EF4-FFF2-40B4-BE49-F238E27FC236}">
                  <a16:creationId xmlns:a16="http://schemas.microsoft.com/office/drawing/2014/main" id="{B75B2639-E874-411F-94C0-931C2B8C287A}"/>
                </a:ext>
              </a:extLst>
            </p:cNvPr>
            <p:cNvSpPr/>
            <p:nvPr/>
          </p:nvSpPr>
          <p:spPr>
            <a:xfrm>
              <a:off x="3854104" y="1726274"/>
              <a:ext cx="6900688" cy="631714"/>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Perpetua Titling MT"/>
                <a:ea typeface="微软雅黑 Light"/>
                <a:cs typeface="+mn-cs"/>
              </a:endParaRPr>
            </a:p>
          </p:txBody>
        </p:sp>
        <p:sp>
          <p:nvSpPr>
            <p:cNvPr id="24" name="文本框 23">
              <a:extLst>
                <a:ext uri="{FF2B5EF4-FFF2-40B4-BE49-F238E27FC236}">
                  <a16:creationId xmlns:a16="http://schemas.microsoft.com/office/drawing/2014/main" id="{8921083A-BD63-48D8-9529-26F107A4AA71}"/>
                </a:ext>
              </a:extLst>
            </p:cNvPr>
            <p:cNvSpPr txBox="1"/>
            <p:nvPr/>
          </p:nvSpPr>
          <p:spPr>
            <a:xfrm>
              <a:off x="3965053" y="1872854"/>
              <a:ext cx="6762093" cy="338554"/>
            </a:xfrm>
            <a:prstGeom prst="rect">
              <a:avLst/>
            </a:prstGeom>
            <a:noFill/>
            <a:ln>
              <a:noFill/>
            </a:ln>
          </p:spPr>
          <p:txBody>
            <a:bodyPr wrap="square">
              <a:spAutoFit/>
            </a:bodyPr>
            <a:lstStyle/>
            <a:p>
              <a:pPr>
                <a:defRPr/>
              </a:pPr>
              <a:r>
                <a:rPr lang="zh-CN" altLang="en-US" sz="1600" b="0" i="0" dirty="0">
                  <a:effectLst/>
                  <a:latin typeface="Times New Roman" panose="02020603050405020304" pitchFamily="18" charset="0"/>
                  <a:ea typeface="宋体" panose="02010600030101010101" pitchFamily="2" charset="-122"/>
                </a:rPr>
                <a:t>平台更新算法需求</a:t>
              </a:r>
              <a:r>
                <a:rPr lang="en-US" altLang="zh-CN" sz="1600" b="0" i="0" dirty="0">
                  <a:effectLst/>
                  <a:latin typeface="Times New Roman" panose="02020603050405020304" pitchFamily="18" charset="0"/>
                  <a:ea typeface="宋体" panose="02010600030101010101" pitchFamily="2" charset="-122"/>
                </a:rPr>
                <a:t>   </a:t>
              </a:r>
              <a:r>
                <a:rPr lang="zh-CN" altLang="en-US" sz="1600" b="0" i="0" dirty="0">
                  <a:effectLst/>
                  <a:latin typeface="Times New Roman" panose="02020603050405020304" pitchFamily="18" charset="0"/>
                  <a:ea typeface="宋体" panose="02010600030101010101" pitchFamily="2" charset="-122"/>
                </a:rPr>
                <a:t>→    </a:t>
              </a:r>
              <a:r>
                <a:rPr lang="zh-CN" altLang="en-US" sz="1600" dirty="0">
                  <a:solidFill>
                    <a:srgbClr val="000000"/>
                  </a:solidFill>
                  <a:latin typeface="Times New Roman" panose="02020603050405020304" pitchFamily="18" charset="0"/>
                  <a:ea typeface="宋体" panose="02010600030101010101" pitchFamily="2" charset="-122"/>
                </a:rPr>
                <a:t>随机化</a:t>
              </a:r>
              <a:r>
                <a:rPr lang="zh-CN" altLang="en-US" sz="1600" b="0" i="0" dirty="0">
                  <a:solidFill>
                    <a:srgbClr val="000000"/>
                  </a:solidFill>
                  <a:effectLst/>
                  <a:latin typeface="Times New Roman" panose="02020603050405020304" pitchFamily="18" charset="0"/>
                  <a:ea typeface="宋体" panose="02010600030101010101" pitchFamily="2" charset="-122"/>
                </a:rPr>
                <a:t>测试    →    推荐系统内生 “干扰”</a:t>
              </a:r>
              <a:endParaRPr lang="zh-CN" altLang="en-US" sz="1600" dirty="0">
                <a:latin typeface="Times New Roman" panose="02020603050405020304" pitchFamily="18" charset="0"/>
                <a:ea typeface="宋体" panose="02010600030101010101" pitchFamily="2" charset="-122"/>
              </a:endParaRPr>
            </a:p>
          </p:txBody>
        </p:sp>
      </p:grpSp>
      <p:grpSp>
        <p:nvGrpSpPr>
          <p:cNvPr id="64" name="组合 63">
            <a:extLst>
              <a:ext uri="{FF2B5EF4-FFF2-40B4-BE49-F238E27FC236}">
                <a16:creationId xmlns:a16="http://schemas.microsoft.com/office/drawing/2014/main" id="{696FF64A-946B-45C1-B06C-91F88ABCBA9A}"/>
              </a:ext>
            </a:extLst>
          </p:cNvPr>
          <p:cNvGrpSpPr/>
          <p:nvPr/>
        </p:nvGrpSpPr>
        <p:grpSpPr>
          <a:xfrm>
            <a:off x="4130417" y="2674621"/>
            <a:ext cx="6989875" cy="3830763"/>
            <a:chOff x="4232867" y="2486938"/>
            <a:chExt cx="6989875" cy="3830763"/>
          </a:xfrm>
        </p:grpSpPr>
        <p:pic>
          <p:nvPicPr>
            <p:cNvPr id="59" name="图片 58">
              <a:extLst>
                <a:ext uri="{FF2B5EF4-FFF2-40B4-BE49-F238E27FC236}">
                  <a16:creationId xmlns:a16="http://schemas.microsoft.com/office/drawing/2014/main" id="{FD731F5D-D8F2-48B4-83D3-1317C50ABF12}"/>
                </a:ext>
              </a:extLst>
            </p:cNvPr>
            <p:cNvPicPr>
              <a:picLocks noChangeAspect="1"/>
            </p:cNvPicPr>
            <p:nvPr/>
          </p:nvPicPr>
          <p:blipFill>
            <a:blip r:embed="rId4"/>
            <a:stretch>
              <a:fillRect/>
            </a:stretch>
          </p:blipFill>
          <p:spPr>
            <a:xfrm>
              <a:off x="4232867" y="2486938"/>
              <a:ext cx="6989875" cy="2293752"/>
            </a:xfrm>
            <a:prstGeom prst="rect">
              <a:avLst/>
            </a:prstGeom>
          </p:spPr>
        </p:pic>
        <p:sp>
          <p:nvSpPr>
            <p:cNvPr id="60" name="矩形: 圆角 59">
              <a:extLst>
                <a:ext uri="{FF2B5EF4-FFF2-40B4-BE49-F238E27FC236}">
                  <a16:creationId xmlns:a16="http://schemas.microsoft.com/office/drawing/2014/main" id="{B8859B1B-D11F-453B-AD3E-95E72AFFD070}"/>
                </a:ext>
              </a:extLst>
            </p:cNvPr>
            <p:cNvSpPr/>
            <p:nvPr/>
          </p:nvSpPr>
          <p:spPr>
            <a:xfrm>
              <a:off x="8879983" y="4127679"/>
              <a:ext cx="2150772" cy="799591"/>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文本框 60">
              <a:extLst>
                <a:ext uri="{FF2B5EF4-FFF2-40B4-BE49-F238E27FC236}">
                  <a16:creationId xmlns:a16="http://schemas.microsoft.com/office/drawing/2014/main" id="{721D5E91-007A-4F93-BD72-03296AAFC60A}"/>
                </a:ext>
              </a:extLst>
            </p:cNvPr>
            <p:cNvSpPr txBox="1"/>
            <p:nvPr/>
          </p:nvSpPr>
          <p:spPr>
            <a:xfrm>
              <a:off x="4535698" y="5043826"/>
              <a:ext cx="6429235" cy="1273875"/>
            </a:xfrm>
            <a:prstGeom prst="rect">
              <a:avLst/>
            </a:prstGeom>
            <a:noFill/>
          </p:spPr>
          <p:txBody>
            <a:bodyPr wrap="square">
              <a:spAutoFit/>
            </a:bodyPr>
            <a:lstStyle/>
            <a:p>
              <a:pPr>
                <a:lnSpc>
                  <a:spcPct val="150000"/>
                </a:lnSpc>
              </a:pPr>
              <a:r>
                <a:rPr lang="zh-CN" altLang="en-US" dirty="0">
                  <a:solidFill>
                    <a:srgbClr val="000000"/>
                  </a:solidFill>
                  <a:latin typeface="宋体" panose="02010600030101010101" pitchFamily="2" charset="-122"/>
                  <a:ea typeface="宋体" panose="02010600030101010101" pitchFamily="2" charset="-122"/>
                </a:rPr>
                <a:t>当在同一个考虑集分配</a:t>
              </a:r>
              <a:r>
                <a:rPr lang="en-US" altLang="zh-CN" dirty="0">
                  <a:solidFill>
                    <a:srgbClr val="000000"/>
                  </a:solidFill>
                  <a:latin typeface="宋体" panose="02010600030101010101" pitchFamily="2" charset="-122"/>
                  <a:ea typeface="宋体" panose="02010600030101010101" pitchFamily="2" charset="-122"/>
                </a:rPr>
                <a:t>treatment</a:t>
              </a:r>
              <a:r>
                <a:rPr lang="zh-CN" altLang="en-US" dirty="0">
                  <a:solidFill>
                    <a:srgbClr val="000000"/>
                  </a:solidFill>
                  <a:latin typeface="宋体" panose="02010600030101010101" pitchFamily="2" charset="-122"/>
                  <a:ea typeface="宋体" panose="02010600030101010101" pitchFamily="2" charset="-122"/>
                </a:rPr>
                <a:t>和</a:t>
              </a:r>
              <a:r>
                <a:rPr lang="en-US" altLang="zh-CN" dirty="0">
                  <a:solidFill>
                    <a:srgbClr val="000000"/>
                  </a:solidFill>
                  <a:latin typeface="宋体" panose="02010600030101010101" pitchFamily="2" charset="-122"/>
                  <a:ea typeface="宋体" panose="02010600030101010101" pitchFamily="2" charset="-122"/>
                </a:rPr>
                <a:t>control</a:t>
              </a:r>
              <a:r>
                <a:rPr lang="zh-CN" altLang="en-US" dirty="0">
                  <a:solidFill>
                    <a:srgbClr val="000000"/>
                  </a:solidFill>
                  <a:latin typeface="宋体" panose="02010600030101010101" pitchFamily="2" charset="-122"/>
                  <a:ea typeface="宋体" panose="02010600030101010101" pitchFamily="2" charset="-122"/>
                </a:rPr>
                <a:t>组时，两种算法下的内容会</a:t>
              </a:r>
              <a:r>
                <a:rPr lang="zh-CN" altLang="en-US" b="1" i="0" dirty="0">
                  <a:solidFill>
                    <a:srgbClr val="000000"/>
                  </a:solidFill>
                  <a:effectLst/>
                  <a:latin typeface="宋体" panose="02010600030101010101" pitchFamily="2" charset="-122"/>
                  <a:ea typeface="宋体" panose="02010600030101010101" pitchFamily="2" charset="-122"/>
                </a:rPr>
                <a:t>竞争曝光</a:t>
              </a:r>
              <a:r>
                <a:rPr lang="zh-CN" altLang="en-US" i="0" dirty="0">
                  <a:solidFill>
                    <a:srgbClr val="000000"/>
                  </a:solidFill>
                  <a:effectLst/>
                  <a:latin typeface="宋体" panose="02010600030101010101" pitchFamily="2" charset="-122"/>
                  <a:ea typeface="宋体" panose="02010600030101010101" pitchFamily="2" charset="-122"/>
                </a:rPr>
                <a:t>，违背</a:t>
              </a:r>
              <a:r>
                <a:rPr lang="en-US" altLang="zh-CN" i="0" dirty="0">
                  <a:solidFill>
                    <a:srgbClr val="000000"/>
                  </a:solidFill>
                  <a:effectLst/>
                  <a:latin typeface="宋体" panose="02010600030101010101" pitchFamily="2" charset="-122"/>
                  <a:ea typeface="宋体" panose="02010600030101010101" pitchFamily="2" charset="-122"/>
                </a:rPr>
                <a:t>SUTVA-</a:t>
              </a:r>
              <a:r>
                <a:rPr lang="zh-CN" altLang="en-US" i="0" dirty="0">
                  <a:solidFill>
                    <a:srgbClr val="000000"/>
                  </a:solidFill>
                  <a:effectLst/>
                  <a:latin typeface="宋体" panose="02010600030101010101" pitchFamily="2" charset="-122"/>
                  <a:ea typeface="宋体" panose="02010600030101010101" pitchFamily="2" charset="-122"/>
                </a:rPr>
                <a:t>稳定单元处理值假设</a:t>
              </a:r>
              <a:r>
                <a:rPr lang="zh-CN" altLang="en-US" dirty="0">
                  <a:solidFill>
                    <a:srgbClr val="000000"/>
                  </a:solidFill>
                  <a:latin typeface="宋体" panose="02010600030101010101" pitchFamily="2" charset="-122"/>
                  <a:ea typeface="宋体" panose="02010600030101010101" pitchFamily="2" charset="-122"/>
                </a:rPr>
                <a:t>，在此情况下</a:t>
              </a:r>
              <a:r>
                <a:rPr lang="en-US" altLang="zh-CN" dirty="0">
                  <a:solidFill>
                    <a:srgbClr val="000000"/>
                  </a:solidFill>
                  <a:latin typeface="宋体" panose="02010600030101010101" pitchFamily="2" charset="-122"/>
                  <a:ea typeface="宋体" panose="02010600030101010101" pitchFamily="2" charset="-122"/>
                </a:rPr>
                <a:t>DIM</a:t>
              </a:r>
              <a:r>
                <a:rPr lang="zh-CN" altLang="en-US" dirty="0">
                  <a:solidFill>
                    <a:srgbClr val="000000"/>
                  </a:solidFill>
                  <a:latin typeface="宋体" panose="02010600030101010101" pitchFamily="2" charset="-122"/>
                  <a:ea typeface="宋体" panose="02010600030101010101" pitchFamily="2" charset="-122"/>
                </a:rPr>
                <a:t>是个有偏的估计。​</a:t>
              </a:r>
              <a:endParaRPr lang="zh-CN" altLang="en-US" dirty="0">
                <a:latin typeface="宋体" panose="02010600030101010101" pitchFamily="2" charset="-122"/>
                <a:ea typeface="宋体" panose="02010600030101010101" pitchFamily="2" charset="-122"/>
              </a:endParaRPr>
            </a:p>
          </p:txBody>
        </p:sp>
      </p:grpSp>
      <p:grpSp>
        <p:nvGrpSpPr>
          <p:cNvPr id="69" name="组合 68">
            <a:extLst>
              <a:ext uri="{FF2B5EF4-FFF2-40B4-BE49-F238E27FC236}">
                <a16:creationId xmlns:a16="http://schemas.microsoft.com/office/drawing/2014/main" id="{4456072A-D17E-4293-8932-7F8E0B8D9C0A}"/>
              </a:ext>
            </a:extLst>
          </p:cNvPr>
          <p:cNvGrpSpPr/>
          <p:nvPr/>
        </p:nvGrpSpPr>
        <p:grpSpPr>
          <a:xfrm>
            <a:off x="-23658" y="2486938"/>
            <a:ext cx="4318744" cy="5547087"/>
            <a:chOff x="7434380" y="2543070"/>
            <a:chExt cx="4268817" cy="5410484"/>
          </a:xfrm>
        </p:grpSpPr>
        <p:grpSp>
          <p:nvGrpSpPr>
            <p:cNvPr id="63" name="组合 62">
              <a:extLst>
                <a:ext uri="{FF2B5EF4-FFF2-40B4-BE49-F238E27FC236}">
                  <a16:creationId xmlns:a16="http://schemas.microsoft.com/office/drawing/2014/main" id="{7A87CA78-A1FC-412F-AA71-893F5F93D11C}"/>
                </a:ext>
              </a:extLst>
            </p:cNvPr>
            <p:cNvGrpSpPr/>
            <p:nvPr/>
          </p:nvGrpSpPr>
          <p:grpSpPr>
            <a:xfrm>
              <a:off x="7434380" y="2543070"/>
              <a:ext cx="4268817" cy="5410484"/>
              <a:chOff x="195380" y="2570108"/>
              <a:chExt cx="4268817" cy="5410484"/>
            </a:xfrm>
          </p:grpSpPr>
          <p:grpSp>
            <p:nvGrpSpPr>
              <p:cNvPr id="46" name="组合 45">
                <a:extLst>
                  <a:ext uri="{FF2B5EF4-FFF2-40B4-BE49-F238E27FC236}">
                    <a16:creationId xmlns:a16="http://schemas.microsoft.com/office/drawing/2014/main" id="{F9139F60-97C1-4E30-9701-D3B9145BFD72}"/>
                  </a:ext>
                </a:extLst>
              </p:cNvPr>
              <p:cNvGrpSpPr/>
              <p:nvPr/>
            </p:nvGrpSpPr>
            <p:grpSpPr>
              <a:xfrm>
                <a:off x="477938" y="2570108"/>
                <a:ext cx="3986259" cy="3492267"/>
                <a:chOff x="872507" y="2570108"/>
                <a:chExt cx="3986259" cy="3492267"/>
              </a:xfrm>
            </p:grpSpPr>
            <p:cxnSp>
              <p:nvCxnSpPr>
                <p:cNvPr id="27" name="直接箭头连接符 26">
                  <a:extLst>
                    <a:ext uri="{FF2B5EF4-FFF2-40B4-BE49-F238E27FC236}">
                      <a16:creationId xmlns:a16="http://schemas.microsoft.com/office/drawing/2014/main" id="{D4D8B467-7A96-4A16-98C7-9AB31D2FA3C2}"/>
                    </a:ext>
                  </a:extLst>
                </p:cNvPr>
                <p:cNvCxnSpPr>
                  <a:cxnSpLocks/>
                </p:cNvCxnSpPr>
                <p:nvPr/>
              </p:nvCxnSpPr>
              <p:spPr>
                <a:xfrm>
                  <a:off x="2645161" y="2939440"/>
                  <a:ext cx="0" cy="464638"/>
                </a:xfrm>
                <a:prstGeom prst="straightConnector1">
                  <a:avLst/>
                </a:prstGeom>
                <a:ln w="635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文本框 28">
                  <a:extLst>
                    <a:ext uri="{FF2B5EF4-FFF2-40B4-BE49-F238E27FC236}">
                      <a16:creationId xmlns:a16="http://schemas.microsoft.com/office/drawing/2014/main" id="{7127AEDD-6A74-49BF-8CDB-0F2FFF0C19F4}"/>
                    </a:ext>
                  </a:extLst>
                </p:cNvPr>
                <p:cNvSpPr txBox="1"/>
                <p:nvPr/>
              </p:nvSpPr>
              <p:spPr>
                <a:xfrm>
                  <a:off x="1028028" y="4384290"/>
                  <a:ext cx="1964266" cy="646331"/>
                </a:xfrm>
                <a:prstGeom prst="rect">
                  <a:avLst/>
                </a:prstGeom>
                <a:noFill/>
              </p:spPr>
              <p:txBody>
                <a:bodyPr wrap="square">
                  <a:spAutoFit/>
                </a:bodyPr>
                <a:lstStyle/>
                <a:p>
                  <a:pPr algn="ctr">
                    <a:defRPr/>
                  </a:pP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Light"/>
                      <a:cs typeface="Times New Roman" panose="02020603050405020304" pitchFamily="18" charset="0"/>
                    </a:rPr>
                    <a:t>Treatment</a:t>
                  </a:r>
                </a:p>
                <a:p>
                  <a:pPr algn="ctr">
                    <a:defRPr/>
                  </a:pPr>
                  <a:r>
                    <a:rPr lang="en-US" altLang="zh-CN" dirty="0">
                      <a:solidFill>
                        <a:srgbClr val="000000"/>
                      </a:solidFill>
                      <a:latin typeface="Times New Roman" panose="02020603050405020304" pitchFamily="18" charset="0"/>
                      <a:ea typeface="微软雅黑 Light"/>
                      <a:cs typeface="Times New Roman" panose="02020603050405020304" pitchFamily="18" charset="0"/>
                    </a:rPr>
                    <a:t>(new a</a:t>
                  </a:r>
                  <a:r>
                    <a:rPr lang="zh-CN" altLang="en-US" dirty="0">
                      <a:latin typeface="Times New Roman" panose="02020603050405020304" pitchFamily="18" charset="0"/>
                      <a:cs typeface="Times New Roman" panose="02020603050405020304" pitchFamily="18" charset="0"/>
                    </a:rPr>
                    <a:t>lgorithms</a:t>
                  </a:r>
                  <a:r>
                    <a:rPr lang="en-US" altLang="zh-CN" dirty="0">
                      <a:solidFill>
                        <a:srgbClr val="000000"/>
                      </a:solidFill>
                      <a:latin typeface="Times New Roman" panose="02020603050405020304" pitchFamily="18" charset="0"/>
                      <a:ea typeface="微软雅黑 Light"/>
                      <a:cs typeface="Times New Roman" panose="02020603050405020304" pitchFamily="18" charset="0"/>
                    </a:rPr>
                    <a:t>)</a:t>
                  </a:r>
                  <a:endParaRPr lang="zh-CN" altLang="en-US" dirty="0">
                    <a:latin typeface="Times New Roman" panose="02020603050405020304" pitchFamily="18" charset="0"/>
                    <a:cs typeface="Times New Roman" panose="02020603050405020304" pitchFamily="18" charset="0"/>
                  </a:endParaRPr>
                </a:p>
              </p:txBody>
            </p:sp>
            <p:sp>
              <p:nvSpPr>
                <p:cNvPr id="30" name="文本框 29">
                  <a:extLst>
                    <a:ext uri="{FF2B5EF4-FFF2-40B4-BE49-F238E27FC236}">
                      <a16:creationId xmlns:a16="http://schemas.microsoft.com/office/drawing/2014/main" id="{15B84FBF-EC36-421D-9FF1-523B73E79961}"/>
                    </a:ext>
                  </a:extLst>
                </p:cNvPr>
                <p:cNvSpPr txBox="1"/>
                <p:nvPr/>
              </p:nvSpPr>
              <p:spPr>
                <a:xfrm>
                  <a:off x="3059648" y="4468960"/>
                  <a:ext cx="898226" cy="369332"/>
                </a:xfrm>
                <a:prstGeom prst="rect">
                  <a:avLst/>
                </a:prstGeom>
                <a:noFill/>
              </p:spPr>
              <p:txBody>
                <a:bodyPr wrap="square">
                  <a:spAutoFit/>
                </a:bodyPr>
                <a:lstStyle/>
                <a:p>
                  <a:pPr>
                    <a:defRPr/>
                  </a:pP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Light"/>
                      <a:cs typeface="Times New Roman" panose="02020603050405020304" pitchFamily="18" charset="0"/>
                    </a:rPr>
                    <a:t>Control</a:t>
                  </a: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Light"/>
                    <a:cs typeface="Times New Roman" panose="02020603050405020304" pitchFamily="18" charset="0"/>
                  </a:endParaRPr>
                </a:p>
              </p:txBody>
            </p:sp>
            <p:sp>
              <p:nvSpPr>
                <p:cNvPr id="34" name="文本框 33">
                  <a:extLst>
                    <a:ext uri="{FF2B5EF4-FFF2-40B4-BE49-F238E27FC236}">
                      <a16:creationId xmlns:a16="http://schemas.microsoft.com/office/drawing/2014/main" id="{C50D8887-A1E7-4FAC-A545-28C63BD5E16E}"/>
                    </a:ext>
                  </a:extLst>
                </p:cNvPr>
                <p:cNvSpPr txBox="1"/>
                <p:nvPr/>
              </p:nvSpPr>
              <p:spPr>
                <a:xfrm>
                  <a:off x="1821219" y="3350181"/>
                  <a:ext cx="1866250" cy="369332"/>
                </a:xfrm>
                <a:prstGeom prst="rect">
                  <a:avLst/>
                </a:prstGeom>
                <a:noFill/>
              </p:spPr>
              <p:txBody>
                <a:bodyPr wrap="square">
                  <a:spAutoFit/>
                </a:bodyPr>
                <a:lstStyle/>
                <a:p>
                  <a:pPr algn="l"/>
                  <a:r>
                    <a:rPr lang="en-US" altLang="zh-CN" dirty="0">
                      <a:latin typeface="Times New Roman" panose="02020603050405020304" pitchFamily="18" charset="0"/>
                      <a:cs typeface="Times New Roman" panose="02020603050405020304" pitchFamily="18" charset="0"/>
                    </a:rPr>
                    <a:t>C</a:t>
                  </a:r>
                  <a:r>
                    <a:rPr lang="en-US" altLang="zh-CN" b="0" i="0" dirty="0">
                      <a:effectLst/>
                      <a:latin typeface="Times New Roman" panose="02020603050405020304" pitchFamily="18" charset="0"/>
                      <a:cs typeface="Times New Roman" panose="02020603050405020304" pitchFamily="18" charset="0"/>
                    </a:rPr>
                    <a:t>onsideration set</a:t>
                  </a:r>
                  <a:endParaRPr lang="zh-CN" altLang="en-US" dirty="0">
                    <a:latin typeface="Times New Roman" panose="02020603050405020304" pitchFamily="18" charset="0"/>
                    <a:cs typeface="Times New Roman" panose="02020603050405020304" pitchFamily="18" charset="0"/>
                  </a:endParaRPr>
                </a:p>
              </p:txBody>
            </p:sp>
            <p:sp>
              <p:nvSpPr>
                <p:cNvPr id="36" name="文本框 35">
                  <a:extLst>
                    <a:ext uri="{FF2B5EF4-FFF2-40B4-BE49-F238E27FC236}">
                      <a16:creationId xmlns:a16="http://schemas.microsoft.com/office/drawing/2014/main" id="{88BE2E29-BAAA-4C28-83CC-6C56A8C784CF}"/>
                    </a:ext>
                  </a:extLst>
                </p:cNvPr>
                <p:cNvSpPr txBox="1"/>
                <p:nvPr/>
              </p:nvSpPr>
              <p:spPr>
                <a:xfrm>
                  <a:off x="1718024" y="2570108"/>
                  <a:ext cx="2072641" cy="369332"/>
                </a:xfrm>
                <a:prstGeom prst="rect">
                  <a:avLst/>
                </a:prstGeom>
                <a:noFill/>
              </p:spPr>
              <p:txBody>
                <a:bodyPr wrap="square">
                  <a:spAutoFit/>
                </a:bodyPr>
                <a:lstStyle/>
                <a:p>
                  <a:pPr algn="l"/>
                  <a:r>
                    <a:rPr lang="en-US" altLang="zh-CN" dirty="0">
                      <a:latin typeface="Times New Roman" panose="02020603050405020304" pitchFamily="18" charset="0"/>
                      <a:cs typeface="Times New Roman" panose="02020603050405020304" pitchFamily="18" charset="0"/>
                    </a:rPr>
                    <a:t>C</a:t>
                  </a:r>
                  <a:r>
                    <a:rPr lang="en-US" altLang="zh-CN" b="0" i="0" dirty="0">
                      <a:effectLst/>
                      <a:latin typeface="Times New Roman" panose="02020603050405020304" pitchFamily="18" charset="0"/>
                      <a:cs typeface="Times New Roman" panose="02020603050405020304" pitchFamily="18" charset="0"/>
                    </a:rPr>
                    <a:t>ontent items pool</a:t>
                  </a:r>
                  <a:endParaRPr lang="zh-CN" altLang="en-US" dirty="0">
                    <a:latin typeface="Times New Roman" panose="02020603050405020304" pitchFamily="18" charset="0"/>
                    <a:cs typeface="Times New Roman" panose="02020603050405020304" pitchFamily="18" charset="0"/>
                  </a:endParaRPr>
                </a:p>
              </p:txBody>
            </p:sp>
            <p:cxnSp>
              <p:nvCxnSpPr>
                <p:cNvPr id="37" name="直接箭头连接符 36">
                  <a:extLst>
                    <a:ext uri="{FF2B5EF4-FFF2-40B4-BE49-F238E27FC236}">
                      <a16:creationId xmlns:a16="http://schemas.microsoft.com/office/drawing/2014/main" id="{39E05000-9DC1-46E0-B882-E3F515C4B6DC}"/>
                    </a:ext>
                  </a:extLst>
                </p:cNvPr>
                <p:cNvCxnSpPr>
                  <a:cxnSpLocks/>
                </p:cNvCxnSpPr>
                <p:nvPr/>
              </p:nvCxnSpPr>
              <p:spPr>
                <a:xfrm>
                  <a:off x="2011548" y="5100121"/>
                  <a:ext cx="0" cy="464638"/>
                </a:xfrm>
                <a:prstGeom prst="straightConnector1">
                  <a:avLst/>
                </a:prstGeom>
                <a:ln w="635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文本框 37">
                  <a:extLst>
                    <a:ext uri="{FF2B5EF4-FFF2-40B4-BE49-F238E27FC236}">
                      <a16:creationId xmlns:a16="http://schemas.microsoft.com/office/drawing/2014/main" id="{43E904C9-7A52-490C-9313-2B35CAFF4A87}"/>
                    </a:ext>
                  </a:extLst>
                </p:cNvPr>
                <p:cNvSpPr txBox="1"/>
                <p:nvPr/>
              </p:nvSpPr>
              <p:spPr>
                <a:xfrm>
                  <a:off x="2786125" y="2960144"/>
                  <a:ext cx="2072641" cy="369332"/>
                </a:xfrm>
                <a:prstGeom prst="rect">
                  <a:avLst/>
                </a:prstGeom>
                <a:noFill/>
              </p:spPr>
              <p:txBody>
                <a:bodyPr wrap="square">
                  <a:spAutoFit/>
                </a:bodyPr>
                <a:lstStyle/>
                <a:p>
                  <a:pPr algn="l"/>
                  <a:r>
                    <a:rPr lang="en-US" altLang="zh-CN" dirty="0">
                      <a:latin typeface="Times New Roman" panose="02020603050405020304" pitchFamily="18" charset="0"/>
                      <a:cs typeface="Times New Roman" panose="02020603050405020304" pitchFamily="18" charset="0"/>
                    </a:rPr>
                    <a:t>Re-ranking</a:t>
                  </a:r>
                  <a:endParaRPr lang="zh-CN" altLang="en-US" dirty="0">
                    <a:latin typeface="Times New Roman" panose="02020603050405020304" pitchFamily="18" charset="0"/>
                    <a:cs typeface="Times New Roman" panose="02020603050405020304" pitchFamily="18" charset="0"/>
                  </a:endParaRPr>
                </a:p>
              </p:txBody>
            </p:sp>
            <p:cxnSp>
              <p:nvCxnSpPr>
                <p:cNvPr id="41" name="直接箭头连接符 40">
                  <a:extLst>
                    <a:ext uri="{FF2B5EF4-FFF2-40B4-BE49-F238E27FC236}">
                      <a16:creationId xmlns:a16="http://schemas.microsoft.com/office/drawing/2014/main" id="{6DCA7175-D98B-42E6-8DCC-8788A627F2EC}"/>
                    </a:ext>
                  </a:extLst>
                </p:cNvPr>
                <p:cNvCxnSpPr>
                  <a:cxnSpLocks/>
                </p:cNvCxnSpPr>
                <p:nvPr/>
              </p:nvCxnSpPr>
              <p:spPr>
                <a:xfrm>
                  <a:off x="2010161" y="3788662"/>
                  <a:ext cx="0" cy="464638"/>
                </a:xfrm>
                <a:prstGeom prst="straightConnector1">
                  <a:avLst/>
                </a:prstGeom>
                <a:ln w="635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接箭头连接符 41">
                  <a:extLst>
                    <a:ext uri="{FF2B5EF4-FFF2-40B4-BE49-F238E27FC236}">
                      <a16:creationId xmlns:a16="http://schemas.microsoft.com/office/drawing/2014/main" id="{64B6A977-F68D-4BEB-B736-55FDC5C91CC2}"/>
                    </a:ext>
                  </a:extLst>
                </p:cNvPr>
                <p:cNvCxnSpPr>
                  <a:cxnSpLocks/>
                </p:cNvCxnSpPr>
                <p:nvPr/>
              </p:nvCxnSpPr>
              <p:spPr>
                <a:xfrm>
                  <a:off x="3508761" y="3788662"/>
                  <a:ext cx="0" cy="464638"/>
                </a:xfrm>
                <a:prstGeom prst="straightConnector1">
                  <a:avLst/>
                </a:prstGeom>
                <a:ln w="635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4" name="文本框 43">
                  <a:extLst>
                    <a:ext uri="{FF2B5EF4-FFF2-40B4-BE49-F238E27FC236}">
                      <a16:creationId xmlns:a16="http://schemas.microsoft.com/office/drawing/2014/main" id="{42A38DF1-D090-4940-816A-E8FF6C76AEA3}"/>
                    </a:ext>
                  </a:extLst>
                </p:cNvPr>
                <p:cNvSpPr txBox="1"/>
                <p:nvPr/>
              </p:nvSpPr>
              <p:spPr>
                <a:xfrm>
                  <a:off x="872507" y="5693043"/>
                  <a:ext cx="3707113" cy="369332"/>
                </a:xfrm>
                <a:prstGeom prst="rect">
                  <a:avLst/>
                </a:prstGeom>
                <a:noFill/>
              </p:spPr>
              <p:txBody>
                <a:bodyPr wrap="square">
                  <a:spAutoFit/>
                </a:bodyPr>
                <a:lstStyle/>
                <a:p>
                  <a:pPr algn="ctr"/>
                  <a:r>
                    <a:rPr lang="en-US" altLang="zh-CN" dirty="0">
                      <a:latin typeface="Times New Roman" panose="02020603050405020304" pitchFamily="18" charset="0"/>
                      <a:cs typeface="Times New Roman" panose="02020603050405020304" pitchFamily="18" charset="0"/>
                    </a:rPr>
                    <a:t>  S</a:t>
                  </a:r>
                  <a:r>
                    <a:rPr lang="zh-CN" altLang="en-US" dirty="0">
                      <a:latin typeface="Times New Roman" panose="02020603050405020304" pitchFamily="18" charset="0"/>
                      <a:cs typeface="Times New Roman" panose="02020603050405020304" pitchFamily="18" charset="0"/>
                    </a:rPr>
                    <a:t>core → </a:t>
                  </a:r>
                  <a:r>
                    <a:rPr lang="en-US" altLang="zh-CN" dirty="0">
                      <a:latin typeface="Times New Roman" panose="02020603050405020304" pitchFamily="18" charset="0"/>
                      <a:cs typeface="Times New Roman" panose="02020603050405020304" pitchFamily="18" charset="0"/>
                    </a:rPr>
                    <a:t>exposure probabilities</a:t>
                  </a:r>
                </a:p>
              </p:txBody>
            </p:sp>
            <p:cxnSp>
              <p:nvCxnSpPr>
                <p:cNvPr id="45" name="直接箭头连接符 44">
                  <a:extLst>
                    <a:ext uri="{FF2B5EF4-FFF2-40B4-BE49-F238E27FC236}">
                      <a16:creationId xmlns:a16="http://schemas.microsoft.com/office/drawing/2014/main" id="{41A5EF6E-C921-497B-9476-C18FDEB5C9D0}"/>
                    </a:ext>
                  </a:extLst>
                </p:cNvPr>
                <p:cNvCxnSpPr>
                  <a:cxnSpLocks/>
                </p:cNvCxnSpPr>
                <p:nvPr/>
              </p:nvCxnSpPr>
              <p:spPr>
                <a:xfrm>
                  <a:off x="3479839" y="5081628"/>
                  <a:ext cx="0" cy="464638"/>
                </a:xfrm>
                <a:prstGeom prst="straightConnector1">
                  <a:avLst/>
                </a:prstGeom>
                <a:ln w="635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48" name="文本框 47">
                <a:extLst>
                  <a:ext uri="{FF2B5EF4-FFF2-40B4-BE49-F238E27FC236}">
                    <a16:creationId xmlns:a16="http://schemas.microsoft.com/office/drawing/2014/main" id="{D6346998-B561-403E-BAF9-BF30B47054AD}"/>
                  </a:ext>
                </a:extLst>
              </p:cNvPr>
              <p:cNvSpPr txBox="1"/>
              <p:nvPr/>
            </p:nvSpPr>
            <p:spPr>
              <a:xfrm>
                <a:off x="195380" y="6935241"/>
                <a:ext cx="3986259" cy="1045351"/>
              </a:xfrm>
              <a:prstGeom prst="rect">
                <a:avLst/>
              </a:prstGeom>
              <a:noFill/>
            </p:spPr>
            <p:txBody>
              <a:bodyPr wrap="square">
                <a:spAutoFit/>
              </a:bodyPr>
              <a:lstStyle/>
              <a:p>
                <a:pPr algn="ctr">
                  <a:lnSpc>
                    <a:spcPct val="120000"/>
                  </a:lnSpc>
                </a:pPr>
                <a:r>
                  <a:rPr lang="zh-CN" altLang="en-US" dirty="0">
                    <a:solidFill>
                      <a:srgbClr val="000000"/>
                    </a:solidFill>
                    <a:latin typeface="宋体" panose="02010600030101010101" pitchFamily="2" charset="-122"/>
                    <a:ea typeface="宋体" panose="02010600030101010101" pitchFamily="2" charset="-122"/>
                  </a:rPr>
                  <a:t>创作者端的随机化实验</a:t>
                </a:r>
                <a:endParaRPr lang="en-US" altLang="zh-CN" dirty="0">
                  <a:solidFill>
                    <a:srgbClr val="000000"/>
                  </a:solidFill>
                  <a:latin typeface="宋体" panose="02010600030101010101" pitchFamily="2" charset="-122"/>
                  <a:ea typeface="宋体" panose="02010600030101010101" pitchFamily="2" charset="-122"/>
                </a:endParaRPr>
              </a:p>
              <a:p>
                <a:pPr algn="ctr">
                  <a:lnSpc>
                    <a:spcPct val="120000"/>
                  </a:lnSpc>
                </a:pPr>
                <a:r>
                  <a:rPr lang="zh-CN" altLang="en-US" dirty="0">
                    <a:solidFill>
                      <a:srgbClr val="000000"/>
                    </a:solidFill>
                    <a:latin typeface="宋体" panose="02010600030101010101" pitchFamily="2" charset="-122"/>
                    <a:ea typeface="宋体" panose="02010600030101010101" pitchFamily="2" charset="-122"/>
                  </a:rPr>
                  <a:t>（大框</a:t>
                </a:r>
                <a:r>
                  <a:rPr lang="en-US" altLang="zh-CN" dirty="0">
                    <a:solidFill>
                      <a:srgbClr val="000000"/>
                    </a:solidFill>
                    <a:latin typeface="宋体" panose="02010600030101010101" pitchFamily="2" charset="-122"/>
                    <a:ea typeface="宋体" panose="02010600030101010101" pitchFamily="2" charset="-122"/>
                  </a:rPr>
                  <a:t>-</a:t>
                </a:r>
                <a:r>
                  <a:rPr lang="zh-CN" altLang="en-US" dirty="0">
                    <a:solidFill>
                      <a:srgbClr val="000000"/>
                    </a:solidFill>
                    <a:latin typeface="宋体" panose="02010600030101010101" pitchFamily="2" charset="-122"/>
                    <a:ea typeface="宋体" panose="02010600030101010101" pitchFamily="2" charset="-122"/>
                  </a:rPr>
                  <a:t>论文关注部分、</a:t>
                </a:r>
                <a:endParaRPr lang="en-US" altLang="zh-CN" dirty="0">
                  <a:solidFill>
                    <a:srgbClr val="000000"/>
                  </a:solidFill>
                  <a:latin typeface="宋体" panose="02010600030101010101" pitchFamily="2" charset="-122"/>
                  <a:ea typeface="宋体" panose="02010600030101010101" pitchFamily="2" charset="-122"/>
                </a:endParaRPr>
              </a:p>
              <a:p>
                <a:pPr algn="ctr">
                  <a:lnSpc>
                    <a:spcPct val="120000"/>
                  </a:lnSpc>
                </a:pPr>
                <a:r>
                  <a:rPr lang="zh-CN" altLang="en-US" dirty="0">
                    <a:solidFill>
                      <a:srgbClr val="000000"/>
                    </a:solidFill>
                    <a:latin typeface="宋体" panose="02010600030101010101" pitchFamily="2" charset="-122"/>
                    <a:ea typeface="宋体" panose="02010600030101010101" pitchFamily="2" charset="-122"/>
                  </a:rPr>
                  <a:t>小框</a:t>
                </a:r>
                <a:r>
                  <a:rPr lang="en-US" altLang="zh-CN" dirty="0">
                    <a:solidFill>
                      <a:srgbClr val="000000"/>
                    </a:solidFill>
                    <a:latin typeface="宋体" panose="02010600030101010101" pitchFamily="2" charset="-122"/>
                    <a:ea typeface="宋体" panose="02010600030101010101" pitchFamily="2" charset="-122"/>
                  </a:rPr>
                  <a:t>-</a:t>
                </a:r>
                <a:r>
                  <a:rPr lang="zh-CN" altLang="en-US" dirty="0">
                    <a:solidFill>
                      <a:srgbClr val="000000"/>
                    </a:solidFill>
                    <a:latin typeface="宋体" panose="02010600030101010101" pitchFamily="2" charset="-122"/>
                    <a:ea typeface="宋体" panose="02010600030101010101" pitchFamily="2" charset="-122"/>
                  </a:rPr>
                  <a:t>产生偏差部分）</a:t>
                </a:r>
                <a:endParaRPr lang="zh-CN" altLang="en-US" dirty="0">
                  <a:latin typeface="宋体" panose="02010600030101010101" pitchFamily="2" charset="-122"/>
                  <a:ea typeface="宋体" panose="02010600030101010101" pitchFamily="2" charset="-122"/>
                </a:endParaRPr>
              </a:p>
            </p:txBody>
          </p:sp>
          <p:sp>
            <p:nvSpPr>
              <p:cNvPr id="62" name="矩形 61">
                <a:extLst>
                  <a:ext uri="{FF2B5EF4-FFF2-40B4-BE49-F238E27FC236}">
                    <a16:creationId xmlns:a16="http://schemas.microsoft.com/office/drawing/2014/main" id="{3D7AA5DC-2157-485B-8220-961ED4559CD4}"/>
                  </a:ext>
                </a:extLst>
              </p:cNvPr>
              <p:cNvSpPr/>
              <p:nvPr/>
            </p:nvSpPr>
            <p:spPr>
              <a:xfrm>
                <a:off x="546886" y="3308772"/>
                <a:ext cx="3707113" cy="28537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6" name="矩形: 圆角 65">
              <a:extLst>
                <a:ext uri="{FF2B5EF4-FFF2-40B4-BE49-F238E27FC236}">
                  <a16:creationId xmlns:a16="http://schemas.microsoft.com/office/drawing/2014/main" id="{C23F321A-C283-4438-A9E1-EEBD9FBFB292}"/>
                </a:ext>
              </a:extLst>
            </p:cNvPr>
            <p:cNvSpPr/>
            <p:nvPr/>
          </p:nvSpPr>
          <p:spPr>
            <a:xfrm>
              <a:off x="7985456" y="5644943"/>
              <a:ext cx="3276756" cy="48446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50" name="直接箭头连接符 49">
            <a:extLst>
              <a:ext uri="{FF2B5EF4-FFF2-40B4-BE49-F238E27FC236}">
                <a16:creationId xmlns:a16="http://schemas.microsoft.com/office/drawing/2014/main" id="{C13F1889-0185-490E-872E-FF52D8035BD8}"/>
              </a:ext>
            </a:extLst>
          </p:cNvPr>
          <p:cNvCxnSpPr>
            <a:cxnSpLocks/>
          </p:cNvCxnSpPr>
          <p:nvPr/>
        </p:nvCxnSpPr>
        <p:spPr>
          <a:xfrm rot="16200000">
            <a:off x="9258819" y="6332844"/>
            <a:ext cx="0" cy="476369"/>
          </a:xfrm>
          <a:prstGeom prst="straightConnector1">
            <a:avLst/>
          </a:prstGeom>
          <a:ln w="635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5" name="组合 34">
            <a:extLst>
              <a:ext uri="{FF2B5EF4-FFF2-40B4-BE49-F238E27FC236}">
                <a16:creationId xmlns:a16="http://schemas.microsoft.com/office/drawing/2014/main" id="{A7C2FF91-B4FA-460E-9FCB-03DB81775934}"/>
              </a:ext>
            </a:extLst>
          </p:cNvPr>
          <p:cNvGrpSpPr/>
          <p:nvPr/>
        </p:nvGrpSpPr>
        <p:grpSpPr>
          <a:xfrm>
            <a:off x="0" y="-7035"/>
            <a:ext cx="12192001" cy="1012223"/>
            <a:chOff x="1591733" y="302634"/>
            <a:chExt cx="12192001" cy="1012223"/>
          </a:xfrm>
        </p:grpSpPr>
        <p:pic>
          <p:nvPicPr>
            <p:cNvPr id="39" name="图片 38">
              <a:extLst>
                <a:ext uri="{FF2B5EF4-FFF2-40B4-BE49-F238E27FC236}">
                  <a16:creationId xmlns:a16="http://schemas.microsoft.com/office/drawing/2014/main" id="{C1B10173-AA2C-485A-8B18-64834AAC07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1733" y="302634"/>
              <a:ext cx="12192000" cy="1001194"/>
            </a:xfrm>
            <a:prstGeom prst="rect">
              <a:avLst/>
            </a:prstGeom>
          </p:spPr>
        </p:pic>
        <p:grpSp>
          <p:nvGrpSpPr>
            <p:cNvPr id="40" name="组合 39">
              <a:extLst>
                <a:ext uri="{FF2B5EF4-FFF2-40B4-BE49-F238E27FC236}">
                  <a16:creationId xmlns:a16="http://schemas.microsoft.com/office/drawing/2014/main" id="{55F0E4E9-5707-4128-8027-BC43579936ED}"/>
                </a:ext>
              </a:extLst>
            </p:cNvPr>
            <p:cNvGrpSpPr/>
            <p:nvPr/>
          </p:nvGrpSpPr>
          <p:grpSpPr>
            <a:xfrm>
              <a:off x="1591734" y="313663"/>
              <a:ext cx="12192000" cy="1001194"/>
              <a:chOff x="2446369" y="17330"/>
              <a:chExt cx="9745631" cy="1001194"/>
            </a:xfrm>
          </p:grpSpPr>
          <p:pic>
            <p:nvPicPr>
              <p:cNvPr id="43" name="图片 42">
                <a:extLst>
                  <a:ext uri="{FF2B5EF4-FFF2-40B4-BE49-F238E27FC236}">
                    <a16:creationId xmlns:a16="http://schemas.microsoft.com/office/drawing/2014/main" id="{536331AF-027C-4AB4-9366-6E8BDEBD68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6369" y="17330"/>
                <a:ext cx="9745631" cy="1001194"/>
              </a:xfrm>
              <a:prstGeom prst="rect">
                <a:avLst/>
              </a:prstGeom>
            </p:spPr>
          </p:pic>
          <p:sp>
            <p:nvSpPr>
              <p:cNvPr id="47" name="文本框 46">
                <a:extLst>
                  <a:ext uri="{FF2B5EF4-FFF2-40B4-BE49-F238E27FC236}">
                    <a16:creationId xmlns:a16="http://schemas.microsoft.com/office/drawing/2014/main" id="{29809DE2-4AF8-473F-AAA3-A46E5651D45E}"/>
                  </a:ext>
                </a:extLst>
              </p:cNvPr>
              <p:cNvSpPr txBox="1"/>
              <p:nvPr/>
            </p:nvSpPr>
            <p:spPr>
              <a:xfrm>
                <a:off x="4648200" y="241054"/>
                <a:ext cx="237308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cs typeface="+mn-cs"/>
                  </a:rPr>
                  <a:t>Modeling Interference</a:t>
                </a:r>
                <a:endParaRPr kumimoji="0" lang="zh-CN" altLang="en-US" sz="1800" b="0" i="0" u="none" strike="noStrike" kern="120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cs typeface="+mn-cs"/>
                </a:endParaRPr>
              </a:p>
            </p:txBody>
          </p:sp>
          <p:sp>
            <p:nvSpPr>
              <p:cNvPr id="49" name="文本框 48">
                <a:extLst>
                  <a:ext uri="{FF2B5EF4-FFF2-40B4-BE49-F238E27FC236}">
                    <a16:creationId xmlns:a16="http://schemas.microsoft.com/office/drawing/2014/main" id="{7C5B00A0-59E7-4787-B988-3186877FB3D2}"/>
                  </a:ext>
                </a:extLst>
              </p:cNvPr>
              <p:cNvSpPr txBox="1"/>
              <p:nvPr/>
            </p:nvSpPr>
            <p:spPr>
              <a:xfrm>
                <a:off x="7021286" y="241054"/>
                <a:ext cx="247105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cs typeface="+mn-cs"/>
                  </a:rPr>
                  <a:t>Empirical Application</a:t>
                </a:r>
                <a:endParaRPr kumimoji="0" lang="zh-CN" altLang="en-US" sz="1800" b="0" i="0" u="none" strike="noStrike" kern="120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cs typeface="+mn-cs"/>
                </a:endParaRPr>
              </a:p>
            </p:txBody>
          </p:sp>
          <p:cxnSp>
            <p:nvCxnSpPr>
              <p:cNvPr id="51" name="直接连接符 50">
                <a:extLst>
                  <a:ext uri="{FF2B5EF4-FFF2-40B4-BE49-F238E27FC236}">
                    <a16:creationId xmlns:a16="http://schemas.microsoft.com/office/drawing/2014/main" id="{17CC158C-C5F6-4C84-B0B6-11F82D817E78}"/>
                  </a:ext>
                </a:extLst>
              </p:cNvPr>
              <p:cNvCxnSpPr/>
              <p:nvPr/>
            </p:nvCxnSpPr>
            <p:spPr>
              <a:xfrm>
                <a:off x="4648200" y="191424"/>
                <a:ext cx="0" cy="4024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a16="http://schemas.microsoft.com/office/drawing/2014/main" id="{8E77A80F-179D-44A6-917B-B0B166C4EDD1}"/>
                  </a:ext>
                </a:extLst>
              </p:cNvPr>
              <p:cNvCxnSpPr/>
              <p:nvPr/>
            </p:nvCxnSpPr>
            <p:spPr>
              <a:xfrm>
                <a:off x="7021286" y="202453"/>
                <a:ext cx="0" cy="4024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a:extLst>
                  <a:ext uri="{FF2B5EF4-FFF2-40B4-BE49-F238E27FC236}">
                    <a16:creationId xmlns:a16="http://schemas.microsoft.com/office/drawing/2014/main" id="{11234A28-CD2F-4B71-ABBF-CF151B5BCA46}"/>
                  </a:ext>
                </a:extLst>
              </p:cNvPr>
              <p:cNvCxnSpPr/>
              <p:nvPr/>
            </p:nvCxnSpPr>
            <p:spPr>
              <a:xfrm>
                <a:off x="9492344" y="213482"/>
                <a:ext cx="0" cy="4024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4" name="矩形 53">
                <a:extLst>
                  <a:ext uri="{FF2B5EF4-FFF2-40B4-BE49-F238E27FC236}">
                    <a16:creationId xmlns:a16="http://schemas.microsoft.com/office/drawing/2014/main" id="{44C10500-7AC9-4385-B07B-F91F35C8EBA7}"/>
                  </a:ext>
                </a:extLst>
              </p:cNvPr>
              <p:cNvSpPr/>
              <p:nvPr/>
            </p:nvSpPr>
            <p:spPr>
              <a:xfrm>
                <a:off x="2449740" y="17379"/>
                <a:ext cx="2198460" cy="740085"/>
              </a:xfrm>
              <a:prstGeom prst="rect">
                <a:avLst/>
              </a:prstGeom>
              <a:solidFill>
                <a:srgbClr val="7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Perpetua Titling MT"/>
                  <a:ea typeface="微软雅黑 Light"/>
                  <a:cs typeface="+mn-cs"/>
                </a:endParaRPr>
              </a:p>
            </p:txBody>
          </p:sp>
          <p:sp>
            <p:nvSpPr>
              <p:cNvPr id="55" name="文本框 54">
                <a:extLst>
                  <a:ext uri="{FF2B5EF4-FFF2-40B4-BE49-F238E27FC236}">
                    <a16:creationId xmlns:a16="http://schemas.microsoft.com/office/drawing/2014/main" id="{95034A83-5356-4D39-9617-C9DE5B185BE1}"/>
                  </a:ext>
                </a:extLst>
              </p:cNvPr>
              <p:cNvSpPr txBox="1"/>
              <p:nvPr/>
            </p:nvSpPr>
            <p:spPr>
              <a:xfrm>
                <a:off x="2449738" y="69467"/>
                <a:ext cx="219846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Recommender Interference</a:t>
                </a:r>
                <a:endParaRPr kumimoji="0" lang="zh-CN" altLang="en-US"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sp>
        <p:nvSpPr>
          <p:cNvPr id="56" name="文本框 55">
            <a:extLst>
              <a:ext uri="{FF2B5EF4-FFF2-40B4-BE49-F238E27FC236}">
                <a16:creationId xmlns:a16="http://schemas.microsoft.com/office/drawing/2014/main" id="{04EB054F-F045-475F-8558-E62B35564C48}"/>
              </a:ext>
            </a:extLst>
          </p:cNvPr>
          <p:cNvSpPr txBox="1"/>
          <p:nvPr/>
        </p:nvSpPr>
        <p:spPr>
          <a:xfrm>
            <a:off x="9497004" y="6386362"/>
            <a:ext cx="6106160" cy="369332"/>
          </a:xfrm>
          <a:prstGeom prst="rect">
            <a:avLst/>
          </a:prstGeom>
          <a:noFill/>
        </p:spPr>
        <p:txBody>
          <a:bodyPr wrap="square">
            <a:spAutoFit/>
          </a:bodyPr>
          <a:lstStyle/>
          <a:p>
            <a:r>
              <a:rPr lang="zh-CN" altLang="en-US" i="0" dirty="0">
                <a:solidFill>
                  <a:srgbClr val="000000"/>
                </a:solidFill>
                <a:effectLst/>
                <a:latin typeface="宋体" panose="02010600030101010101" pitchFamily="2" charset="-122"/>
                <a:ea typeface="宋体" panose="02010600030101010101" pitchFamily="2" charset="-122"/>
              </a:rPr>
              <a:t>进一步解释</a:t>
            </a:r>
            <a:endParaRPr lang="zh-CN" altLang="en-US" dirty="0"/>
          </a:p>
        </p:txBody>
      </p:sp>
    </p:spTree>
    <p:extLst>
      <p:ext uri="{BB962C8B-B14F-4D97-AF65-F5344CB8AC3E}">
        <p14:creationId xmlns:p14="http://schemas.microsoft.com/office/powerpoint/2010/main" val="1818066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AF801885-64E7-4189-A5EF-148C43462EF7}"/>
              </a:ext>
            </a:extLst>
          </p:cNvPr>
          <p:cNvGrpSpPr/>
          <p:nvPr/>
        </p:nvGrpSpPr>
        <p:grpSpPr>
          <a:xfrm>
            <a:off x="-1" y="0"/>
            <a:ext cx="12192001" cy="1012223"/>
            <a:chOff x="1591733" y="302634"/>
            <a:chExt cx="12192001" cy="1012223"/>
          </a:xfrm>
        </p:grpSpPr>
        <p:pic>
          <p:nvPicPr>
            <p:cNvPr id="5" name="图片 4">
              <a:extLst>
                <a:ext uri="{FF2B5EF4-FFF2-40B4-BE49-F238E27FC236}">
                  <a16:creationId xmlns:a16="http://schemas.microsoft.com/office/drawing/2014/main" id="{E27118F9-D7BB-4057-86DD-88AE096638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1733" y="302634"/>
              <a:ext cx="12192000" cy="1001194"/>
            </a:xfrm>
            <a:prstGeom prst="rect">
              <a:avLst/>
            </a:prstGeom>
          </p:spPr>
        </p:pic>
        <p:grpSp>
          <p:nvGrpSpPr>
            <p:cNvPr id="6" name="组合 5">
              <a:extLst>
                <a:ext uri="{FF2B5EF4-FFF2-40B4-BE49-F238E27FC236}">
                  <a16:creationId xmlns:a16="http://schemas.microsoft.com/office/drawing/2014/main" id="{37F31720-A603-4301-9BAA-E43FB30BB130}"/>
                </a:ext>
              </a:extLst>
            </p:cNvPr>
            <p:cNvGrpSpPr/>
            <p:nvPr/>
          </p:nvGrpSpPr>
          <p:grpSpPr>
            <a:xfrm>
              <a:off x="1591734" y="313663"/>
              <a:ext cx="12192000" cy="1001194"/>
              <a:chOff x="2446369" y="17330"/>
              <a:chExt cx="9745631" cy="1001194"/>
            </a:xfrm>
          </p:grpSpPr>
          <p:pic>
            <p:nvPicPr>
              <p:cNvPr id="7" name="图片 6">
                <a:extLst>
                  <a:ext uri="{FF2B5EF4-FFF2-40B4-BE49-F238E27FC236}">
                    <a16:creationId xmlns:a16="http://schemas.microsoft.com/office/drawing/2014/main" id="{7AEC3D07-8185-4E79-9185-1F85D7A4D8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6369" y="17330"/>
                <a:ext cx="9745631" cy="1001194"/>
              </a:xfrm>
              <a:prstGeom prst="rect">
                <a:avLst/>
              </a:prstGeom>
            </p:spPr>
          </p:pic>
          <p:cxnSp>
            <p:nvCxnSpPr>
              <p:cNvPr id="8" name="直接连接符 7">
                <a:extLst>
                  <a:ext uri="{FF2B5EF4-FFF2-40B4-BE49-F238E27FC236}">
                    <a16:creationId xmlns:a16="http://schemas.microsoft.com/office/drawing/2014/main" id="{44EC1387-B8D6-464A-9C8D-55D32B26751F}"/>
                  </a:ext>
                </a:extLst>
              </p:cNvPr>
              <p:cNvCxnSpPr/>
              <p:nvPr/>
            </p:nvCxnSpPr>
            <p:spPr>
              <a:xfrm>
                <a:off x="4648200" y="191424"/>
                <a:ext cx="0" cy="4024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AC2B6E8D-A11D-4B77-A4C3-F89B9977012B}"/>
                  </a:ext>
                </a:extLst>
              </p:cNvPr>
              <p:cNvCxnSpPr/>
              <p:nvPr/>
            </p:nvCxnSpPr>
            <p:spPr>
              <a:xfrm>
                <a:off x="7021286" y="202453"/>
                <a:ext cx="0" cy="4024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D1D0C202-CE2D-4229-A15C-D8FED84A6D2C}"/>
                  </a:ext>
                </a:extLst>
              </p:cNvPr>
              <p:cNvSpPr txBox="1"/>
              <p:nvPr/>
            </p:nvSpPr>
            <p:spPr>
              <a:xfrm>
                <a:off x="2449738" y="241054"/>
                <a:ext cx="21984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个人信息</a:t>
                </a:r>
              </a:p>
            </p:txBody>
          </p:sp>
        </p:grpSp>
      </p:grpSp>
      <p:sp>
        <p:nvSpPr>
          <p:cNvPr id="11" name="文本框 10">
            <a:extLst>
              <a:ext uri="{FF2B5EF4-FFF2-40B4-BE49-F238E27FC236}">
                <a16:creationId xmlns:a16="http://schemas.microsoft.com/office/drawing/2014/main" id="{2D8FAD64-E592-4BB0-BF49-8055A5F94C66}"/>
              </a:ext>
            </a:extLst>
          </p:cNvPr>
          <p:cNvSpPr txBox="1"/>
          <p:nvPr/>
        </p:nvSpPr>
        <p:spPr>
          <a:xfrm>
            <a:off x="405687" y="948038"/>
            <a:ext cx="4320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b="1" spc="130" dirty="0">
                <a:solidFill>
                  <a:srgbClr val="000000"/>
                </a:solidFill>
                <a:latin typeface="Times New Roman" panose="02020603050405020304" pitchFamily="18" charset="0"/>
                <a:ea typeface="思源宋体 CN Heavy" panose="02020900000000000000" pitchFamily="18" charset="-122"/>
                <a:cs typeface="Times New Roman" panose="02020603050405020304" pitchFamily="18" charset="0"/>
              </a:rPr>
              <a:t>2 Modeling Interference</a:t>
            </a:r>
          </a:p>
        </p:txBody>
      </p:sp>
      <p:cxnSp>
        <p:nvCxnSpPr>
          <p:cNvPr id="13" name="直接连接符 12">
            <a:extLst>
              <a:ext uri="{FF2B5EF4-FFF2-40B4-BE49-F238E27FC236}">
                <a16:creationId xmlns:a16="http://schemas.microsoft.com/office/drawing/2014/main" id="{00BE042F-B1BC-4CAC-90FD-CE34D872EA0F}"/>
              </a:ext>
            </a:extLst>
          </p:cNvPr>
          <p:cNvCxnSpPr>
            <a:cxnSpLocks/>
          </p:cNvCxnSpPr>
          <p:nvPr/>
        </p:nvCxnSpPr>
        <p:spPr>
          <a:xfrm>
            <a:off x="512412" y="1342330"/>
            <a:ext cx="2047907" cy="0"/>
          </a:xfrm>
          <a:prstGeom prst="line">
            <a:avLst/>
          </a:prstGeom>
          <a:ln w="28575">
            <a:solidFill>
              <a:srgbClr val="520576"/>
            </a:solidFill>
          </a:ln>
        </p:spPr>
        <p:style>
          <a:lnRef idx="1">
            <a:schemeClr val="accent1"/>
          </a:lnRef>
          <a:fillRef idx="0">
            <a:schemeClr val="accent1"/>
          </a:fillRef>
          <a:effectRef idx="0">
            <a:schemeClr val="accent1"/>
          </a:effectRef>
          <a:fontRef idx="minor">
            <a:schemeClr val="tx1"/>
          </a:fontRef>
        </p:style>
      </p:cxnSp>
      <p:grpSp>
        <p:nvGrpSpPr>
          <p:cNvPr id="38" name="组合 37">
            <a:extLst>
              <a:ext uri="{FF2B5EF4-FFF2-40B4-BE49-F238E27FC236}">
                <a16:creationId xmlns:a16="http://schemas.microsoft.com/office/drawing/2014/main" id="{67AF1BD1-D494-4858-B6C3-43765C9CD101}"/>
              </a:ext>
            </a:extLst>
          </p:cNvPr>
          <p:cNvGrpSpPr/>
          <p:nvPr/>
        </p:nvGrpSpPr>
        <p:grpSpPr>
          <a:xfrm>
            <a:off x="-1" y="-13856"/>
            <a:ext cx="12192001" cy="1012223"/>
            <a:chOff x="1591733" y="302634"/>
            <a:chExt cx="12192001" cy="1012223"/>
          </a:xfrm>
        </p:grpSpPr>
        <p:pic>
          <p:nvPicPr>
            <p:cNvPr id="39" name="图片 38">
              <a:extLst>
                <a:ext uri="{FF2B5EF4-FFF2-40B4-BE49-F238E27FC236}">
                  <a16:creationId xmlns:a16="http://schemas.microsoft.com/office/drawing/2014/main" id="{A0C09E78-1172-4651-8591-A10C4B20D1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1733" y="302634"/>
              <a:ext cx="12192000" cy="1001194"/>
            </a:xfrm>
            <a:prstGeom prst="rect">
              <a:avLst/>
            </a:prstGeom>
          </p:spPr>
        </p:pic>
        <p:grpSp>
          <p:nvGrpSpPr>
            <p:cNvPr id="40" name="组合 39">
              <a:extLst>
                <a:ext uri="{FF2B5EF4-FFF2-40B4-BE49-F238E27FC236}">
                  <a16:creationId xmlns:a16="http://schemas.microsoft.com/office/drawing/2014/main" id="{A055ADAF-E17F-4100-BFF7-A23484532661}"/>
                </a:ext>
              </a:extLst>
            </p:cNvPr>
            <p:cNvGrpSpPr/>
            <p:nvPr/>
          </p:nvGrpSpPr>
          <p:grpSpPr>
            <a:xfrm>
              <a:off x="1591734" y="308252"/>
              <a:ext cx="12192000" cy="1006605"/>
              <a:chOff x="2446369" y="11919"/>
              <a:chExt cx="9745631" cy="1006605"/>
            </a:xfrm>
          </p:grpSpPr>
          <p:pic>
            <p:nvPicPr>
              <p:cNvPr id="41" name="图片 40">
                <a:extLst>
                  <a:ext uri="{FF2B5EF4-FFF2-40B4-BE49-F238E27FC236}">
                    <a16:creationId xmlns:a16="http://schemas.microsoft.com/office/drawing/2014/main" id="{593775D2-F8CB-44F6-A35B-8E916C5D75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6369" y="17330"/>
                <a:ext cx="9745631" cy="1001194"/>
              </a:xfrm>
              <a:prstGeom prst="rect">
                <a:avLst/>
              </a:prstGeom>
            </p:spPr>
          </p:pic>
          <p:sp>
            <p:nvSpPr>
              <p:cNvPr id="42" name="文本框 41">
                <a:extLst>
                  <a:ext uri="{FF2B5EF4-FFF2-40B4-BE49-F238E27FC236}">
                    <a16:creationId xmlns:a16="http://schemas.microsoft.com/office/drawing/2014/main" id="{37056DED-7C24-406B-A45A-B9FDAB86725F}"/>
                  </a:ext>
                </a:extLst>
              </p:cNvPr>
              <p:cNvSpPr txBox="1"/>
              <p:nvPr/>
            </p:nvSpPr>
            <p:spPr>
              <a:xfrm>
                <a:off x="7021286" y="241054"/>
                <a:ext cx="247105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cs typeface="+mn-cs"/>
                  </a:rPr>
                  <a:t>Empirical Application</a:t>
                </a:r>
                <a:endParaRPr kumimoji="0" lang="zh-CN" altLang="en-US" sz="1800" b="0" i="0" u="none" strike="noStrike" kern="120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cs typeface="+mn-cs"/>
                </a:endParaRPr>
              </a:p>
            </p:txBody>
          </p:sp>
          <p:cxnSp>
            <p:nvCxnSpPr>
              <p:cNvPr id="43" name="直接连接符 42">
                <a:extLst>
                  <a:ext uri="{FF2B5EF4-FFF2-40B4-BE49-F238E27FC236}">
                    <a16:creationId xmlns:a16="http://schemas.microsoft.com/office/drawing/2014/main" id="{5DCB9B13-F637-4ACC-BD9D-ED8AD9971CFF}"/>
                  </a:ext>
                </a:extLst>
              </p:cNvPr>
              <p:cNvCxnSpPr/>
              <p:nvPr/>
            </p:nvCxnSpPr>
            <p:spPr>
              <a:xfrm>
                <a:off x="4648200" y="191424"/>
                <a:ext cx="0" cy="4024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FB4FDE9C-109B-4AA1-A346-BE4D427B8C15}"/>
                  </a:ext>
                </a:extLst>
              </p:cNvPr>
              <p:cNvCxnSpPr/>
              <p:nvPr/>
            </p:nvCxnSpPr>
            <p:spPr>
              <a:xfrm>
                <a:off x="7021286" y="202453"/>
                <a:ext cx="0" cy="4024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064B7ED6-3BE6-4AA5-9D69-0E1AF59FB26A}"/>
                  </a:ext>
                </a:extLst>
              </p:cNvPr>
              <p:cNvCxnSpPr/>
              <p:nvPr/>
            </p:nvCxnSpPr>
            <p:spPr>
              <a:xfrm>
                <a:off x="9492344" y="213482"/>
                <a:ext cx="0" cy="4024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6" name="矩形 45">
                <a:extLst>
                  <a:ext uri="{FF2B5EF4-FFF2-40B4-BE49-F238E27FC236}">
                    <a16:creationId xmlns:a16="http://schemas.microsoft.com/office/drawing/2014/main" id="{38E73CB1-A971-40E5-9700-0B51EC6CB207}"/>
                  </a:ext>
                </a:extLst>
              </p:cNvPr>
              <p:cNvSpPr/>
              <p:nvPr/>
            </p:nvSpPr>
            <p:spPr>
              <a:xfrm>
                <a:off x="4647360" y="11919"/>
                <a:ext cx="2373081" cy="740085"/>
              </a:xfrm>
              <a:prstGeom prst="rect">
                <a:avLst/>
              </a:prstGeom>
              <a:solidFill>
                <a:srgbClr val="7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Perpetua Titling MT"/>
                  <a:ea typeface="微软雅黑 Light"/>
                  <a:cs typeface="+mn-cs"/>
                </a:endParaRPr>
              </a:p>
            </p:txBody>
          </p:sp>
          <p:sp>
            <p:nvSpPr>
              <p:cNvPr id="47" name="文本框 46">
                <a:extLst>
                  <a:ext uri="{FF2B5EF4-FFF2-40B4-BE49-F238E27FC236}">
                    <a16:creationId xmlns:a16="http://schemas.microsoft.com/office/drawing/2014/main" id="{46F1C549-D4D1-4CBC-8B41-A86AE876CCF3}"/>
                  </a:ext>
                </a:extLst>
              </p:cNvPr>
              <p:cNvSpPr txBox="1"/>
              <p:nvPr/>
            </p:nvSpPr>
            <p:spPr>
              <a:xfrm>
                <a:off x="2448055" y="82952"/>
                <a:ext cx="219846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cs typeface="+mn-cs"/>
                  </a:rPr>
                  <a:t>Recommender Interference</a:t>
                </a:r>
              </a:p>
            </p:txBody>
          </p:sp>
          <p:sp>
            <p:nvSpPr>
              <p:cNvPr id="48" name="文本框 47">
                <a:extLst>
                  <a:ext uri="{FF2B5EF4-FFF2-40B4-BE49-F238E27FC236}">
                    <a16:creationId xmlns:a16="http://schemas.microsoft.com/office/drawing/2014/main" id="{1311384A-805A-4A49-AE2B-FA445802FFD4}"/>
                  </a:ext>
                </a:extLst>
              </p:cNvPr>
              <p:cNvSpPr txBox="1"/>
              <p:nvPr/>
            </p:nvSpPr>
            <p:spPr>
              <a:xfrm>
                <a:off x="4648200" y="241054"/>
                <a:ext cx="237308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Modeling Interference</a:t>
                </a:r>
              </a:p>
            </p:txBody>
          </p:sp>
        </p:grpSp>
      </p:grpSp>
      <p:sp>
        <p:nvSpPr>
          <p:cNvPr id="35" name="文本框 34">
            <a:extLst>
              <a:ext uri="{FF2B5EF4-FFF2-40B4-BE49-F238E27FC236}">
                <a16:creationId xmlns:a16="http://schemas.microsoft.com/office/drawing/2014/main" id="{CCD6867D-A433-4D15-A424-6F3868D495B9}"/>
              </a:ext>
            </a:extLst>
          </p:cNvPr>
          <p:cNvSpPr txBox="1"/>
          <p:nvPr/>
        </p:nvSpPr>
        <p:spPr>
          <a:xfrm>
            <a:off x="405686" y="1482396"/>
            <a:ext cx="5848157" cy="1390765"/>
          </a:xfrm>
          <a:prstGeom prst="rect">
            <a:avLst/>
          </a:prstGeom>
          <a:noFill/>
        </p:spPr>
        <p:txBody>
          <a:bodyPr wrap="square">
            <a:spAutoFit/>
          </a:bodyPr>
          <a:lstStyle/>
          <a:p>
            <a:pPr>
              <a:lnSpc>
                <a:spcPct val="120000"/>
              </a:lnSpc>
            </a:pPr>
            <a:r>
              <a:rPr lang="en-US" altLang="zh-CN" spc="130" dirty="0">
                <a:solidFill>
                  <a:srgbClr val="520576"/>
                </a:solidFill>
                <a:latin typeface="思源宋体 CN Heavy" panose="02020900000000000000" pitchFamily="18" charset="-122"/>
                <a:ea typeface="思源宋体 CN Heavy" panose="02020900000000000000" pitchFamily="18" charset="-122"/>
              </a:rPr>
              <a:t>Monte Carlo Simulations</a:t>
            </a:r>
          </a:p>
          <a:p>
            <a:pPr>
              <a:lnSpc>
                <a:spcPct val="120000"/>
              </a:lnSpc>
            </a:pPr>
            <a:r>
              <a:rPr lang="en-US" altLang="zh-CN" dirty="0">
                <a:latin typeface="Times New Roman" panose="02020603050405020304" pitchFamily="18" charset="0"/>
                <a:ea typeface="宋体" panose="02010600030101010101" pitchFamily="2" charset="-122"/>
              </a:rPr>
              <a:t>m=1000</a:t>
            </a:r>
            <a:r>
              <a:rPr lang="zh-CN" altLang="en-US" dirty="0">
                <a:latin typeface="Times New Roman" panose="02020603050405020304" pitchFamily="18" charset="0"/>
                <a:ea typeface="宋体" panose="02010600030101010101" pitchFamily="2" charset="-122"/>
              </a:rPr>
              <a:t>个内容项中选取了</a:t>
            </a:r>
            <a:r>
              <a:rPr lang="en-US" altLang="zh-CN" dirty="0">
                <a:latin typeface="Times New Roman" panose="02020603050405020304" pitchFamily="18" charset="0"/>
                <a:ea typeface="宋体" panose="02010600030101010101" pitchFamily="2" charset="-122"/>
              </a:rPr>
              <a:t>K=5</a:t>
            </a:r>
            <a:r>
              <a:rPr lang="zh-CN" altLang="en-US" dirty="0">
                <a:latin typeface="Times New Roman" panose="02020603050405020304" pitchFamily="18" charset="0"/>
                <a:ea typeface="宋体" panose="02010600030101010101" pitchFamily="2" charset="-122"/>
              </a:rPr>
              <a:t>的考虑集；</a:t>
            </a:r>
            <a:r>
              <a:rPr lang="en-US" altLang="zh-CN" dirty="0">
                <a:latin typeface="Times New Roman" panose="02020603050405020304" pitchFamily="18" charset="0"/>
                <a:ea typeface="宋体" panose="02010600030101010101" pitchFamily="2" charset="-122"/>
              </a:rPr>
              <a:t>n=3000</a:t>
            </a:r>
            <a:r>
              <a:rPr lang="zh-CN" altLang="en-US" dirty="0">
                <a:latin typeface="Times New Roman" panose="02020603050405020304" pitchFamily="18" charset="0"/>
                <a:ea typeface="宋体" panose="02010600030101010101" pitchFamily="2" charset="-122"/>
              </a:rPr>
              <a:t>名观众。每个内容项具有二进制特征</a:t>
            </a:r>
            <a:r>
              <a:rPr lang="en-US" altLang="zh-CN" dirty="0">
                <a:latin typeface="Times New Roman" panose="02020603050405020304" pitchFamily="18" charset="0"/>
                <a:ea typeface="宋体" panose="02010600030101010101" pitchFamily="2" charset="-122"/>
              </a:rPr>
              <a:t>(</a:t>
            </a:r>
            <a:r>
              <a:rPr lang="zh-CN" altLang="en-US" dirty="0">
                <a:latin typeface="Times New Roman" panose="02020603050405020304" pitchFamily="18" charset="0"/>
                <a:ea typeface="宋体" panose="02010600030101010101" pitchFamily="2" charset="-122"/>
              </a:rPr>
              <a:t>例如，质量好与质量差</a:t>
            </a:r>
            <a:r>
              <a:rPr lang="en-US" altLang="zh-CN" dirty="0">
                <a:latin typeface="Times New Roman" panose="02020603050405020304" pitchFamily="18" charset="0"/>
                <a:ea typeface="宋体" panose="02010600030101010101" pitchFamily="2" charset="-122"/>
              </a:rPr>
              <a:t>)</a:t>
            </a:r>
            <a:r>
              <a:rPr lang="zh-CN" altLang="en-US" dirty="0">
                <a:latin typeface="Times New Roman" panose="02020603050405020304" pitchFamily="18" charset="0"/>
                <a:ea typeface="宋体" panose="02010600030101010101" pitchFamily="2" charset="-122"/>
              </a:rPr>
              <a:t>。</a:t>
            </a:r>
            <a:r>
              <a:rPr lang="en-US" altLang="zh-CN" dirty="0">
                <a:latin typeface="Times New Roman" panose="02020603050405020304" pitchFamily="18" charset="0"/>
                <a:ea typeface="宋体" panose="02010600030101010101" pitchFamily="2" charset="-122"/>
              </a:rPr>
              <a:t>100</a:t>
            </a:r>
            <a:r>
              <a:rPr lang="zh-CN" altLang="en-US" dirty="0">
                <a:latin typeface="Times New Roman" panose="02020603050405020304" pitchFamily="18" charset="0"/>
                <a:ea typeface="宋体" panose="02010600030101010101" pitchFamily="2" charset="-122"/>
              </a:rPr>
              <a:t>模拟。</a:t>
            </a:r>
            <a:endParaRPr lang="en-US" altLang="zh-CN" spc="130" dirty="0">
              <a:solidFill>
                <a:srgbClr val="520576"/>
              </a:solidFill>
              <a:latin typeface="思源宋体 CN Heavy" panose="02020900000000000000" pitchFamily="18" charset="-122"/>
              <a:ea typeface="思源宋体 CN Heavy" panose="02020900000000000000" pitchFamily="18" charset="-122"/>
            </a:endParaRPr>
          </a:p>
        </p:txBody>
      </p:sp>
      <p:grpSp>
        <p:nvGrpSpPr>
          <p:cNvPr id="65" name="组合 64">
            <a:extLst>
              <a:ext uri="{FF2B5EF4-FFF2-40B4-BE49-F238E27FC236}">
                <a16:creationId xmlns:a16="http://schemas.microsoft.com/office/drawing/2014/main" id="{92A2A210-5699-4A79-8A10-CFA9C86FE11D}"/>
              </a:ext>
            </a:extLst>
          </p:cNvPr>
          <p:cNvGrpSpPr/>
          <p:nvPr/>
        </p:nvGrpSpPr>
        <p:grpSpPr>
          <a:xfrm>
            <a:off x="-463130" y="3054347"/>
            <a:ext cx="7910967" cy="1935534"/>
            <a:chOff x="-463130" y="2613475"/>
            <a:chExt cx="7910967" cy="1935534"/>
          </a:xfrm>
        </p:grpSpPr>
        <mc:AlternateContent xmlns:mc="http://schemas.openxmlformats.org/markup-compatibility/2006" xmlns:a14="http://schemas.microsoft.com/office/drawing/2010/main">
          <mc:Choice Requires="a14">
            <p:sp>
              <p:nvSpPr>
                <p:cNvPr id="37" name="文本框 36">
                  <a:extLst>
                    <a:ext uri="{FF2B5EF4-FFF2-40B4-BE49-F238E27FC236}">
                      <a16:creationId xmlns:a16="http://schemas.microsoft.com/office/drawing/2014/main" id="{DC325C09-83EC-4193-A154-DB1FD045F0A1}"/>
                    </a:ext>
                  </a:extLst>
                </p:cNvPr>
                <p:cNvSpPr txBox="1"/>
                <p:nvPr/>
              </p:nvSpPr>
              <p:spPr>
                <a:xfrm>
                  <a:off x="-463130" y="3429000"/>
                  <a:ext cx="6094948" cy="467500"/>
                </a:xfrm>
                <a:prstGeom prst="rect">
                  <a:avLst/>
                </a:prstGeom>
                <a:noFill/>
              </p:spPr>
              <p:txBody>
                <a:bodyPr wrap="square">
                  <a:spAutoFit/>
                </a:bodyPr>
                <a:lstStyle/>
                <a:p>
                  <a:pPr algn="ctr">
                    <a:lnSpc>
                      <a:spcPct val="120000"/>
                    </a:lnSpc>
                  </a:pPr>
                  <a14:m>
                    <m:oMathPara xmlns:m="http://schemas.openxmlformats.org/officeDocument/2006/math">
                      <m:oMathParaPr>
                        <m:jc m:val="centerGroup"/>
                      </m:oMathParaPr>
                      <m:oMath xmlns:m="http://schemas.openxmlformats.org/officeDocument/2006/math">
                        <m:sSub>
                          <m:sSubPr>
                            <m:ctrlPr>
                              <a:rPr lang="en-US" altLang="zh-CN" b="0" i="1" smtClean="0">
                                <a:effectLst/>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b="0" i="1" smtClean="0">
                                <a:effectLst/>
                                <a:latin typeface="Cambria Math" panose="02040503050406030204" pitchFamily="18" charset="0"/>
                                <a:ea typeface="宋体" panose="02010600030101010101" pitchFamily="2" charset="-122"/>
                                <a:cs typeface="Times New Roman" panose="02020603050405020304" pitchFamily="18" charset="0"/>
                              </a:rPr>
                              <m:t>𝑆</m:t>
                            </m:r>
                          </m:e>
                          <m:sub>
                            <m:r>
                              <a:rPr lang="en-US" altLang="zh-CN" b="0" i="1" smtClean="0">
                                <a:latin typeface="Cambria Math" panose="02040503050406030204" pitchFamily="18" charset="0"/>
                                <a:ea typeface="宋体" panose="02010600030101010101" pitchFamily="2" charset="-122"/>
                                <a:cs typeface="Times New Roman" panose="02020603050405020304" pitchFamily="18" charset="0"/>
                              </a:rPr>
                              <m:t>𝑖</m:t>
                            </m:r>
                            <m:r>
                              <a:rPr lang="en-US" altLang="zh-CN"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b="0" i="1" smtClean="0">
                                <a:latin typeface="Cambria Math" panose="02040503050406030204" pitchFamily="18" charset="0"/>
                                <a:ea typeface="宋体" panose="02010600030101010101" pitchFamily="2" charset="-122"/>
                                <a:cs typeface="Times New Roman" panose="02020603050405020304" pitchFamily="18" charset="0"/>
                              </a:rPr>
                              <m:t>𝑘</m:t>
                            </m:r>
                          </m:sub>
                        </m:sSub>
                        <m:r>
                          <a:rPr lang="en-US" altLang="zh-CN" b="0" i="1" smtClean="0">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smtClean="0">
                                <a:solidFill>
                                  <a:srgbClr val="C00000"/>
                                </a:solidFill>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b="0" i="1" smtClean="0">
                                <a:solidFill>
                                  <a:srgbClr val="C00000"/>
                                </a:solidFill>
                                <a:latin typeface="Cambria Math" panose="02040503050406030204" pitchFamily="18" charset="0"/>
                                <a:ea typeface="宋体" panose="02010600030101010101" pitchFamily="2" charset="-122"/>
                                <a:cs typeface="Times New Roman" panose="02020603050405020304" pitchFamily="18" charset="0"/>
                              </a:rPr>
                              <m:t>𝑠</m:t>
                            </m:r>
                          </m:e>
                          <m:sub>
                            <m:r>
                              <a:rPr lang="en-US" altLang="zh-CN" b="0" i="1" smtClean="0">
                                <a:solidFill>
                                  <a:srgbClr val="C00000"/>
                                </a:solidFill>
                                <a:latin typeface="Cambria Math" panose="02040503050406030204" pitchFamily="18" charset="0"/>
                                <a:ea typeface="宋体" panose="02010600030101010101" pitchFamily="2" charset="-122"/>
                                <a:cs typeface="Times New Roman" panose="02020603050405020304" pitchFamily="18" charset="0"/>
                              </a:rPr>
                              <m:t>0</m:t>
                            </m:r>
                          </m:sub>
                        </m:sSub>
                        <m:d>
                          <m:dPr>
                            <m:ctrlPr>
                              <a:rPr lang="en-US" altLang="zh-CN" b="0" i="1" smtClean="0">
                                <a:solidFill>
                                  <a:srgbClr val="C00000"/>
                                </a:solidFill>
                                <a:latin typeface="Cambria Math" panose="02040503050406030204" pitchFamily="18" charset="0"/>
                                <a:ea typeface="宋体" panose="02010600030101010101" pitchFamily="2" charset="-122"/>
                                <a:cs typeface="Times New Roman" panose="02020603050405020304" pitchFamily="18" charset="0"/>
                              </a:rPr>
                            </m:ctrlPr>
                          </m:dPr>
                          <m:e>
                            <m:sSub>
                              <m:sSubPr>
                                <m:ctrlPr>
                                  <a:rPr lang="en-US" altLang="zh-CN" b="0" i="1" smtClean="0">
                                    <a:solidFill>
                                      <a:srgbClr val="C00000"/>
                                    </a:solidFill>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b="0" i="1" smtClean="0">
                                    <a:solidFill>
                                      <a:srgbClr val="C00000"/>
                                    </a:solidFill>
                                    <a:latin typeface="Cambria Math" panose="02040503050406030204" pitchFamily="18" charset="0"/>
                                    <a:ea typeface="宋体" panose="02010600030101010101" pitchFamily="2" charset="-122"/>
                                    <a:cs typeface="Times New Roman" panose="02020603050405020304" pitchFamily="18" charset="0"/>
                                  </a:rPr>
                                  <m:t>𝑉</m:t>
                                </m:r>
                              </m:e>
                              <m:sub>
                                <m:r>
                                  <a:rPr lang="en-US" altLang="zh-CN" b="0" i="1" smtClean="0">
                                    <a:solidFill>
                                      <a:srgbClr val="C00000"/>
                                    </a:solidFill>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b="0" i="1" smtClean="0">
                                <a:solidFill>
                                  <a:srgbClr val="C00000"/>
                                </a:solidFill>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solidFill>
                                      <a:srgbClr val="C00000"/>
                                    </a:solidFill>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b="0" i="1" smtClean="0">
                                    <a:solidFill>
                                      <a:srgbClr val="C00000"/>
                                    </a:solidFill>
                                    <a:latin typeface="Cambria Math" panose="02040503050406030204" pitchFamily="18" charset="0"/>
                                    <a:ea typeface="宋体" panose="02010600030101010101" pitchFamily="2" charset="-122"/>
                                    <a:cs typeface="Times New Roman" panose="02020603050405020304" pitchFamily="18" charset="0"/>
                                  </a:rPr>
                                  <m:t>𝐶</m:t>
                                </m:r>
                              </m:e>
                              <m:sub>
                                <m:r>
                                  <a:rPr lang="en-US" altLang="zh-CN" b="0" i="1" smtClean="0">
                                    <a:solidFill>
                                      <a:srgbClr val="C00000"/>
                                    </a:solidFill>
                                    <a:latin typeface="Cambria Math" panose="02040503050406030204" pitchFamily="18" charset="0"/>
                                    <a:ea typeface="宋体" panose="02010600030101010101" pitchFamily="2" charset="-122"/>
                                    <a:cs typeface="Times New Roman" panose="02020603050405020304" pitchFamily="18" charset="0"/>
                                  </a:rPr>
                                  <m:t>𝑖</m:t>
                                </m:r>
                                <m:r>
                                  <a:rPr lang="en-US" altLang="zh-CN" b="0" i="1" smtClean="0">
                                    <a:solidFill>
                                      <a:srgbClr val="C00000"/>
                                    </a:solidFill>
                                    <a:latin typeface="Cambria Math" panose="02040503050406030204" pitchFamily="18" charset="0"/>
                                    <a:ea typeface="宋体" panose="02010600030101010101" pitchFamily="2" charset="-122"/>
                                    <a:cs typeface="Times New Roman" panose="02020603050405020304" pitchFamily="18" charset="0"/>
                                  </a:rPr>
                                  <m:t>,</m:t>
                                </m:r>
                                <m:r>
                                  <a:rPr lang="en-US" altLang="zh-CN" b="0" i="1" smtClean="0">
                                    <a:solidFill>
                                      <a:srgbClr val="C00000"/>
                                    </a:solidFill>
                                    <a:latin typeface="Cambria Math" panose="02040503050406030204" pitchFamily="18" charset="0"/>
                                    <a:ea typeface="宋体" panose="02010600030101010101" pitchFamily="2" charset="-122"/>
                                    <a:cs typeface="Times New Roman" panose="02020603050405020304" pitchFamily="18" charset="0"/>
                                  </a:rPr>
                                  <m:t>𝑘</m:t>
                                </m:r>
                              </m:sub>
                            </m:sSub>
                          </m:e>
                        </m:d>
                        <m:r>
                          <a:rPr lang="en-US" altLang="zh-CN" b="0" i="1" smtClean="0">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b="0" i="1" smtClean="0">
                                <a:latin typeface="Cambria Math" panose="02040503050406030204" pitchFamily="18" charset="0"/>
                                <a:ea typeface="宋体" panose="02010600030101010101" pitchFamily="2" charset="-122"/>
                                <a:cs typeface="Times New Roman" panose="02020603050405020304" pitchFamily="18" charset="0"/>
                              </a:rPr>
                              <m:t>𝑊</m:t>
                            </m:r>
                          </m:e>
                          <m:sub>
                            <m:r>
                              <a:rPr lang="en-US" altLang="zh-CN" b="0" i="1" smtClean="0">
                                <a:latin typeface="Cambria Math" panose="02040503050406030204" pitchFamily="18" charset="0"/>
                                <a:ea typeface="宋体" panose="02010600030101010101" pitchFamily="2" charset="-122"/>
                                <a:cs typeface="Times New Roman" panose="02020603050405020304" pitchFamily="18" charset="0"/>
                              </a:rPr>
                              <m:t>𝑖</m:t>
                            </m:r>
                            <m:r>
                              <a:rPr lang="en-US" altLang="zh-CN"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b="0" i="1" smtClean="0">
                                <a:latin typeface="Cambria Math" panose="02040503050406030204" pitchFamily="18" charset="0"/>
                                <a:ea typeface="宋体" panose="02010600030101010101" pitchFamily="2" charset="-122"/>
                                <a:cs typeface="Times New Roman" panose="02020603050405020304" pitchFamily="18" charset="0"/>
                              </a:rPr>
                              <m:t>𝑘</m:t>
                            </m:r>
                          </m:sub>
                        </m:sSub>
                        <m:r>
                          <a:rPr lang="en-US" altLang="zh-CN"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altLang="zh-CN" i="1" smtClean="0">
                                <a:solidFill>
                                  <a:srgbClr val="C00000"/>
                                </a:solidFill>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b="0" i="1" smtClean="0">
                                <a:solidFill>
                                  <a:srgbClr val="C00000"/>
                                </a:solidFill>
                                <a:latin typeface="Cambria Math" panose="02040503050406030204" pitchFamily="18" charset="0"/>
                                <a:ea typeface="宋体" panose="02010600030101010101" pitchFamily="2" charset="-122"/>
                                <a:cs typeface="Times New Roman" panose="02020603050405020304" pitchFamily="18" charset="0"/>
                              </a:rPr>
                              <m:t>𝑠</m:t>
                            </m:r>
                          </m:e>
                          <m:sub>
                            <m:r>
                              <a:rPr lang="en-US" altLang="zh-CN" b="0" i="1" smtClean="0">
                                <a:solidFill>
                                  <a:srgbClr val="C00000"/>
                                </a:solidFill>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b="0" i="1" smtClean="0">
                            <a:solidFill>
                              <a:srgbClr val="C00000"/>
                            </a:solidFill>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solidFill>
                                  <a:srgbClr val="C00000"/>
                                </a:solidFill>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b="0" i="1" smtClean="0">
                                <a:solidFill>
                                  <a:srgbClr val="C00000"/>
                                </a:solidFill>
                                <a:latin typeface="Cambria Math" panose="02040503050406030204" pitchFamily="18" charset="0"/>
                                <a:ea typeface="宋体" panose="02010600030101010101" pitchFamily="2" charset="-122"/>
                                <a:cs typeface="Times New Roman" panose="02020603050405020304" pitchFamily="18" charset="0"/>
                              </a:rPr>
                              <m:t>𝑉</m:t>
                            </m:r>
                          </m:e>
                          <m:sub>
                            <m:r>
                              <a:rPr lang="en-US" altLang="zh-CN" b="0" i="1" smtClean="0">
                                <a:solidFill>
                                  <a:srgbClr val="C00000"/>
                                </a:solidFill>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b="0" i="1" smtClean="0">
                            <a:solidFill>
                              <a:srgbClr val="C00000"/>
                            </a:solidFill>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solidFill>
                                  <a:srgbClr val="C00000"/>
                                </a:solidFill>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b="0" i="1" smtClean="0">
                                <a:solidFill>
                                  <a:srgbClr val="C00000"/>
                                </a:solidFill>
                                <a:latin typeface="Cambria Math" panose="02040503050406030204" pitchFamily="18" charset="0"/>
                                <a:ea typeface="宋体" panose="02010600030101010101" pitchFamily="2" charset="-122"/>
                                <a:cs typeface="Times New Roman" panose="02020603050405020304" pitchFamily="18" charset="0"/>
                              </a:rPr>
                              <m:t>𝐶</m:t>
                            </m:r>
                          </m:e>
                          <m:sub>
                            <m:r>
                              <a:rPr lang="en-US" altLang="zh-CN" b="0" i="1" smtClean="0">
                                <a:solidFill>
                                  <a:srgbClr val="C00000"/>
                                </a:solidFill>
                                <a:latin typeface="Cambria Math" panose="02040503050406030204" pitchFamily="18" charset="0"/>
                                <a:ea typeface="宋体" panose="02010600030101010101" pitchFamily="2" charset="-122"/>
                                <a:cs typeface="Times New Roman" panose="02020603050405020304" pitchFamily="18" charset="0"/>
                              </a:rPr>
                              <m:t>𝑖</m:t>
                            </m:r>
                            <m:r>
                              <a:rPr lang="en-US" altLang="zh-CN" b="0" i="1" smtClean="0">
                                <a:solidFill>
                                  <a:srgbClr val="C00000"/>
                                </a:solidFill>
                                <a:latin typeface="Cambria Math" panose="02040503050406030204" pitchFamily="18" charset="0"/>
                                <a:ea typeface="宋体" panose="02010600030101010101" pitchFamily="2" charset="-122"/>
                                <a:cs typeface="Times New Roman" panose="02020603050405020304" pitchFamily="18" charset="0"/>
                              </a:rPr>
                              <m:t>,</m:t>
                            </m:r>
                            <m:r>
                              <a:rPr lang="en-US" altLang="zh-CN" b="0" i="1" smtClean="0">
                                <a:solidFill>
                                  <a:srgbClr val="C00000"/>
                                </a:solidFill>
                                <a:latin typeface="Cambria Math" panose="02040503050406030204" pitchFamily="18" charset="0"/>
                                <a:ea typeface="宋体" panose="02010600030101010101" pitchFamily="2" charset="-122"/>
                                <a:cs typeface="Times New Roman" panose="02020603050405020304" pitchFamily="18" charset="0"/>
                              </a:rPr>
                              <m:t>𝑘</m:t>
                            </m:r>
                          </m:sub>
                        </m:sSub>
                        <m:r>
                          <a:rPr lang="en-US" altLang="zh-CN" b="0" i="1" smtClean="0">
                            <a:solidFill>
                              <a:srgbClr val="C00000"/>
                            </a:solidFill>
                            <a:latin typeface="Cambria Math" panose="02040503050406030204" pitchFamily="18" charset="0"/>
                            <a:ea typeface="宋体" panose="02010600030101010101" pitchFamily="2" charset="-122"/>
                            <a:cs typeface="Times New Roman" panose="02020603050405020304" pitchFamily="18" charset="0"/>
                          </a:rPr>
                          <m:t>)</m:t>
                        </m:r>
                        <m:r>
                          <a:rPr lang="en-US" altLang="zh-CN" b="0" i="1" smtClean="0">
                            <a:solidFill>
                              <a:schemeClr val="tx1"/>
                            </a:solidFill>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zh-CN" altLang="en-US" i="1" smtClean="0">
                                <a:latin typeface="Cambria Math" panose="02040503050406030204" pitchFamily="18" charset="0"/>
                                <a:ea typeface="宋体" panose="02010600030101010101" pitchFamily="2" charset="-122"/>
                                <a:cs typeface="Times New Roman" panose="02020603050405020304" pitchFamily="18" charset="0"/>
                              </a:rPr>
                              <m:t>𝜖</m:t>
                            </m:r>
                          </m:e>
                          <m:sub>
                            <m:r>
                              <a:rPr lang="en-US" altLang="zh-CN" b="0" i="1" smtClean="0">
                                <a:latin typeface="Cambria Math" panose="02040503050406030204" pitchFamily="18" charset="0"/>
                                <a:ea typeface="宋体" panose="02010600030101010101" pitchFamily="2" charset="-122"/>
                                <a:cs typeface="Times New Roman" panose="02020603050405020304" pitchFamily="18" charset="0"/>
                              </a:rPr>
                              <m:t>𝑖</m:t>
                            </m:r>
                            <m:r>
                              <a:rPr lang="en-US" altLang="zh-CN"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b="0" i="1" smtClean="0">
                                <a:latin typeface="Cambria Math" panose="02040503050406030204" pitchFamily="18" charset="0"/>
                                <a:ea typeface="宋体" panose="02010600030101010101" pitchFamily="2" charset="-122"/>
                                <a:cs typeface="Times New Roman" panose="02020603050405020304" pitchFamily="18" charset="0"/>
                              </a:rPr>
                              <m:t>𝑘</m:t>
                            </m:r>
                          </m:sub>
                        </m:sSub>
                      </m:oMath>
                    </m:oMathPara>
                  </a14:m>
                  <a:endParaRPr lang="zh-CN" altLang="en-US" dirty="0"/>
                </a:p>
              </p:txBody>
            </p:sp>
          </mc:Choice>
          <mc:Fallback xmlns="">
            <p:sp>
              <p:nvSpPr>
                <p:cNvPr id="37" name="文本框 36">
                  <a:extLst>
                    <a:ext uri="{FF2B5EF4-FFF2-40B4-BE49-F238E27FC236}">
                      <a16:creationId xmlns:a16="http://schemas.microsoft.com/office/drawing/2014/main" id="{DC325C09-83EC-4193-A154-DB1FD045F0A1}"/>
                    </a:ext>
                  </a:extLst>
                </p:cNvPr>
                <p:cNvSpPr txBox="1">
                  <a:spLocks noRot="1" noChangeAspect="1" noMove="1" noResize="1" noEditPoints="1" noAdjustHandles="1" noChangeArrowheads="1" noChangeShapeType="1" noTextEdit="1"/>
                </p:cNvSpPr>
                <p:nvPr/>
              </p:nvSpPr>
              <p:spPr>
                <a:xfrm>
                  <a:off x="-463130" y="3429000"/>
                  <a:ext cx="6094948" cy="467500"/>
                </a:xfrm>
                <a:prstGeom prst="rect">
                  <a:avLst/>
                </a:prstGeom>
                <a:blipFill>
                  <a:blip r:embed="rId4"/>
                  <a:stretch>
                    <a:fillRect b="-2597"/>
                  </a:stretch>
                </a:blipFill>
              </p:spPr>
              <p:txBody>
                <a:bodyPr/>
                <a:lstStyle/>
                <a:p>
                  <a:r>
                    <a:rPr lang="zh-CN" altLang="en-US">
                      <a:noFill/>
                    </a:rPr>
                    <a:t> </a:t>
                  </a:r>
                </a:p>
              </p:txBody>
            </p:sp>
          </mc:Fallback>
        </mc:AlternateContent>
        <p:cxnSp>
          <p:nvCxnSpPr>
            <p:cNvPr id="49" name="直接箭头连接符 48">
              <a:extLst>
                <a:ext uri="{FF2B5EF4-FFF2-40B4-BE49-F238E27FC236}">
                  <a16:creationId xmlns:a16="http://schemas.microsoft.com/office/drawing/2014/main" id="{1A2DD37C-99DB-4BD8-A053-0A1B915A9DC5}"/>
                </a:ext>
              </a:extLst>
            </p:cNvPr>
            <p:cNvCxnSpPr>
              <a:cxnSpLocks/>
            </p:cNvCxnSpPr>
            <p:nvPr/>
          </p:nvCxnSpPr>
          <p:spPr>
            <a:xfrm>
              <a:off x="1227124" y="2982807"/>
              <a:ext cx="0" cy="464638"/>
            </a:xfrm>
            <a:prstGeom prst="straightConnector1">
              <a:avLst/>
            </a:prstGeom>
            <a:ln w="635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3" name="文本框 52">
              <a:extLst>
                <a:ext uri="{FF2B5EF4-FFF2-40B4-BE49-F238E27FC236}">
                  <a16:creationId xmlns:a16="http://schemas.microsoft.com/office/drawing/2014/main" id="{C6DE33E1-FE53-4BA4-B99F-9B8D41CA5635}"/>
                </a:ext>
              </a:extLst>
            </p:cNvPr>
            <p:cNvSpPr txBox="1"/>
            <p:nvPr/>
          </p:nvSpPr>
          <p:spPr>
            <a:xfrm>
              <a:off x="405687" y="2613475"/>
              <a:ext cx="2178657" cy="369332"/>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viewer-content pair</a:t>
              </a:r>
            </a:p>
          </p:txBody>
        </p:sp>
        <mc:AlternateContent xmlns:mc="http://schemas.openxmlformats.org/markup-compatibility/2006" xmlns:a14="http://schemas.microsoft.com/office/drawing/2010/main">
          <mc:Choice Requires="a14">
            <p:sp>
              <p:nvSpPr>
                <p:cNvPr id="55" name="文本框 54">
                  <a:extLst>
                    <a:ext uri="{FF2B5EF4-FFF2-40B4-BE49-F238E27FC236}">
                      <a16:creationId xmlns:a16="http://schemas.microsoft.com/office/drawing/2014/main" id="{57618286-772E-4ECA-B2D4-16853D50D5F5}"/>
                    </a:ext>
                  </a:extLst>
                </p:cNvPr>
                <p:cNvSpPr txBox="1"/>
                <p:nvPr/>
              </p:nvSpPr>
              <p:spPr>
                <a:xfrm>
                  <a:off x="405687" y="4122354"/>
                  <a:ext cx="7042150" cy="426655"/>
                </a:xfrm>
                <a:prstGeom prst="rect">
                  <a:avLst/>
                </a:prstGeom>
                <a:noFill/>
              </p:spPr>
              <p:txBody>
                <a:bodyPr wrap="square">
                  <a:spAutoFit/>
                </a:bodyPr>
                <a:lstStyle/>
                <a:p>
                  <a14:m>
                    <m:oMath xmlns:m="http://schemas.openxmlformats.org/officeDocument/2006/math">
                      <m:r>
                        <m:rPr>
                          <m:sty m:val="p"/>
                        </m:rPr>
                        <a:rPr lang="en-US" altLang="zh-CN" i="1">
                          <a:latin typeface="Cambria Math" panose="02040503050406030204" pitchFamily="18" charset="0"/>
                          <a:ea typeface="宋体" panose="02010600030101010101" pitchFamily="2" charset="-122"/>
                          <a:cs typeface="Times New Roman" panose="02020603050405020304" pitchFamily="18" charset="0"/>
                        </a:rPr>
                        <m:t>ATE</m:t>
                      </m:r>
                      <m:r>
                        <a:rPr lang="zh-CN" altLang="en-US" i="1" smtClean="0">
                          <a:latin typeface="Cambria Math" panose="02040503050406030204" pitchFamily="18" charset="0"/>
                          <a:ea typeface="宋体" panose="02010600030101010101" pitchFamily="2" charset="-122"/>
                          <a:cs typeface="Times New Roman" panose="02020603050405020304" pitchFamily="18" charset="0"/>
                        </a:rPr>
                        <m:t>：</m:t>
                      </m:r>
                      <m:r>
                        <a:rPr lang="zh-CN" altLang="en-US" b="0" i="1" smtClean="0">
                          <a:effectLst/>
                          <a:latin typeface="Cambria Math" panose="02040503050406030204" pitchFamily="18" charset="0"/>
                          <a:ea typeface="宋体" panose="02010600030101010101" pitchFamily="2" charset="-122"/>
                          <a:cs typeface="Times New Roman" panose="02020603050405020304" pitchFamily="18" charset="0"/>
                        </a:rPr>
                        <m:t>𝜏</m:t>
                      </m:r>
                      <m:r>
                        <a:rPr lang="en-US" altLang="zh-CN" b="0" i="1" smtClean="0">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b="0" i="1" smtClean="0">
                              <a:effectLst/>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b="0" i="1" smtClean="0">
                              <a:effectLst/>
                              <a:latin typeface="Cambria Math" panose="02040503050406030204" pitchFamily="18" charset="0"/>
                              <a:ea typeface="宋体" panose="02010600030101010101" pitchFamily="2" charset="-122"/>
                              <a:cs typeface="Times New Roman" panose="02020603050405020304" pitchFamily="18" charset="0"/>
                            </a:rPr>
                            <m:t>𝑄</m:t>
                          </m:r>
                          <m:r>
                            <a:rPr lang="en-US" altLang="zh-CN" b="0" i="1" smtClean="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i="1">
                              <a:latin typeface="Cambria Math" panose="02040503050406030204" pitchFamily="18" charset="0"/>
                              <a:ea typeface="宋体" panose="02010600030101010101" pitchFamily="2" charset="-122"/>
                              <a:cs typeface="Times New Roman" panose="02020603050405020304" pitchFamily="18" charset="0"/>
                            </a:rPr>
                            <m:t>𝜋</m:t>
                          </m:r>
                        </m:e>
                        <m:sub>
                          <m:r>
                            <a:rPr lang="en-US" altLang="zh-CN" b="0" i="1" smtClean="0">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b="0" i="1" smtClean="0">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𝑄</m:t>
                          </m:r>
                          <m:r>
                            <a:rPr lang="en-US" altLang="zh-CN" i="1">
                              <a:latin typeface="Cambria Math" panose="02040503050406030204" pitchFamily="18" charset="0"/>
                              <a:ea typeface="宋体" panose="02010600030101010101" pitchFamily="2" charset="-122"/>
                              <a:cs typeface="Times New Roman" panose="02020603050405020304" pitchFamily="18" charset="0"/>
                            </a:rPr>
                            <m:t>(</m:t>
                          </m:r>
                          <m:r>
                            <a:rPr lang="en-US" altLang="zh-CN" i="1">
                              <a:latin typeface="Cambria Math" panose="02040503050406030204" pitchFamily="18" charset="0"/>
                              <a:ea typeface="宋体" panose="02010600030101010101" pitchFamily="2" charset="-122"/>
                              <a:cs typeface="Times New Roman" panose="02020603050405020304" pitchFamily="18" charset="0"/>
                            </a:rPr>
                            <m:t>𝜋</m:t>
                          </m:r>
                        </m:e>
                        <m:sub>
                          <m:r>
                            <a:rPr lang="en-US" altLang="zh-CN" b="0" i="1" smtClean="0">
                              <a:latin typeface="Cambria Math" panose="02040503050406030204" pitchFamily="18" charset="0"/>
                              <a:ea typeface="宋体" panose="02010600030101010101" pitchFamily="2" charset="-122"/>
                              <a:cs typeface="Times New Roman" panose="02020603050405020304" pitchFamily="18" charset="0"/>
                            </a:rPr>
                            <m:t>0</m:t>
                          </m:r>
                        </m:sub>
                      </m:sSub>
                      <m:r>
                        <a:rPr lang="en-US" altLang="zh-CN" i="1">
                          <a:latin typeface="Cambria Math" panose="02040503050406030204" pitchFamily="18" charset="0"/>
                          <a:ea typeface="宋体" panose="02010600030101010101" pitchFamily="2" charset="-122"/>
                          <a:cs typeface="Times New Roman" panose="02020603050405020304" pitchFamily="18" charset="0"/>
                        </a:rPr>
                        <m:t>)</m:t>
                      </m:r>
                      <m:r>
                        <a:rPr lang="en-US" altLang="zh-CN" b="0" i="0" smtClean="0">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𝐸</m:t>
                          </m:r>
                        </m:e>
                        <m:sub>
                          <m:r>
                            <a:rPr lang="en-US" altLang="zh-CN" i="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𝑉</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i="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b="1"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b="1" i="1">
                                  <a:latin typeface="Cambria Math" panose="02040503050406030204" pitchFamily="18" charset="0"/>
                                  <a:ea typeface="宋体" panose="02010600030101010101" pitchFamily="2" charset="-122"/>
                                  <a:cs typeface="Times New Roman" panose="02020603050405020304" pitchFamily="18" charset="0"/>
                                </a:rPr>
                                <m:t>𝑪</m:t>
                              </m:r>
                            </m:e>
                            <m:sub>
                              <m:r>
                                <a:rPr lang="en-US" altLang="zh-CN" b="1" i="1">
                                  <a:latin typeface="Cambria Math" panose="02040503050406030204" pitchFamily="18" charset="0"/>
                                  <a:ea typeface="宋体" panose="02010600030101010101" pitchFamily="2" charset="-122"/>
                                  <a:cs typeface="Times New Roman" panose="02020603050405020304" pitchFamily="18" charset="0"/>
                                </a:rPr>
                                <m:t>𝒊</m:t>
                              </m:r>
                            </m:sub>
                          </m:sSub>
                          <m:r>
                            <a:rPr lang="en-US" altLang="zh-CN" i="1">
                              <a:latin typeface="Cambria Math" panose="02040503050406030204" pitchFamily="18" charset="0"/>
                              <a:ea typeface="宋体" panose="02010600030101010101" pitchFamily="2" charset="-122"/>
                              <a:cs typeface="Times New Roman" panose="02020603050405020304" pitchFamily="18" charset="0"/>
                            </a:rPr>
                            <m:t>)</m:t>
                          </m:r>
                        </m:sub>
                      </m:sSub>
                    </m:oMath>
                  </a14:m>
                  <a:r>
                    <a:rPr lang="en-US" altLang="zh-CN" dirty="0">
                      <a:ea typeface="宋体" panose="02010600030101010101" pitchFamily="2" charset="-122"/>
                      <a:cs typeface="Times New Roman" panose="02020603050405020304" pitchFamily="18" charset="0"/>
                    </a:rPr>
                    <a:t> </a:t>
                  </a:r>
                  <a14:m>
                    <m:oMath xmlns:m="http://schemas.openxmlformats.org/officeDocument/2006/math">
                      <m:r>
                        <a:rPr lang="en-US" altLang="zh-CN" b="0" i="0" dirty="0" smtClean="0">
                          <a:latin typeface="Cambria Math" panose="02040503050406030204" pitchFamily="18" charset="0"/>
                          <a:ea typeface="宋体" panose="02010600030101010101" pitchFamily="2" charset="-122"/>
                          <a:cs typeface="Times New Roman" panose="02020603050405020304" pitchFamily="18" charset="0"/>
                        </a:rPr>
                        <m:t>[</m:t>
                      </m:r>
                      <m:sSubSup>
                        <m:sSubSupPr>
                          <m:ctrlPr>
                            <a:rPr lang="en-US" altLang="zh-CN" i="1" dirty="0">
                              <a:latin typeface="Cambria Math" panose="02040503050406030204" pitchFamily="18" charset="0"/>
                              <a:ea typeface="宋体" panose="02010600030101010101" pitchFamily="2" charset="-122"/>
                              <a:cs typeface="Times New Roman" panose="02020603050405020304" pitchFamily="18" charset="0"/>
                            </a:rPr>
                          </m:ctrlPr>
                        </m:sSubSupPr>
                        <m:e>
                          <m:r>
                            <a:rPr lang="en-US" altLang="zh-CN" i="1" dirty="0">
                              <a:latin typeface="Cambria Math" panose="02040503050406030204" pitchFamily="18" charset="0"/>
                              <a:ea typeface="宋体" panose="02010600030101010101" pitchFamily="2" charset="-122"/>
                              <a:cs typeface="Times New Roman" panose="02020603050405020304" pitchFamily="18" charset="0"/>
                            </a:rPr>
                            <m:t>𝛴</m:t>
                          </m:r>
                        </m:e>
                        <m:sub>
                          <m:r>
                            <a:rPr lang="en-US" altLang="zh-CN" i="1" dirty="0">
                              <a:latin typeface="Cambria Math" panose="02040503050406030204" pitchFamily="18" charset="0"/>
                              <a:ea typeface="宋体" panose="02010600030101010101" pitchFamily="2" charset="-122"/>
                              <a:cs typeface="Times New Roman" panose="02020603050405020304" pitchFamily="18" charset="0"/>
                            </a:rPr>
                            <m:t>𝑘</m:t>
                          </m:r>
                          <m:r>
                            <a:rPr lang="en-US" altLang="zh-CN" i="1" dirty="0">
                              <a:latin typeface="Cambria Math" panose="02040503050406030204" pitchFamily="18" charset="0"/>
                              <a:ea typeface="宋体" panose="02010600030101010101" pitchFamily="2" charset="-122"/>
                              <a:cs typeface="Times New Roman" panose="02020603050405020304" pitchFamily="18" charset="0"/>
                            </a:rPr>
                            <m:t>=1</m:t>
                          </m:r>
                        </m:sub>
                        <m:sup>
                          <m:r>
                            <a:rPr lang="en-US" altLang="zh-CN" i="1" dirty="0">
                              <a:latin typeface="Cambria Math" panose="02040503050406030204" pitchFamily="18" charset="0"/>
                              <a:ea typeface="宋体" panose="02010600030101010101" pitchFamily="2" charset="-122"/>
                              <a:cs typeface="Times New Roman" panose="02020603050405020304" pitchFamily="18" charset="0"/>
                            </a:rPr>
                            <m:t>𝐾</m:t>
                          </m:r>
                        </m:sup>
                      </m:sSubSup>
                      <m:r>
                        <a:rPr lang="en-US" altLang="zh-CN" i="1">
                          <a:latin typeface="Cambria Math" panose="02040503050406030204" pitchFamily="18" charset="0"/>
                          <a:ea typeface="宋体" panose="02010600030101010101" pitchFamily="2" charset="-122"/>
                          <a:cs typeface="Times New Roman" panose="02020603050405020304" pitchFamily="18" charset="0"/>
                        </a:rPr>
                        <m:t>𝑧</m:t>
                      </m:r>
                      <m:r>
                        <a:rPr lang="en-US" altLang="zh-CN" i="1">
                          <a:latin typeface="Cambria Math" panose="02040503050406030204" pitchFamily="18" charset="0"/>
                          <a:ea typeface="宋体" panose="02010600030101010101" pitchFamily="2" charset="-122"/>
                          <a:cs typeface="Times New Roman" panose="02020603050405020304" pitchFamily="18" charset="0"/>
                        </a:rPr>
                        <m:t> (</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𝑉</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i="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𝐶</m:t>
                          </m:r>
                        </m:e>
                        <m:sub>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𝑉</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r>
                                <a:rPr lang="en-US" altLang="zh-CN" i="1">
                                  <a:latin typeface="Cambria Math" panose="02040503050406030204" pitchFamily="18" charset="0"/>
                                  <a:ea typeface="宋体" panose="02010600030101010101" pitchFamily="2" charset="-122"/>
                                  <a:cs typeface="Times New Roman" panose="02020603050405020304" pitchFamily="18" charset="0"/>
                                </a:rPr>
                                <m:t>,</m:t>
                              </m:r>
                              <m:r>
                                <a:rPr lang="en-US" altLang="zh-CN" i="1">
                                  <a:latin typeface="Cambria Math" panose="02040503050406030204" pitchFamily="18" charset="0"/>
                                  <a:ea typeface="宋体" panose="02010600030101010101" pitchFamily="2" charset="-122"/>
                                  <a:cs typeface="Times New Roman" panose="02020603050405020304" pitchFamily="18" charset="0"/>
                                </a:rPr>
                                <m:t>𝑘</m:t>
                              </m:r>
                            </m:sub>
                          </m:sSub>
                        </m:sub>
                      </m:sSub>
                      <m:r>
                        <a:rPr lang="en-US" altLang="zh-CN" i="1">
                          <a:latin typeface="Cambria Math" panose="02040503050406030204" pitchFamily="18" charset="0"/>
                          <a:ea typeface="宋体" panose="02010600030101010101" pitchFamily="2" charset="-122"/>
                          <a:cs typeface="Times New Roman" panose="02020603050405020304" pitchFamily="18" charset="0"/>
                        </a:rPr>
                        <m:t>)</m:t>
                      </m:r>
                      <m:r>
                        <a:rPr lang="en-US" altLang="zh-CN" i="1">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altLang="zh-CN" i="1" smtClean="0">
                              <a:solidFill>
                                <a:srgbClr val="C00000"/>
                              </a:solidFill>
                              <a:latin typeface="Cambria Math" panose="02040503050406030204" pitchFamily="18" charset="0"/>
                              <a:ea typeface="宋体" panose="02010600030101010101" pitchFamily="2" charset="-122"/>
                              <a:cs typeface="Times New Roman" panose="02020603050405020304" pitchFamily="18" charset="0"/>
                            </a:rPr>
                          </m:ctrlPr>
                        </m:sSubPr>
                        <m:e>
                          <m:r>
                            <m:rPr>
                              <m:nor/>
                            </m:rPr>
                            <a:rPr lang="en-US" altLang="zh-CN"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m:t>δ</m:t>
                          </m:r>
                        </m:e>
                        <m:sub>
                          <m:r>
                            <a:rPr lang="en-US" altLang="zh-CN" i="1">
                              <a:solidFill>
                                <a:srgbClr val="C00000"/>
                              </a:solidFill>
                              <a:latin typeface="Cambria Math" panose="02040503050406030204" pitchFamily="18" charset="0"/>
                              <a:ea typeface="宋体" panose="02010600030101010101" pitchFamily="2" charset="-122"/>
                              <a:cs typeface="Times New Roman" panose="02020603050405020304" pitchFamily="18" charset="0"/>
                            </a:rPr>
                            <m:t>𝑖</m:t>
                          </m:r>
                          <m:r>
                            <a:rPr lang="en-US" altLang="zh-CN" b="0" i="1" smtClean="0">
                              <a:solidFill>
                                <a:srgbClr val="C00000"/>
                              </a:solidFill>
                              <a:latin typeface="Cambria Math" panose="02040503050406030204" pitchFamily="18" charset="0"/>
                              <a:ea typeface="宋体" panose="02010600030101010101" pitchFamily="2" charset="-122"/>
                              <a:cs typeface="Times New Roman" panose="02020603050405020304" pitchFamily="18" charset="0"/>
                            </a:rPr>
                            <m:t>,</m:t>
                          </m:r>
                          <m:r>
                            <a:rPr lang="en-US" altLang="zh-CN" b="0" i="1" smtClean="0">
                              <a:solidFill>
                                <a:srgbClr val="C00000"/>
                              </a:solidFill>
                              <a:latin typeface="Cambria Math" panose="02040503050406030204" pitchFamily="18" charset="0"/>
                              <a:ea typeface="宋体" panose="02010600030101010101" pitchFamily="2" charset="-122"/>
                              <a:cs typeface="Times New Roman" panose="02020603050405020304" pitchFamily="18" charset="0"/>
                            </a:rPr>
                            <m:t>𝑘</m:t>
                          </m:r>
                        </m:sub>
                      </m:sSub>
                      <m:r>
                        <a:rPr lang="en-US" altLang="zh-CN" b="0" i="1" smtClean="0">
                          <a:latin typeface="Cambria Math" panose="02040503050406030204" pitchFamily="18" charset="0"/>
                          <a:ea typeface="宋体" panose="02010600030101010101" pitchFamily="2" charset="-122"/>
                          <a:cs typeface="Times New Roman" panose="02020603050405020304" pitchFamily="18" charset="0"/>
                        </a:rPr>
                        <m:t>]</m:t>
                      </m:r>
                    </m:oMath>
                  </a14:m>
                  <a:endParaRPr lang="zh-CN" altLang="en-US" dirty="0"/>
                </a:p>
              </p:txBody>
            </p:sp>
          </mc:Choice>
          <mc:Fallback xmlns="">
            <p:sp>
              <p:nvSpPr>
                <p:cNvPr id="55" name="文本框 54">
                  <a:extLst>
                    <a:ext uri="{FF2B5EF4-FFF2-40B4-BE49-F238E27FC236}">
                      <a16:creationId xmlns:a16="http://schemas.microsoft.com/office/drawing/2014/main" id="{57618286-772E-4ECA-B2D4-16853D50D5F5}"/>
                    </a:ext>
                  </a:extLst>
                </p:cNvPr>
                <p:cNvSpPr txBox="1">
                  <a:spLocks noRot="1" noChangeAspect="1" noMove="1" noResize="1" noEditPoints="1" noAdjustHandles="1" noChangeArrowheads="1" noChangeShapeType="1" noTextEdit="1"/>
                </p:cNvSpPr>
                <p:nvPr/>
              </p:nvSpPr>
              <p:spPr>
                <a:xfrm>
                  <a:off x="405687" y="4122354"/>
                  <a:ext cx="7042150" cy="426655"/>
                </a:xfrm>
                <a:prstGeom prst="rect">
                  <a:avLst/>
                </a:prstGeom>
                <a:blipFill>
                  <a:blip r:embed="rId5"/>
                  <a:stretch>
                    <a:fillRect b="-428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6" name="文本框 55">
                  <a:extLst>
                    <a:ext uri="{FF2B5EF4-FFF2-40B4-BE49-F238E27FC236}">
                      <a16:creationId xmlns:a16="http://schemas.microsoft.com/office/drawing/2014/main" id="{5C600747-3161-4C6E-AF1C-B312BC7588C9}"/>
                    </a:ext>
                  </a:extLst>
                </p:cNvPr>
                <p:cNvSpPr txBox="1"/>
                <p:nvPr/>
              </p:nvSpPr>
              <p:spPr>
                <a:xfrm>
                  <a:off x="5288175" y="3219449"/>
                  <a:ext cx="1032782" cy="369332"/>
                </a:xfrm>
                <a:prstGeom prst="rect">
                  <a:avLst/>
                </a:prstGeom>
                <a:noFill/>
              </p:spPr>
              <p:txBody>
                <a:bodyPr wrap="square">
                  <a:spAutoFit/>
                </a:bodyPr>
                <a:lstStyle/>
                <a:p>
                  <a14:m>
                    <m:oMath xmlns:m="http://schemas.openxmlformats.org/officeDocument/2006/math">
                      <m:r>
                        <m:rPr>
                          <m:nor/>
                        </m:rPr>
                        <a:rPr lang="en-US" altLang="zh-CN" dirty="0" smtClean="0">
                          <a:latin typeface="Times New Roman" panose="02020603050405020304" pitchFamily="18" charset="0"/>
                          <a:ea typeface="宋体" panose="02010600030101010101" pitchFamily="2" charset="-122"/>
                          <a:cs typeface="Times New Roman" panose="02020603050405020304" pitchFamily="18" charset="0"/>
                        </a:rPr>
                        <m:t>δ</m:t>
                      </m:r>
                    </m:oMath>
                  </a14:m>
                  <a:r>
                    <a:rPr lang="en-US" altLang="zh-CN" dirty="0"/>
                    <a:t>=-1.0</a:t>
                  </a:r>
                  <a:endParaRPr lang="zh-CN" altLang="en-US" dirty="0"/>
                </a:p>
              </p:txBody>
            </p:sp>
          </mc:Choice>
          <mc:Fallback xmlns="">
            <p:sp>
              <p:nvSpPr>
                <p:cNvPr id="56" name="文本框 55">
                  <a:extLst>
                    <a:ext uri="{FF2B5EF4-FFF2-40B4-BE49-F238E27FC236}">
                      <a16:creationId xmlns:a16="http://schemas.microsoft.com/office/drawing/2014/main" id="{5C600747-3161-4C6E-AF1C-B312BC7588C9}"/>
                    </a:ext>
                  </a:extLst>
                </p:cNvPr>
                <p:cNvSpPr txBox="1">
                  <a:spLocks noRot="1" noChangeAspect="1" noMove="1" noResize="1" noEditPoints="1" noAdjustHandles="1" noChangeArrowheads="1" noChangeShapeType="1" noTextEdit="1"/>
                </p:cNvSpPr>
                <p:nvPr/>
              </p:nvSpPr>
              <p:spPr>
                <a:xfrm>
                  <a:off x="5288175" y="3219449"/>
                  <a:ext cx="1032782" cy="369332"/>
                </a:xfrm>
                <a:prstGeom prst="rect">
                  <a:avLst/>
                </a:prstGeom>
                <a:blipFill>
                  <a:blip r:embed="rId6"/>
                  <a:stretch>
                    <a:fillRect t="-8197" b="-24590"/>
                  </a:stretch>
                </a:blipFill>
              </p:spPr>
              <p:txBody>
                <a:bodyPr/>
                <a:lstStyle/>
                <a:p>
                  <a:r>
                    <a:rPr lang="zh-CN" altLang="en-US">
                      <a:noFill/>
                    </a:rPr>
                    <a:t> </a:t>
                  </a:r>
                </a:p>
              </p:txBody>
            </p:sp>
          </mc:Fallback>
        </mc:AlternateContent>
        <p:cxnSp>
          <p:nvCxnSpPr>
            <p:cNvPr id="57" name="直接箭头连接符 56">
              <a:extLst>
                <a:ext uri="{FF2B5EF4-FFF2-40B4-BE49-F238E27FC236}">
                  <a16:creationId xmlns:a16="http://schemas.microsoft.com/office/drawing/2014/main" id="{AC7FDAF1-7971-4A1E-9048-EBDF70C7C3A3}"/>
                </a:ext>
              </a:extLst>
            </p:cNvPr>
            <p:cNvCxnSpPr>
              <a:cxnSpLocks/>
            </p:cNvCxnSpPr>
            <p:nvPr/>
          </p:nvCxnSpPr>
          <p:spPr>
            <a:xfrm>
              <a:off x="5804566" y="3657716"/>
              <a:ext cx="0" cy="464638"/>
            </a:xfrm>
            <a:prstGeom prst="straightConnector1">
              <a:avLst/>
            </a:prstGeom>
            <a:ln w="635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grpSp>
      <p:pic>
        <p:nvPicPr>
          <p:cNvPr id="58" name="图片 57">
            <a:extLst>
              <a:ext uri="{FF2B5EF4-FFF2-40B4-BE49-F238E27FC236}">
                <a16:creationId xmlns:a16="http://schemas.microsoft.com/office/drawing/2014/main" id="{102008B6-BB1F-49D7-8FBE-F2C49E138035}"/>
              </a:ext>
            </a:extLst>
          </p:cNvPr>
          <p:cNvPicPr>
            <a:picLocks noChangeAspect="1"/>
          </p:cNvPicPr>
          <p:nvPr/>
        </p:nvPicPr>
        <p:blipFill>
          <a:blip r:embed="rId7"/>
          <a:stretch>
            <a:fillRect/>
          </a:stretch>
        </p:blipFill>
        <p:spPr>
          <a:xfrm>
            <a:off x="6453255" y="1604109"/>
            <a:ext cx="5372063" cy="3193433"/>
          </a:xfrm>
          <a:prstGeom prst="rect">
            <a:avLst/>
          </a:prstGeom>
        </p:spPr>
      </p:pic>
      <mc:AlternateContent xmlns:mc="http://schemas.openxmlformats.org/markup-compatibility/2006" xmlns:a14="http://schemas.microsoft.com/office/drawing/2010/main">
        <mc:Choice Requires="a14">
          <p:sp>
            <p:nvSpPr>
              <p:cNvPr id="62" name="文本框 61">
                <a:extLst>
                  <a:ext uri="{FF2B5EF4-FFF2-40B4-BE49-F238E27FC236}">
                    <a16:creationId xmlns:a16="http://schemas.microsoft.com/office/drawing/2014/main" id="{791D4D87-6488-4A52-9137-8CDC0FE74B25}"/>
                  </a:ext>
                </a:extLst>
              </p:cNvPr>
              <p:cNvSpPr txBox="1"/>
              <p:nvPr/>
            </p:nvSpPr>
            <p:spPr>
              <a:xfrm>
                <a:off x="405686" y="5075125"/>
                <a:ext cx="2723878" cy="790216"/>
              </a:xfrm>
              <a:prstGeom prst="rect">
                <a:avLst/>
              </a:prstGeom>
              <a:noFill/>
            </p:spPr>
            <p:txBody>
              <a:bodyPr wrap="square">
                <a:spAutoFit/>
              </a:bodyPr>
              <a:lstStyle/>
              <a:p>
                <a:pPr>
                  <a:lnSpc>
                    <a:spcPct val="120000"/>
                  </a:lnSpc>
                </a:pPr>
                <a14:m>
                  <m:oMathPara xmlns:m="http://schemas.openxmlformats.org/officeDocument/2006/math">
                    <m:oMathParaPr>
                      <m:jc m:val="centerGroup"/>
                    </m:oMathParaPr>
                    <m:oMath xmlns:m="http://schemas.openxmlformats.org/officeDocument/2006/math">
                      <m:sSup>
                        <m:sSupPr>
                          <m:ctrlPr>
                            <a:rPr lang="en-US" altLang="zh-CN" i="1" smtClean="0">
                              <a:latin typeface="Cambria Math" panose="02040503050406030204" pitchFamily="18" charset="0"/>
                              <a:ea typeface="宋体" panose="02010600030101010101" pitchFamily="2" charset="-122"/>
                              <a:cs typeface="Times New Roman" panose="02020603050405020304" pitchFamily="18" charset="0"/>
                            </a:rPr>
                          </m:ctrlPr>
                        </m:sSupPr>
                        <m:e>
                          <m:r>
                            <m:rPr>
                              <m:sty m:val="p"/>
                            </m:rPr>
                            <a:rPr lang="en-US" altLang="zh-CN" i="1">
                              <a:latin typeface="Cambria Math" panose="02040503050406030204" pitchFamily="18" charset="0"/>
                              <a:ea typeface="宋体" panose="02010600030101010101" pitchFamily="2" charset="-122"/>
                              <a:cs typeface="Times New Roman" panose="02020603050405020304" pitchFamily="18" charset="0"/>
                            </a:rPr>
                            <m:t>DB</m:t>
                          </m:r>
                          <m:r>
                            <a:rPr lang="zh-CN" altLang="en-US" i="1" smtClean="0">
                              <a:latin typeface="Cambria Math" panose="02040503050406030204" pitchFamily="18" charset="0"/>
                              <a:ea typeface="宋体" panose="02010600030101010101" pitchFamily="2" charset="-122"/>
                              <a:cs typeface="Times New Roman" panose="02020603050405020304" pitchFamily="18" charset="0"/>
                            </a:rPr>
                            <m:t>：</m:t>
                          </m:r>
                          <m:r>
                            <a:rPr lang="zh-CN" altLang="en-US" i="1">
                              <a:latin typeface="Cambria Math" panose="02040503050406030204" pitchFamily="18" charset="0"/>
                              <a:ea typeface="宋体" panose="02010600030101010101" pitchFamily="2" charset="-122"/>
                              <a:cs typeface="Times New Roman" panose="02020603050405020304" pitchFamily="18" charset="0"/>
                            </a:rPr>
                            <m:t>标准差</m:t>
                          </m:r>
                          <m:r>
                            <a:rPr lang="en-US" altLang="zh-CN" b="0" i="1" smtClean="0">
                              <a:latin typeface="Cambria Math" panose="02040503050406030204" pitchFamily="18" charset="0"/>
                              <a:ea typeface="宋体" panose="02010600030101010101" pitchFamily="2" charset="-122"/>
                              <a:cs typeface="Times New Roman" panose="02020603050405020304" pitchFamily="18" charset="0"/>
                            </a:rPr>
                            <m:t>−</m:t>
                          </m:r>
                          <m:r>
                            <m:rPr>
                              <m:sty m:val="p"/>
                            </m:rPr>
                            <a:rPr lang="en-US" altLang="zh-CN" i="1">
                              <a:latin typeface="Cambria Math" panose="02040503050406030204" pitchFamily="18" charset="0"/>
                              <a:ea typeface="宋体" panose="02010600030101010101" pitchFamily="2" charset="-122"/>
                              <a:cs typeface="Times New Roman" panose="02020603050405020304" pitchFamily="18" charset="0"/>
                            </a:rPr>
                            <m:t>n</m:t>
                          </m:r>
                        </m:e>
                        <m:sup>
                          <m:r>
                            <a:rPr lang="en-US" altLang="zh-CN" b="0" i="1" smtClean="0">
                              <a:latin typeface="Cambria Math" panose="02040503050406030204" pitchFamily="18" charset="0"/>
                              <a:ea typeface="宋体" panose="02010600030101010101" pitchFamily="2" charset="-122"/>
                              <a:cs typeface="Times New Roman" panose="02020603050405020304" pitchFamily="18" charset="0"/>
                            </a:rPr>
                            <m:t>−1/2</m:t>
                          </m:r>
                        </m:sup>
                      </m:sSup>
                      <m:sSubSup>
                        <m:sSubSupPr>
                          <m:ctrlPr>
                            <a:rPr lang="en-US" altLang="zh-CN" i="1" smtClean="0">
                              <a:latin typeface="Cambria Math" panose="02040503050406030204" pitchFamily="18" charset="0"/>
                              <a:ea typeface="宋体" panose="02010600030101010101" pitchFamily="2" charset="-122"/>
                              <a:cs typeface="Times New Roman" panose="02020603050405020304" pitchFamily="18" charset="0"/>
                            </a:rPr>
                          </m:ctrlPr>
                        </m:sSubSupPr>
                        <m:e>
                          <m:acc>
                            <m:accPr>
                              <m:chr m:val="̂"/>
                              <m:ctrlPr>
                                <a:rPr lang="en-US" altLang="zh-CN" i="1" smtClean="0">
                                  <a:latin typeface="Cambria Math" panose="02040503050406030204" pitchFamily="18" charset="0"/>
                                  <a:ea typeface="宋体" panose="02010600030101010101" pitchFamily="2" charset="-122"/>
                                  <a:cs typeface="Times New Roman" panose="02020603050405020304" pitchFamily="18" charset="0"/>
                                </a:rPr>
                              </m:ctrlPr>
                            </m:accPr>
                            <m:e>
                              <m:r>
                                <m:rPr>
                                  <m:sty m:val="p"/>
                                </m:rPr>
                                <a:rPr lang="en-US" altLang="zh-CN" i="1">
                                  <a:latin typeface="Cambria Math" panose="02040503050406030204" pitchFamily="18" charset="0"/>
                                  <a:ea typeface="宋体" panose="02010600030101010101" pitchFamily="2" charset="-122"/>
                                  <a:cs typeface="Times New Roman" panose="02020603050405020304" pitchFamily="18" charset="0"/>
                                </a:rPr>
                                <m:t>V</m:t>
                              </m:r>
                            </m:e>
                          </m:acc>
                        </m:e>
                        <m:sub>
                          <m:r>
                            <m:rPr>
                              <m:sty m:val="p"/>
                            </m:rPr>
                            <a:rPr lang="en-US" altLang="zh-CN" i="1">
                              <a:latin typeface="Cambria Math" panose="02040503050406030204" pitchFamily="18" charset="0"/>
                              <a:ea typeface="宋体" panose="02010600030101010101" pitchFamily="2" charset="-122"/>
                              <a:cs typeface="Times New Roman" panose="02020603050405020304" pitchFamily="18" charset="0"/>
                            </a:rPr>
                            <m:t>n</m:t>
                          </m:r>
                        </m:sub>
                        <m:sup>
                          <m:r>
                            <a:rPr lang="en-US" altLang="zh-CN" b="0" i="1" smtClean="0">
                              <a:latin typeface="Cambria Math" panose="02040503050406030204" pitchFamily="18" charset="0"/>
                              <a:ea typeface="宋体" panose="02010600030101010101" pitchFamily="2" charset="-122"/>
                              <a:cs typeface="Times New Roman" panose="02020603050405020304" pitchFamily="18" charset="0"/>
                            </a:rPr>
                            <m:t>1/2</m:t>
                          </m:r>
                        </m:sup>
                      </m:sSubSup>
                    </m:oMath>
                  </m:oMathPara>
                </a14:m>
                <a:endParaRPr lang="en-US" altLang="zh-CN" dirty="0"/>
              </a:p>
              <a:p>
                <a:pPr>
                  <a:lnSpc>
                    <a:spcPct val="120000"/>
                  </a:lnSpc>
                </a:pPr>
                <a:r>
                  <a:rPr lang="en-US" altLang="zh-CN" dirty="0">
                    <a:latin typeface="Times New Roman" panose="02020603050405020304" pitchFamily="18" charset="0"/>
                    <a:cs typeface="Times New Roman" panose="02020603050405020304" pitchFamily="18" charset="0"/>
                  </a:rPr>
                  <a:t> DMI,DPI</a:t>
                </a:r>
                <a:r>
                  <a:rPr lang="zh-CN" altLang="en-US" dirty="0">
                    <a:latin typeface="宋体" panose="02010600030101010101" pitchFamily="2" charset="-122"/>
                    <a:ea typeface="宋体" panose="02010600030101010101" pitchFamily="2" charset="-122"/>
                    <a:cs typeface="Times New Roman" panose="02020603050405020304" pitchFamily="18" charset="0"/>
                  </a:rPr>
                  <a:t>：样本标准差</a:t>
                </a:r>
                <a:endParaRPr lang="en-US" altLang="zh-CN" dirty="0">
                  <a:latin typeface="Times New Roman" panose="02020603050405020304" pitchFamily="18" charset="0"/>
                  <a:cs typeface="Times New Roman" panose="02020603050405020304" pitchFamily="18" charset="0"/>
                </a:endParaRPr>
              </a:p>
            </p:txBody>
          </p:sp>
        </mc:Choice>
        <mc:Fallback xmlns="">
          <p:sp>
            <p:nvSpPr>
              <p:cNvPr id="62" name="文本框 61">
                <a:extLst>
                  <a:ext uri="{FF2B5EF4-FFF2-40B4-BE49-F238E27FC236}">
                    <a16:creationId xmlns:a16="http://schemas.microsoft.com/office/drawing/2014/main" id="{791D4D87-6488-4A52-9137-8CDC0FE74B25}"/>
                  </a:ext>
                </a:extLst>
              </p:cNvPr>
              <p:cNvSpPr txBox="1">
                <a:spLocks noRot="1" noChangeAspect="1" noMove="1" noResize="1" noEditPoints="1" noAdjustHandles="1" noChangeArrowheads="1" noChangeShapeType="1" noTextEdit="1"/>
              </p:cNvSpPr>
              <p:nvPr/>
            </p:nvSpPr>
            <p:spPr>
              <a:xfrm>
                <a:off x="405686" y="5075125"/>
                <a:ext cx="2723878" cy="790216"/>
              </a:xfrm>
              <a:prstGeom prst="rect">
                <a:avLst/>
              </a:prstGeom>
              <a:blipFill>
                <a:blip r:embed="rId8"/>
                <a:stretch>
                  <a:fillRect b="-124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4" name="文本框 63">
                <a:extLst>
                  <a:ext uri="{FF2B5EF4-FFF2-40B4-BE49-F238E27FC236}">
                    <a16:creationId xmlns:a16="http://schemas.microsoft.com/office/drawing/2014/main" id="{85328FC2-300E-418C-AAE1-FF6EB62C10CF}"/>
                  </a:ext>
                </a:extLst>
              </p:cNvPr>
              <p:cNvSpPr txBox="1"/>
              <p:nvPr/>
            </p:nvSpPr>
            <p:spPr>
              <a:xfrm>
                <a:off x="7013293" y="4952550"/>
                <a:ext cx="4773020" cy="757130"/>
              </a:xfrm>
              <a:prstGeom prst="rect">
                <a:avLst/>
              </a:prstGeom>
              <a:noFill/>
            </p:spPr>
            <p:txBody>
              <a:bodyPr wrap="square">
                <a:spAutoFit/>
              </a:bodyPr>
              <a:lstStyle/>
              <a:p>
                <a:pPr algn="ctr">
                  <a:lnSpc>
                    <a:spcPct val="120000"/>
                  </a:lnSpc>
                </a:pPr>
                <a:r>
                  <a:rPr lang="zh-CN" altLang="en-US" dirty="0">
                    <a:latin typeface="Cambria Math" panose="02040503050406030204" pitchFamily="18" charset="0"/>
                    <a:ea typeface="宋体" panose="02010600030101010101" pitchFamily="2" charset="-122"/>
                    <a:cs typeface="Times New Roman" panose="02020603050405020304" pitchFamily="18" charset="0"/>
                  </a:rPr>
                  <a:t>标准化分布</a:t>
                </a:r>
                <a:endParaRPr lang="en-US" altLang="zh-CN" dirty="0">
                  <a:latin typeface="Cambria Math" panose="02040503050406030204" pitchFamily="18" charset="0"/>
                  <a:ea typeface="宋体" panose="02010600030101010101" pitchFamily="2" charset="-122"/>
                  <a:cs typeface="Times New Roman" panose="02020603050405020304" pitchFamily="18" charset="0"/>
                </a:endParaRPr>
              </a:p>
              <a:p>
                <a:pPr>
                  <a:lnSpc>
                    <a:spcPct val="120000"/>
                  </a:lnSpc>
                </a:pPr>
                <a14:m>
                  <m:oMathPara xmlns:m="http://schemas.openxmlformats.org/officeDocument/2006/math">
                    <m:oMathParaPr>
                      <m:jc m:val="centerGroup"/>
                    </m:oMathParaPr>
                    <m:oMath xmlns:m="http://schemas.openxmlformats.org/officeDocument/2006/math">
                      <m:r>
                        <a:rPr lang="en-US" altLang="zh-CN" i="1" smtClean="0">
                          <a:latin typeface="Cambria Math" panose="02040503050406030204" pitchFamily="18" charset="0"/>
                          <a:ea typeface="宋体" panose="02010600030101010101" pitchFamily="2" charset="-122"/>
                          <a:cs typeface="Times New Roman" panose="02020603050405020304" pitchFamily="18" charset="0"/>
                        </a:rPr>
                        <m:t>(</m:t>
                      </m:r>
                      <m:acc>
                        <m:accPr>
                          <m:chr m:val="̂"/>
                          <m:ctrlPr>
                            <a:rPr lang="zh-CN" altLang="en-US" b="0" i="1" smtClean="0">
                              <a:effectLst/>
                              <a:latin typeface="Cambria Math" panose="02040503050406030204" pitchFamily="18" charset="0"/>
                              <a:ea typeface="宋体" panose="02010600030101010101" pitchFamily="2" charset="-122"/>
                              <a:cs typeface="Times New Roman" panose="02020603050405020304" pitchFamily="18" charset="0"/>
                            </a:rPr>
                          </m:ctrlPr>
                        </m:accPr>
                        <m:e>
                          <m:r>
                            <a:rPr lang="zh-CN" altLang="en-US" i="1">
                              <a:latin typeface="Cambria Math" panose="02040503050406030204" pitchFamily="18" charset="0"/>
                              <a:ea typeface="宋体" panose="02010600030101010101" pitchFamily="2" charset="-122"/>
                              <a:cs typeface="Times New Roman" panose="02020603050405020304" pitchFamily="18" charset="0"/>
                            </a:rPr>
                            <m:t>𝜏</m:t>
                          </m:r>
                        </m:e>
                      </m:acc>
                      <m:r>
                        <a:rPr lang="en-US" altLang="zh-CN" b="0" i="1" smtClean="0">
                          <a:effectLst/>
                          <a:latin typeface="Cambria Math" panose="02040503050406030204" pitchFamily="18" charset="0"/>
                          <a:ea typeface="宋体" panose="02010600030101010101" pitchFamily="2" charset="-122"/>
                          <a:cs typeface="Times New Roman" panose="02020603050405020304" pitchFamily="18" charset="0"/>
                        </a:rPr>
                        <m:t>−</m:t>
                      </m:r>
                      <m:r>
                        <a:rPr lang="zh-CN" altLang="en-US" b="0" i="1" smtClean="0">
                          <a:effectLst/>
                          <a:latin typeface="Cambria Math" panose="02040503050406030204" pitchFamily="18" charset="0"/>
                          <a:ea typeface="宋体" panose="02010600030101010101" pitchFamily="2" charset="-122"/>
                          <a:cs typeface="Times New Roman" panose="02020603050405020304" pitchFamily="18" charset="0"/>
                        </a:rPr>
                        <m:t>𝜏</m:t>
                      </m:r>
                      <m:r>
                        <a:rPr lang="en-US" altLang="zh-CN" b="0" i="1" smtClean="0">
                          <a:effectLst/>
                          <a:latin typeface="Cambria Math" panose="02040503050406030204" pitchFamily="18" charset="0"/>
                          <a:ea typeface="宋体" panose="02010600030101010101" pitchFamily="2" charset="-122"/>
                          <a:cs typeface="Times New Roman" panose="02020603050405020304" pitchFamily="18" charset="0"/>
                        </a:rPr>
                        <m:t>)/</m:t>
                      </m:r>
                      <m:acc>
                        <m:accPr>
                          <m:chr m:val="̂"/>
                          <m:ctrlPr>
                            <a:rPr lang="en-US" altLang="zh-CN" b="0" i="1" smtClean="0">
                              <a:effectLst/>
                              <a:latin typeface="Cambria Math" panose="02040503050406030204" pitchFamily="18" charset="0"/>
                              <a:ea typeface="宋体" panose="02010600030101010101" pitchFamily="2" charset="-122"/>
                              <a:cs typeface="Times New Roman" panose="02020603050405020304" pitchFamily="18" charset="0"/>
                            </a:rPr>
                          </m:ctrlPr>
                        </m:accPr>
                        <m:e>
                          <m:r>
                            <a:rPr lang="zh-CN" altLang="en-US" b="0" i="1" smtClean="0">
                              <a:effectLst/>
                              <a:latin typeface="Cambria Math" panose="02040503050406030204" pitchFamily="18" charset="0"/>
                              <a:ea typeface="宋体" panose="02010600030101010101" pitchFamily="2" charset="-122"/>
                              <a:cs typeface="Times New Roman" panose="02020603050405020304" pitchFamily="18" charset="0"/>
                            </a:rPr>
                            <m:t>𝜎</m:t>
                          </m:r>
                        </m:e>
                      </m:acc>
                      <m:r>
                        <a:rPr lang="zh-CN" altLang="en-US" i="1">
                          <a:latin typeface="Cambria Math" panose="02040503050406030204" pitchFamily="18" charset="0"/>
                          <a:ea typeface="宋体" panose="02010600030101010101" pitchFamily="2" charset="-122"/>
                          <a:cs typeface="Times New Roman" panose="02020603050405020304" pitchFamily="18" charset="0"/>
                        </a:rPr>
                        <m:t>→</m:t>
                      </m:r>
                      <m:r>
                        <m:rPr>
                          <m:nor/>
                        </m:rPr>
                        <a:rPr lang="zh-CN" altLang="en-US"/>
                        <m:t>近似于标准正态分布</m:t>
                      </m:r>
                    </m:oMath>
                  </m:oMathPara>
                </a14:m>
                <a:endParaRPr lang="zh-CN" altLang="en-US" dirty="0"/>
              </a:p>
            </p:txBody>
          </p:sp>
        </mc:Choice>
        <mc:Fallback xmlns="">
          <p:sp>
            <p:nvSpPr>
              <p:cNvPr id="64" name="文本框 63">
                <a:extLst>
                  <a:ext uri="{FF2B5EF4-FFF2-40B4-BE49-F238E27FC236}">
                    <a16:creationId xmlns:a16="http://schemas.microsoft.com/office/drawing/2014/main" id="{85328FC2-300E-418C-AAE1-FF6EB62C10CF}"/>
                  </a:ext>
                </a:extLst>
              </p:cNvPr>
              <p:cNvSpPr txBox="1">
                <a:spLocks noRot="1" noChangeAspect="1" noMove="1" noResize="1" noEditPoints="1" noAdjustHandles="1" noChangeArrowheads="1" noChangeShapeType="1" noTextEdit="1"/>
              </p:cNvSpPr>
              <p:nvPr/>
            </p:nvSpPr>
            <p:spPr>
              <a:xfrm>
                <a:off x="7013293" y="4952550"/>
                <a:ext cx="4773020" cy="757130"/>
              </a:xfrm>
              <a:prstGeom prst="rect">
                <a:avLst/>
              </a:prstGeom>
              <a:blipFill>
                <a:blip r:embed="rId9"/>
                <a:stretch>
                  <a:fillRect t="-2400" b="-320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179413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AF801885-64E7-4189-A5EF-148C43462EF7}"/>
              </a:ext>
            </a:extLst>
          </p:cNvPr>
          <p:cNvGrpSpPr/>
          <p:nvPr/>
        </p:nvGrpSpPr>
        <p:grpSpPr>
          <a:xfrm>
            <a:off x="-1" y="0"/>
            <a:ext cx="12192001" cy="1012223"/>
            <a:chOff x="1591733" y="302634"/>
            <a:chExt cx="12192001" cy="1012223"/>
          </a:xfrm>
        </p:grpSpPr>
        <p:pic>
          <p:nvPicPr>
            <p:cNvPr id="5" name="图片 4">
              <a:extLst>
                <a:ext uri="{FF2B5EF4-FFF2-40B4-BE49-F238E27FC236}">
                  <a16:creationId xmlns:a16="http://schemas.microsoft.com/office/drawing/2014/main" id="{E27118F9-D7BB-4057-86DD-88AE096638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1733" y="302634"/>
              <a:ext cx="12192000" cy="1001194"/>
            </a:xfrm>
            <a:prstGeom prst="rect">
              <a:avLst/>
            </a:prstGeom>
          </p:spPr>
        </p:pic>
        <p:grpSp>
          <p:nvGrpSpPr>
            <p:cNvPr id="6" name="组合 5">
              <a:extLst>
                <a:ext uri="{FF2B5EF4-FFF2-40B4-BE49-F238E27FC236}">
                  <a16:creationId xmlns:a16="http://schemas.microsoft.com/office/drawing/2014/main" id="{37F31720-A603-4301-9BAA-E43FB30BB130}"/>
                </a:ext>
              </a:extLst>
            </p:cNvPr>
            <p:cNvGrpSpPr/>
            <p:nvPr/>
          </p:nvGrpSpPr>
          <p:grpSpPr>
            <a:xfrm>
              <a:off x="1591734" y="313663"/>
              <a:ext cx="12192000" cy="1001194"/>
              <a:chOff x="2446369" y="17330"/>
              <a:chExt cx="9745631" cy="1001194"/>
            </a:xfrm>
          </p:grpSpPr>
          <p:pic>
            <p:nvPicPr>
              <p:cNvPr id="7" name="图片 6">
                <a:extLst>
                  <a:ext uri="{FF2B5EF4-FFF2-40B4-BE49-F238E27FC236}">
                    <a16:creationId xmlns:a16="http://schemas.microsoft.com/office/drawing/2014/main" id="{7AEC3D07-8185-4E79-9185-1F85D7A4D8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6369" y="17330"/>
                <a:ext cx="9745631" cy="1001194"/>
              </a:xfrm>
              <a:prstGeom prst="rect">
                <a:avLst/>
              </a:prstGeom>
            </p:spPr>
          </p:pic>
          <p:cxnSp>
            <p:nvCxnSpPr>
              <p:cNvPr id="8" name="直接连接符 7">
                <a:extLst>
                  <a:ext uri="{FF2B5EF4-FFF2-40B4-BE49-F238E27FC236}">
                    <a16:creationId xmlns:a16="http://schemas.microsoft.com/office/drawing/2014/main" id="{44EC1387-B8D6-464A-9C8D-55D32B26751F}"/>
                  </a:ext>
                </a:extLst>
              </p:cNvPr>
              <p:cNvCxnSpPr/>
              <p:nvPr/>
            </p:nvCxnSpPr>
            <p:spPr>
              <a:xfrm>
                <a:off x="4648200" y="191424"/>
                <a:ext cx="0" cy="4024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AC2B6E8D-A11D-4B77-A4C3-F89B9977012B}"/>
                  </a:ext>
                </a:extLst>
              </p:cNvPr>
              <p:cNvCxnSpPr/>
              <p:nvPr/>
            </p:nvCxnSpPr>
            <p:spPr>
              <a:xfrm>
                <a:off x="7021286" y="202453"/>
                <a:ext cx="0" cy="4024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D1D0C202-CE2D-4229-A15C-D8FED84A6D2C}"/>
                  </a:ext>
                </a:extLst>
              </p:cNvPr>
              <p:cNvSpPr txBox="1"/>
              <p:nvPr/>
            </p:nvSpPr>
            <p:spPr>
              <a:xfrm>
                <a:off x="2449738" y="241054"/>
                <a:ext cx="21984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个人信息</a:t>
                </a:r>
              </a:p>
            </p:txBody>
          </p:sp>
        </p:grpSp>
      </p:grpSp>
      <p:sp>
        <p:nvSpPr>
          <p:cNvPr id="11" name="文本框 10">
            <a:extLst>
              <a:ext uri="{FF2B5EF4-FFF2-40B4-BE49-F238E27FC236}">
                <a16:creationId xmlns:a16="http://schemas.microsoft.com/office/drawing/2014/main" id="{2D8FAD64-E592-4BB0-BF49-8055A5F94C66}"/>
              </a:ext>
            </a:extLst>
          </p:cNvPr>
          <p:cNvSpPr txBox="1"/>
          <p:nvPr/>
        </p:nvSpPr>
        <p:spPr>
          <a:xfrm>
            <a:off x="405687" y="948038"/>
            <a:ext cx="4320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b="1" spc="130" dirty="0">
                <a:solidFill>
                  <a:srgbClr val="000000"/>
                </a:solidFill>
                <a:latin typeface="Times New Roman" panose="02020603050405020304" pitchFamily="18" charset="0"/>
                <a:ea typeface="思源宋体 CN Heavy" panose="02020900000000000000" pitchFamily="18" charset="-122"/>
                <a:cs typeface="Times New Roman" panose="02020603050405020304" pitchFamily="18" charset="0"/>
              </a:rPr>
              <a:t>2 Modeling Interference</a:t>
            </a:r>
          </a:p>
        </p:txBody>
      </p:sp>
      <p:cxnSp>
        <p:nvCxnSpPr>
          <p:cNvPr id="13" name="直接连接符 12">
            <a:extLst>
              <a:ext uri="{FF2B5EF4-FFF2-40B4-BE49-F238E27FC236}">
                <a16:creationId xmlns:a16="http://schemas.microsoft.com/office/drawing/2014/main" id="{00BE042F-B1BC-4CAC-90FD-CE34D872EA0F}"/>
              </a:ext>
            </a:extLst>
          </p:cNvPr>
          <p:cNvCxnSpPr>
            <a:cxnSpLocks/>
          </p:cNvCxnSpPr>
          <p:nvPr/>
        </p:nvCxnSpPr>
        <p:spPr>
          <a:xfrm>
            <a:off x="512412" y="1342330"/>
            <a:ext cx="2047907" cy="0"/>
          </a:xfrm>
          <a:prstGeom prst="line">
            <a:avLst/>
          </a:prstGeom>
          <a:ln w="28575">
            <a:solidFill>
              <a:srgbClr val="520576"/>
            </a:solidFill>
          </a:ln>
        </p:spPr>
        <p:style>
          <a:lnRef idx="1">
            <a:schemeClr val="accent1"/>
          </a:lnRef>
          <a:fillRef idx="0">
            <a:schemeClr val="accent1"/>
          </a:fillRef>
          <a:effectRef idx="0">
            <a:schemeClr val="accent1"/>
          </a:effectRef>
          <a:fontRef idx="minor">
            <a:schemeClr val="tx1"/>
          </a:fontRef>
        </p:style>
      </p:cxnSp>
      <p:grpSp>
        <p:nvGrpSpPr>
          <p:cNvPr id="38" name="组合 37">
            <a:extLst>
              <a:ext uri="{FF2B5EF4-FFF2-40B4-BE49-F238E27FC236}">
                <a16:creationId xmlns:a16="http://schemas.microsoft.com/office/drawing/2014/main" id="{67AF1BD1-D494-4858-B6C3-43765C9CD101}"/>
              </a:ext>
            </a:extLst>
          </p:cNvPr>
          <p:cNvGrpSpPr/>
          <p:nvPr/>
        </p:nvGrpSpPr>
        <p:grpSpPr>
          <a:xfrm>
            <a:off x="-1" y="-13856"/>
            <a:ext cx="12192001" cy="1012223"/>
            <a:chOff x="1591733" y="302634"/>
            <a:chExt cx="12192001" cy="1012223"/>
          </a:xfrm>
        </p:grpSpPr>
        <p:pic>
          <p:nvPicPr>
            <p:cNvPr id="39" name="图片 38">
              <a:extLst>
                <a:ext uri="{FF2B5EF4-FFF2-40B4-BE49-F238E27FC236}">
                  <a16:creationId xmlns:a16="http://schemas.microsoft.com/office/drawing/2014/main" id="{A0C09E78-1172-4651-8591-A10C4B20D1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1733" y="302634"/>
              <a:ext cx="12192000" cy="1001194"/>
            </a:xfrm>
            <a:prstGeom prst="rect">
              <a:avLst/>
            </a:prstGeom>
          </p:spPr>
        </p:pic>
        <p:grpSp>
          <p:nvGrpSpPr>
            <p:cNvPr id="40" name="组合 39">
              <a:extLst>
                <a:ext uri="{FF2B5EF4-FFF2-40B4-BE49-F238E27FC236}">
                  <a16:creationId xmlns:a16="http://schemas.microsoft.com/office/drawing/2014/main" id="{A055ADAF-E17F-4100-BFF7-A23484532661}"/>
                </a:ext>
              </a:extLst>
            </p:cNvPr>
            <p:cNvGrpSpPr/>
            <p:nvPr/>
          </p:nvGrpSpPr>
          <p:grpSpPr>
            <a:xfrm>
              <a:off x="1591734" y="308252"/>
              <a:ext cx="12192000" cy="1006605"/>
              <a:chOff x="2446369" y="11919"/>
              <a:chExt cx="9745631" cy="1006605"/>
            </a:xfrm>
          </p:grpSpPr>
          <p:pic>
            <p:nvPicPr>
              <p:cNvPr id="41" name="图片 40">
                <a:extLst>
                  <a:ext uri="{FF2B5EF4-FFF2-40B4-BE49-F238E27FC236}">
                    <a16:creationId xmlns:a16="http://schemas.microsoft.com/office/drawing/2014/main" id="{593775D2-F8CB-44F6-A35B-8E916C5D75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6369" y="17330"/>
                <a:ext cx="9745631" cy="1001194"/>
              </a:xfrm>
              <a:prstGeom prst="rect">
                <a:avLst/>
              </a:prstGeom>
            </p:spPr>
          </p:pic>
          <p:sp>
            <p:nvSpPr>
              <p:cNvPr id="42" name="文本框 41">
                <a:extLst>
                  <a:ext uri="{FF2B5EF4-FFF2-40B4-BE49-F238E27FC236}">
                    <a16:creationId xmlns:a16="http://schemas.microsoft.com/office/drawing/2014/main" id="{37056DED-7C24-406B-A45A-B9FDAB86725F}"/>
                  </a:ext>
                </a:extLst>
              </p:cNvPr>
              <p:cNvSpPr txBox="1"/>
              <p:nvPr/>
            </p:nvSpPr>
            <p:spPr>
              <a:xfrm>
                <a:off x="7021286" y="241054"/>
                <a:ext cx="247105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cs typeface="+mn-cs"/>
                  </a:rPr>
                  <a:t>Empirical Application</a:t>
                </a:r>
                <a:endParaRPr kumimoji="0" lang="zh-CN" altLang="en-US" sz="1800" b="0" i="0" u="none" strike="noStrike" kern="120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cs typeface="+mn-cs"/>
                </a:endParaRPr>
              </a:p>
            </p:txBody>
          </p:sp>
          <p:cxnSp>
            <p:nvCxnSpPr>
              <p:cNvPr id="43" name="直接连接符 42">
                <a:extLst>
                  <a:ext uri="{FF2B5EF4-FFF2-40B4-BE49-F238E27FC236}">
                    <a16:creationId xmlns:a16="http://schemas.microsoft.com/office/drawing/2014/main" id="{5DCB9B13-F637-4ACC-BD9D-ED8AD9971CFF}"/>
                  </a:ext>
                </a:extLst>
              </p:cNvPr>
              <p:cNvCxnSpPr/>
              <p:nvPr/>
            </p:nvCxnSpPr>
            <p:spPr>
              <a:xfrm>
                <a:off x="4648200" y="191424"/>
                <a:ext cx="0" cy="4024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FB4FDE9C-109B-4AA1-A346-BE4D427B8C15}"/>
                  </a:ext>
                </a:extLst>
              </p:cNvPr>
              <p:cNvCxnSpPr/>
              <p:nvPr/>
            </p:nvCxnSpPr>
            <p:spPr>
              <a:xfrm>
                <a:off x="7021286" y="202453"/>
                <a:ext cx="0" cy="4024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064B7ED6-3BE6-4AA5-9D69-0E1AF59FB26A}"/>
                  </a:ext>
                </a:extLst>
              </p:cNvPr>
              <p:cNvCxnSpPr/>
              <p:nvPr/>
            </p:nvCxnSpPr>
            <p:spPr>
              <a:xfrm>
                <a:off x="9492344" y="213482"/>
                <a:ext cx="0" cy="4024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6" name="矩形 45">
                <a:extLst>
                  <a:ext uri="{FF2B5EF4-FFF2-40B4-BE49-F238E27FC236}">
                    <a16:creationId xmlns:a16="http://schemas.microsoft.com/office/drawing/2014/main" id="{38E73CB1-A971-40E5-9700-0B51EC6CB207}"/>
                  </a:ext>
                </a:extLst>
              </p:cNvPr>
              <p:cNvSpPr/>
              <p:nvPr/>
            </p:nvSpPr>
            <p:spPr>
              <a:xfrm>
                <a:off x="4647360" y="11919"/>
                <a:ext cx="2373081" cy="740085"/>
              </a:xfrm>
              <a:prstGeom prst="rect">
                <a:avLst/>
              </a:prstGeom>
              <a:solidFill>
                <a:srgbClr val="7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Perpetua Titling MT"/>
                  <a:ea typeface="微软雅黑 Light"/>
                  <a:cs typeface="+mn-cs"/>
                </a:endParaRPr>
              </a:p>
            </p:txBody>
          </p:sp>
          <p:sp>
            <p:nvSpPr>
              <p:cNvPr id="47" name="文本框 46">
                <a:extLst>
                  <a:ext uri="{FF2B5EF4-FFF2-40B4-BE49-F238E27FC236}">
                    <a16:creationId xmlns:a16="http://schemas.microsoft.com/office/drawing/2014/main" id="{46F1C549-D4D1-4CBC-8B41-A86AE876CCF3}"/>
                  </a:ext>
                </a:extLst>
              </p:cNvPr>
              <p:cNvSpPr txBox="1"/>
              <p:nvPr/>
            </p:nvSpPr>
            <p:spPr>
              <a:xfrm>
                <a:off x="2448055" y="82952"/>
                <a:ext cx="219846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cs typeface="+mn-cs"/>
                  </a:rPr>
                  <a:t>Recommender Interference</a:t>
                </a:r>
              </a:p>
            </p:txBody>
          </p:sp>
          <p:sp>
            <p:nvSpPr>
              <p:cNvPr id="48" name="文本框 47">
                <a:extLst>
                  <a:ext uri="{FF2B5EF4-FFF2-40B4-BE49-F238E27FC236}">
                    <a16:creationId xmlns:a16="http://schemas.microsoft.com/office/drawing/2014/main" id="{1311384A-805A-4A49-AE2B-FA445802FFD4}"/>
                  </a:ext>
                </a:extLst>
              </p:cNvPr>
              <p:cNvSpPr txBox="1"/>
              <p:nvPr/>
            </p:nvSpPr>
            <p:spPr>
              <a:xfrm>
                <a:off x="4648200" y="241054"/>
                <a:ext cx="237308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Modeling Interference</a:t>
                </a:r>
              </a:p>
            </p:txBody>
          </p:sp>
        </p:grpSp>
      </p:grpSp>
      <p:sp>
        <p:nvSpPr>
          <p:cNvPr id="64" name="文本框 63">
            <a:extLst>
              <a:ext uri="{FF2B5EF4-FFF2-40B4-BE49-F238E27FC236}">
                <a16:creationId xmlns:a16="http://schemas.microsoft.com/office/drawing/2014/main" id="{85328FC2-300E-418C-AAE1-FF6EB62C10CF}"/>
              </a:ext>
            </a:extLst>
          </p:cNvPr>
          <p:cNvSpPr txBox="1"/>
          <p:nvPr/>
        </p:nvSpPr>
        <p:spPr>
          <a:xfrm>
            <a:off x="732799" y="4989707"/>
            <a:ext cx="4773020" cy="391710"/>
          </a:xfrm>
          <a:prstGeom prst="rect">
            <a:avLst/>
          </a:prstGeom>
          <a:noFill/>
        </p:spPr>
        <p:txBody>
          <a:bodyPr wrap="square">
            <a:spAutoFit/>
          </a:bodyPr>
          <a:lstStyle/>
          <a:p>
            <a:pPr algn="ctr">
              <a:lnSpc>
                <a:spcPct val="120000"/>
              </a:lnSpc>
            </a:pPr>
            <a:r>
              <a:rPr lang="zh-CN" altLang="en-US" dirty="0">
                <a:latin typeface="Cambria Math" panose="02040503050406030204" pitchFamily="18" charset="0"/>
                <a:ea typeface="宋体" panose="02010600030101010101" pitchFamily="2" charset="-122"/>
                <a:cs typeface="Times New Roman" panose="02020603050405020304" pitchFamily="18" charset="0"/>
              </a:rPr>
              <a:t>点估计平均值与</a:t>
            </a:r>
            <a:r>
              <a:rPr lang="en-US" altLang="zh-CN" dirty="0">
                <a:latin typeface="Cambria Math" panose="02040503050406030204" pitchFamily="18" charset="0"/>
                <a:ea typeface="宋体" panose="02010600030101010101" pitchFamily="2" charset="-122"/>
                <a:cs typeface="Times New Roman" panose="02020603050405020304" pitchFamily="18" charset="0"/>
              </a:rPr>
              <a:t>95%</a:t>
            </a:r>
            <a:r>
              <a:rPr lang="zh-CN" altLang="en-US" dirty="0">
                <a:latin typeface="Cambria Math" panose="02040503050406030204" pitchFamily="18" charset="0"/>
                <a:ea typeface="宋体" panose="02010600030101010101" pitchFamily="2" charset="-122"/>
                <a:cs typeface="Times New Roman" panose="02020603050405020304" pitchFamily="18" charset="0"/>
              </a:rPr>
              <a:t>置信区间</a:t>
            </a:r>
            <a:endParaRPr lang="en-US" altLang="zh-CN" dirty="0">
              <a:latin typeface="Cambria Math" panose="02040503050406030204" pitchFamily="18" charset="0"/>
              <a:ea typeface="宋体" panose="02010600030101010101" pitchFamily="2" charset="-122"/>
              <a:cs typeface="Times New Roman" panose="02020603050405020304" pitchFamily="18" charset="0"/>
            </a:endParaRPr>
          </a:p>
        </p:txBody>
      </p:sp>
      <p:pic>
        <p:nvPicPr>
          <p:cNvPr id="3" name="图片 2">
            <a:extLst>
              <a:ext uri="{FF2B5EF4-FFF2-40B4-BE49-F238E27FC236}">
                <a16:creationId xmlns:a16="http://schemas.microsoft.com/office/drawing/2014/main" id="{75AC9A4F-2F09-497E-A21B-20C85373BBE5}"/>
              </a:ext>
            </a:extLst>
          </p:cNvPr>
          <p:cNvPicPr>
            <a:picLocks noChangeAspect="1"/>
          </p:cNvPicPr>
          <p:nvPr/>
        </p:nvPicPr>
        <p:blipFill>
          <a:blip r:embed="rId4"/>
          <a:stretch>
            <a:fillRect/>
          </a:stretch>
        </p:blipFill>
        <p:spPr>
          <a:xfrm>
            <a:off x="1134869" y="1672438"/>
            <a:ext cx="8559221" cy="3193433"/>
          </a:xfrm>
          <a:prstGeom prst="rect">
            <a:avLst/>
          </a:prstGeom>
        </p:spPr>
      </p:pic>
      <p:sp>
        <p:nvSpPr>
          <p:cNvPr id="12" name="矩形 11">
            <a:extLst>
              <a:ext uri="{FF2B5EF4-FFF2-40B4-BE49-F238E27FC236}">
                <a16:creationId xmlns:a16="http://schemas.microsoft.com/office/drawing/2014/main" id="{5101FF58-586D-4FA8-97F4-8B613B882742}"/>
              </a:ext>
            </a:extLst>
          </p:cNvPr>
          <p:cNvSpPr/>
          <p:nvPr/>
        </p:nvSpPr>
        <p:spPr>
          <a:xfrm>
            <a:off x="1884459" y="2107096"/>
            <a:ext cx="2767054" cy="453224"/>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C03FC3E6-1210-4E8C-B88B-9458B5430B15}"/>
              </a:ext>
            </a:extLst>
          </p:cNvPr>
          <p:cNvSpPr/>
          <p:nvPr/>
        </p:nvSpPr>
        <p:spPr>
          <a:xfrm>
            <a:off x="5573864" y="3641696"/>
            <a:ext cx="333955" cy="33395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文本框 49">
            <a:extLst>
              <a:ext uri="{FF2B5EF4-FFF2-40B4-BE49-F238E27FC236}">
                <a16:creationId xmlns:a16="http://schemas.microsoft.com/office/drawing/2014/main" id="{02DE5D4E-59B5-49B0-9D85-DB42DE454683}"/>
              </a:ext>
            </a:extLst>
          </p:cNvPr>
          <p:cNvSpPr txBox="1"/>
          <p:nvPr/>
        </p:nvSpPr>
        <p:spPr>
          <a:xfrm>
            <a:off x="4725687" y="4989707"/>
            <a:ext cx="4773020" cy="391710"/>
          </a:xfrm>
          <a:prstGeom prst="rect">
            <a:avLst/>
          </a:prstGeom>
          <a:noFill/>
        </p:spPr>
        <p:txBody>
          <a:bodyPr wrap="square">
            <a:spAutoFit/>
          </a:bodyPr>
          <a:lstStyle/>
          <a:p>
            <a:pPr algn="ctr">
              <a:lnSpc>
                <a:spcPct val="120000"/>
              </a:lnSpc>
            </a:pPr>
            <a:r>
              <a:rPr lang="zh-CN" altLang="en-US" dirty="0">
                <a:latin typeface="Cambria Math" panose="02040503050406030204" pitchFamily="18" charset="0"/>
                <a:ea typeface="宋体" panose="02010600030101010101" pitchFamily="2" charset="-122"/>
                <a:cs typeface="Times New Roman" panose="02020603050405020304" pitchFamily="18" charset="0"/>
              </a:rPr>
              <a:t>估计标准误与蒙特卡罗标准误比较。</a:t>
            </a:r>
            <a:endParaRPr lang="en-US" altLang="zh-CN" dirty="0">
              <a:latin typeface="Cambria Math" panose="020405030504060302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850573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AF801885-64E7-4189-A5EF-148C43462EF7}"/>
              </a:ext>
            </a:extLst>
          </p:cNvPr>
          <p:cNvGrpSpPr/>
          <p:nvPr/>
        </p:nvGrpSpPr>
        <p:grpSpPr>
          <a:xfrm>
            <a:off x="-1" y="0"/>
            <a:ext cx="12192001" cy="1012223"/>
            <a:chOff x="1591733" y="302634"/>
            <a:chExt cx="12192001" cy="1012223"/>
          </a:xfrm>
        </p:grpSpPr>
        <p:pic>
          <p:nvPicPr>
            <p:cNvPr id="5" name="图片 4">
              <a:extLst>
                <a:ext uri="{FF2B5EF4-FFF2-40B4-BE49-F238E27FC236}">
                  <a16:creationId xmlns:a16="http://schemas.microsoft.com/office/drawing/2014/main" id="{E27118F9-D7BB-4057-86DD-88AE096638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1733" y="302634"/>
              <a:ext cx="12192000" cy="1001194"/>
            </a:xfrm>
            <a:prstGeom prst="rect">
              <a:avLst/>
            </a:prstGeom>
          </p:spPr>
        </p:pic>
        <p:grpSp>
          <p:nvGrpSpPr>
            <p:cNvPr id="6" name="组合 5">
              <a:extLst>
                <a:ext uri="{FF2B5EF4-FFF2-40B4-BE49-F238E27FC236}">
                  <a16:creationId xmlns:a16="http://schemas.microsoft.com/office/drawing/2014/main" id="{37F31720-A603-4301-9BAA-E43FB30BB130}"/>
                </a:ext>
              </a:extLst>
            </p:cNvPr>
            <p:cNvGrpSpPr/>
            <p:nvPr/>
          </p:nvGrpSpPr>
          <p:grpSpPr>
            <a:xfrm>
              <a:off x="1591734" y="313663"/>
              <a:ext cx="12192000" cy="1001194"/>
              <a:chOff x="2446369" y="17330"/>
              <a:chExt cx="9745631" cy="1001194"/>
            </a:xfrm>
          </p:grpSpPr>
          <p:pic>
            <p:nvPicPr>
              <p:cNvPr id="7" name="图片 6">
                <a:extLst>
                  <a:ext uri="{FF2B5EF4-FFF2-40B4-BE49-F238E27FC236}">
                    <a16:creationId xmlns:a16="http://schemas.microsoft.com/office/drawing/2014/main" id="{7AEC3D07-8185-4E79-9185-1F85D7A4D8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6369" y="17330"/>
                <a:ext cx="9745631" cy="1001194"/>
              </a:xfrm>
              <a:prstGeom prst="rect">
                <a:avLst/>
              </a:prstGeom>
            </p:spPr>
          </p:pic>
          <p:cxnSp>
            <p:nvCxnSpPr>
              <p:cNvPr id="8" name="直接连接符 7">
                <a:extLst>
                  <a:ext uri="{FF2B5EF4-FFF2-40B4-BE49-F238E27FC236}">
                    <a16:creationId xmlns:a16="http://schemas.microsoft.com/office/drawing/2014/main" id="{44EC1387-B8D6-464A-9C8D-55D32B26751F}"/>
                  </a:ext>
                </a:extLst>
              </p:cNvPr>
              <p:cNvCxnSpPr/>
              <p:nvPr/>
            </p:nvCxnSpPr>
            <p:spPr>
              <a:xfrm>
                <a:off x="4648200" y="191424"/>
                <a:ext cx="0" cy="4024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AC2B6E8D-A11D-4B77-A4C3-F89B9977012B}"/>
                  </a:ext>
                </a:extLst>
              </p:cNvPr>
              <p:cNvCxnSpPr/>
              <p:nvPr/>
            </p:nvCxnSpPr>
            <p:spPr>
              <a:xfrm>
                <a:off x="7021286" y="202453"/>
                <a:ext cx="0" cy="4024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D1D0C202-CE2D-4229-A15C-D8FED84A6D2C}"/>
                  </a:ext>
                </a:extLst>
              </p:cNvPr>
              <p:cNvSpPr txBox="1"/>
              <p:nvPr/>
            </p:nvSpPr>
            <p:spPr>
              <a:xfrm>
                <a:off x="2449738" y="241054"/>
                <a:ext cx="21984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个人信息</a:t>
                </a:r>
              </a:p>
            </p:txBody>
          </p:sp>
        </p:grpSp>
      </p:grpSp>
      <p:pic>
        <p:nvPicPr>
          <p:cNvPr id="12" name="图片 11">
            <a:extLst>
              <a:ext uri="{FF2B5EF4-FFF2-40B4-BE49-F238E27FC236}">
                <a16:creationId xmlns:a16="http://schemas.microsoft.com/office/drawing/2014/main" id="{683B7673-F3F1-4C97-80E9-F43DB0C3B7CA}"/>
              </a:ext>
            </a:extLst>
          </p:cNvPr>
          <p:cNvPicPr>
            <a:picLocks noChangeAspect="1"/>
          </p:cNvPicPr>
          <p:nvPr/>
        </p:nvPicPr>
        <p:blipFill>
          <a:blip r:embed="rId4"/>
          <a:stretch>
            <a:fillRect/>
          </a:stretch>
        </p:blipFill>
        <p:spPr>
          <a:xfrm>
            <a:off x="159557" y="1975822"/>
            <a:ext cx="6989875" cy="2293752"/>
          </a:xfrm>
          <a:prstGeom prst="rect">
            <a:avLst/>
          </a:prstGeom>
        </p:spPr>
      </p:pic>
      <p:sp>
        <p:nvSpPr>
          <p:cNvPr id="13" name="文本框 12">
            <a:extLst>
              <a:ext uri="{FF2B5EF4-FFF2-40B4-BE49-F238E27FC236}">
                <a16:creationId xmlns:a16="http://schemas.microsoft.com/office/drawing/2014/main" id="{81F97FE0-4354-4099-AB0F-3A31A1B1261D}"/>
              </a:ext>
            </a:extLst>
          </p:cNvPr>
          <p:cNvSpPr txBox="1"/>
          <p:nvPr/>
        </p:nvSpPr>
        <p:spPr>
          <a:xfrm>
            <a:off x="780438" y="4439198"/>
            <a:ext cx="6094948" cy="1722523"/>
          </a:xfrm>
          <a:prstGeom prst="rect">
            <a:avLst/>
          </a:prstGeom>
          <a:noFill/>
        </p:spPr>
        <p:txBody>
          <a:bodyPr wrap="square">
            <a:spAutoFit/>
          </a:bodyPr>
          <a:lstStyle/>
          <a:p>
            <a:pPr algn="l" fontAlgn="base" latinLnBrk="0">
              <a:lnSpc>
                <a:spcPct val="120000"/>
              </a:lnSpc>
            </a:pPr>
            <a:r>
              <a:rPr lang="zh-CN" altLang="en-US" b="0" dirty="0">
                <a:solidFill>
                  <a:srgbClr val="000000"/>
                </a:solidFill>
                <a:effectLst/>
                <a:latin typeface="Times New Roman" panose="02020603050405020304" pitchFamily="18" charset="0"/>
                <a:ea typeface="宋体" panose="02010600030101010101" pitchFamily="2" charset="-122"/>
              </a:rPr>
              <a:t>为在大规模平台上获取无偏的真实</a:t>
            </a:r>
            <a:r>
              <a:rPr lang="en-US" altLang="zh-CN" b="0" dirty="0">
                <a:solidFill>
                  <a:srgbClr val="000000"/>
                </a:solidFill>
                <a:effectLst/>
                <a:latin typeface="Times New Roman" panose="02020603050405020304" pitchFamily="18" charset="0"/>
                <a:ea typeface="宋体" panose="02010600030101010101" pitchFamily="2" charset="-122"/>
              </a:rPr>
              <a:t>ATE</a:t>
            </a:r>
            <a:r>
              <a:rPr lang="zh-CN" altLang="en-US" dirty="0">
                <a:solidFill>
                  <a:srgbClr val="000000"/>
                </a:solidFill>
                <a:latin typeface="Times New Roman" panose="02020603050405020304" pitchFamily="18" charset="0"/>
                <a:ea typeface="宋体" panose="02010600030101010101" pitchFamily="2" charset="-122"/>
              </a:rPr>
              <a:t>，</a:t>
            </a:r>
            <a:r>
              <a:rPr lang="zh-CN" altLang="en-US" b="0" i="0" dirty="0">
                <a:solidFill>
                  <a:srgbClr val="000000"/>
                </a:solidFill>
                <a:effectLst/>
                <a:latin typeface="Times New Roman" panose="02020603050405020304" pitchFamily="18" charset="0"/>
                <a:ea typeface="宋体" panose="02010600030101010101" pitchFamily="2" charset="-122"/>
              </a:rPr>
              <a:t>进行了三种实验：</a:t>
            </a:r>
          </a:p>
          <a:p>
            <a:pPr algn="l" fontAlgn="base" latinLnBrk="0">
              <a:lnSpc>
                <a:spcPct val="120000"/>
              </a:lnSpc>
              <a:buFont typeface="+mj-lt"/>
              <a:buAutoNum type="arabicPeriod"/>
            </a:pPr>
            <a:r>
              <a:rPr lang="zh-CN" altLang="en-US" b="0" i="0" dirty="0">
                <a:solidFill>
                  <a:srgbClr val="000000"/>
                </a:solidFill>
                <a:effectLst/>
                <a:latin typeface="Times New Roman" panose="02020603050405020304" pitchFamily="18" charset="0"/>
                <a:ea typeface="宋体" panose="02010600030101010101" pitchFamily="2" charset="-122"/>
              </a:rPr>
              <a:t>​</a:t>
            </a:r>
            <a:r>
              <a:rPr lang="en-US" altLang="zh-CN" b="1" i="0" dirty="0">
                <a:solidFill>
                  <a:srgbClr val="000000"/>
                </a:solidFill>
                <a:effectLst/>
                <a:latin typeface="Times New Roman" panose="02020603050405020304" pitchFamily="18" charset="0"/>
                <a:ea typeface="宋体" panose="02010600030101010101" pitchFamily="2" charset="-122"/>
              </a:rPr>
              <a:t>Creator-side Rand.​</a:t>
            </a:r>
            <a:r>
              <a:rPr lang="zh-CN" altLang="en-US" b="0" i="0" dirty="0">
                <a:solidFill>
                  <a:srgbClr val="000000"/>
                </a:solidFill>
                <a:effectLst/>
                <a:latin typeface="Times New Roman" panose="02020603050405020304" pitchFamily="18" charset="0"/>
                <a:ea typeface="宋体" panose="02010600030101010101" pitchFamily="2" charset="-122"/>
              </a:rPr>
              <a:t>​：标准的创作者侧随机实验。</a:t>
            </a:r>
          </a:p>
          <a:p>
            <a:pPr algn="l" fontAlgn="base" latinLnBrk="0">
              <a:lnSpc>
                <a:spcPct val="120000"/>
              </a:lnSpc>
              <a:buFont typeface="+mj-lt"/>
              <a:buAutoNum type="arabicPeriod"/>
            </a:pPr>
            <a:r>
              <a:rPr lang="zh-CN" altLang="en-US" b="0" i="0" dirty="0">
                <a:solidFill>
                  <a:srgbClr val="000000"/>
                </a:solidFill>
                <a:effectLst/>
                <a:latin typeface="Times New Roman" panose="02020603050405020304" pitchFamily="18" charset="0"/>
                <a:ea typeface="宋体" panose="02010600030101010101" pitchFamily="2" charset="-122"/>
              </a:rPr>
              <a:t>​</a:t>
            </a:r>
            <a:r>
              <a:rPr lang="en-US" altLang="zh-CN" b="1" i="0" dirty="0">
                <a:solidFill>
                  <a:srgbClr val="000000"/>
                </a:solidFill>
                <a:effectLst/>
                <a:latin typeface="Times New Roman" panose="02020603050405020304" pitchFamily="18" charset="0"/>
                <a:ea typeface="宋体" panose="02010600030101010101" pitchFamily="2" charset="-122"/>
              </a:rPr>
              <a:t>Blocked Double-sided Rand.​</a:t>
            </a:r>
            <a:r>
              <a:rPr lang="zh-CN" altLang="en-US" b="0" i="0" dirty="0">
                <a:solidFill>
                  <a:srgbClr val="000000"/>
                </a:solidFill>
                <a:effectLst/>
                <a:latin typeface="Times New Roman" panose="02020603050405020304" pitchFamily="18" charset="0"/>
                <a:ea typeface="宋体" panose="02010600030101010101" pitchFamily="2" charset="-122"/>
              </a:rPr>
              <a:t>​：将平台物料分成三份，其中两</a:t>
            </a:r>
            <a:r>
              <a:rPr lang="zh-CN" altLang="en-US" dirty="0">
                <a:solidFill>
                  <a:srgbClr val="000000"/>
                </a:solidFill>
                <a:latin typeface="Times New Roman" panose="02020603050405020304" pitchFamily="18" charset="0"/>
                <a:ea typeface="宋体" panose="02010600030101010101" pitchFamily="2" charset="-122"/>
              </a:rPr>
              <a:t>组</a:t>
            </a:r>
            <a:r>
              <a:rPr lang="zh-CN" altLang="en-US" b="0" i="0" dirty="0">
                <a:solidFill>
                  <a:srgbClr val="000000"/>
                </a:solidFill>
                <a:effectLst/>
                <a:latin typeface="Times New Roman" panose="02020603050405020304" pitchFamily="18" charset="0"/>
                <a:ea typeface="宋体" panose="02010600030101010101" pitchFamily="2" charset="-122"/>
              </a:rPr>
              <a:t>分别全部运行</a:t>
            </a:r>
            <a:r>
              <a:rPr lang="en-US" altLang="zh-CN" b="0" i="0" dirty="0">
                <a:solidFill>
                  <a:srgbClr val="000000"/>
                </a:solidFill>
                <a:effectLst/>
                <a:latin typeface="Times New Roman" panose="02020603050405020304" pitchFamily="18" charset="0"/>
                <a:ea typeface="宋体" panose="02010600030101010101" pitchFamily="2" charset="-122"/>
              </a:rPr>
              <a:t>control</a:t>
            </a:r>
            <a:r>
              <a:rPr lang="zh-CN" altLang="en-US" b="0" i="0" dirty="0">
                <a:solidFill>
                  <a:srgbClr val="000000"/>
                </a:solidFill>
                <a:effectLst/>
                <a:latin typeface="Times New Roman" panose="02020603050405020304" pitchFamily="18" charset="0"/>
                <a:ea typeface="宋体" panose="02010600030101010101" pitchFamily="2" charset="-122"/>
              </a:rPr>
              <a:t>算法和</a:t>
            </a:r>
            <a:r>
              <a:rPr lang="en-US" altLang="zh-CN" b="0" i="0" dirty="0">
                <a:solidFill>
                  <a:srgbClr val="000000"/>
                </a:solidFill>
                <a:effectLst/>
                <a:latin typeface="Times New Roman" panose="02020603050405020304" pitchFamily="18" charset="0"/>
                <a:ea typeface="宋体" panose="02010600030101010101" pitchFamily="2" charset="-122"/>
              </a:rPr>
              <a:t>treatment</a:t>
            </a:r>
            <a:r>
              <a:rPr lang="zh-CN" altLang="en-US" b="0" i="0" dirty="0">
                <a:solidFill>
                  <a:srgbClr val="000000"/>
                </a:solidFill>
                <a:effectLst/>
                <a:latin typeface="Times New Roman" panose="02020603050405020304" pitchFamily="18" charset="0"/>
                <a:ea typeface="宋体" panose="02010600030101010101" pitchFamily="2" charset="-122"/>
              </a:rPr>
              <a:t>算法。通过比较二者运行结果，可以近似得到无干扰的基准</a:t>
            </a:r>
            <a:r>
              <a:rPr lang="en-US" altLang="zh-CN" b="0" i="0" dirty="0">
                <a:solidFill>
                  <a:srgbClr val="000000"/>
                </a:solidFill>
                <a:effectLst/>
                <a:latin typeface="Times New Roman" panose="02020603050405020304" pitchFamily="18" charset="0"/>
                <a:ea typeface="宋体" panose="02010600030101010101" pitchFamily="2" charset="-122"/>
              </a:rPr>
              <a:t>ATE</a:t>
            </a:r>
            <a:r>
              <a:rPr lang="zh-CN" altLang="en-US" b="0" i="0" dirty="0">
                <a:solidFill>
                  <a:srgbClr val="000000"/>
                </a:solidFill>
                <a:effectLst/>
                <a:latin typeface="Times New Roman" panose="02020603050405020304" pitchFamily="18" charset="0"/>
                <a:ea typeface="宋体" panose="02010600030101010101" pitchFamily="2" charset="-122"/>
              </a:rPr>
              <a:t>。</a:t>
            </a:r>
            <a:endParaRPr lang="en-US" altLang="zh-CN" b="0" i="0" dirty="0">
              <a:solidFill>
                <a:srgbClr val="000000"/>
              </a:solidFill>
              <a:effectLst/>
              <a:latin typeface="Times New Roman" panose="02020603050405020304" pitchFamily="18" charset="0"/>
              <a:ea typeface="宋体" panose="02010600030101010101" pitchFamily="2" charset="-122"/>
            </a:endParaRPr>
          </a:p>
        </p:txBody>
      </p:sp>
      <p:grpSp>
        <p:nvGrpSpPr>
          <p:cNvPr id="39" name="组合 38">
            <a:extLst>
              <a:ext uri="{FF2B5EF4-FFF2-40B4-BE49-F238E27FC236}">
                <a16:creationId xmlns:a16="http://schemas.microsoft.com/office/drawing/2014/main" id="{761BFEC4-8CE8-4149-B003-A95465661F4A}"/>
              </a:ext>
            </a:extLst>
          </p:cNvPr>
          <p:cNvGrpSpPr/>
          <p:nvPr/>
        </p:nvGrpSpPr>
        <p:grpSpPr>
          <a:xfrm>
            <a:off x="0" y="11029"/>
            <a:ext cx="12192001" cy="1012223"/>
            <a:chOff x="1591733" y="302634"/>
            <a:chExt cx="12192001" cy="1012223"/>
          </a:xfrm>
        </p:grpSpPr>
        <p:pic>
          <p:nvPicPr>
            <p:cNvPr id="40" name="图片 39">
              <a:extLst>
                <a:ext uri="{FF2B5EF4-FFF2-40B4-BE49-F238E27FC236}">
                  <a16:creationId xmlns:a16="http://schemas.microsoft.com/office/drawing/2014/main" id="{8853677C-37B8-4368-B655-1F8FCB1420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1733" y="302634"/>
              <a:ext cx="12192000" cy="1001194"/>
            </a:xfrm>
            <a:prstGeom prst="rect">
              <a:avLst/>
            </a:prstGeom>
          </p:spPr>
        </p:pic>
        <p:grpSp>
          <p:nvGrpSpPr>
            <p:cNvPr id="41" name="组合 40">
              <a:extLst>
                <a:ext uri="{FF2B5EF4-FFF2-40B4-BE49-F238E27FC236}">
                  <a16:creationId xmlns:a16="http://schemas.microsoft.com/office/drawing/2014/main" id="{3112ED42-6D0C-431A-8361-588FD198D972}"/>
                </a:ext>
              </a:extLst>
            </p:cNvPr>
            <p:cNvGrpSpPr/>
            <p:nvPr/>
          </p:nvGrpSpPr>
          <p:grpSpPr>
            <a:xfrm>
              <a:off x="1591734" y="307494"/>
              <a:ext cx="12192000" cy="1007363"/>
              <a:chOff x="2446369" y="11161"/>
              <a:chExt cx="9745631" cy="1007363"/>
            </a:xfrm>
          </p:grpSpPr>
          <p:pic>
            <p:nvPicPr>
              <p:cNvPr id="42" name="图片 41">
                <a:extLst>
                  <a:ext uri="{FF2B5EF4-FFF2-40B4-BE49-F238E27FC236}">
                    <a16:creationId xmlns:a16="http://schemas.microsoft.com/office/drawing/2014/main" id="{DE742765-187C-4D61-9079-EEFB523C1A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6369" y="17330"/>
                <a:ext cx="9745631" cy="1001194"/>
              </a:xfrm>
              <a:prstGeom prst="rect">
                <a:avLst/>
              </a:prstGeom>
            </p:spPr>
          </p:pic>
          <p:cxnSp>
            <p:nvCxnSpPr>
              <p:cNvPr id="44" name="直接连接符 43">
                <a:extLst>
                  <a:ext uri="{FF2B5EF4-FFF2-40B4-BE49-F238E27FC236}">
                    <a16:creationId xmlns:a16="http://schemas.microsoft.com/office/drawing/2014/main" id="{FC02BE72-F638-4676-8D8D-EF7FDF7AC373}"/>
                  </a:ext>
                </a:extLst>
              </p:cNvPr>
              <p:cNvCxnSpPr/>
              <p:nvPr/>
            </p:nvCxnSpPr>
            <p:spPr>
              <a:xfrm>
                <a:off x="4648200" y="191424"/>
                <a:ext cx="0" cy="4024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6FD9DDD4-0B2D-4013-B0A3-84A1F303110E}"/>
                  </a:ext>
                </a:extLst>
              </p:cNvPr>
              <p:cNvCxnSpPr/>
              <p:nvPr/>
            </p:nvCxnSpPr>
            <p:spPr>
              <a:xfrm>
                <a:off x="7021286" y="202453"/>
                <a:ext cx="0" cy="4024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id="{B3C472CC-0BEE-4B44-A140-6DFE4F911E3C}"/>
                  </a:ext>
                </a:extLst>
              </p:cNvPr>
              <p:cNvCxnSpPr/>
              <p:nvPr/>
            </p:nvCxnSpPr>
            <p:spPr>
              <a:xfrm>
                <a:off x="9492344" y="213482"/>
                <a:ext cx="0" cy="4024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7" name="矩形 46">
                <a:extLst>
                  <a:ext uri="{FF2B5EF4-FFF2-40B4-BE49-F238E27FC236}">
                    <a16:creationId xmlns:a16="http://schemas.microsoft.com/office/drawing/2014/main" id="{5E8A09D4-C355-4A73-A5EB-D47B22340AA1}"/>
                  </a:ext>
                </a:extLst>
              </p:cNvPr>
              <p:cNvSpPr/>
              <p:nvPr/>
            </p:nvSpPr>
            <p:spPr>
              <a:xfrm>
                <a:off x="7021283" y="11161"/>
                <a:ext cx="2471060" cy="740085"/>
              </a:xfrm>
              <a:prstGeom prst="rect">
                <a:avLst/>
              </a:prstGeom>
              <a:solidFill>
                <a:srgbClr val="7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Perpetua Titling MT"/>
                  <a:ea typeface="微软雅黑 Light"/>
                  <a:cs typeface="+mn-cs"/>
                </a:endParaRPr>
              </a:p>
            </p:txBody>
          </p:sp>
          <p:sp>
            <p:nvSpPr>
              <p:cNvPr id="48" name="文本框 47">
                <a:extLst>
                  <a:ext uri="{FF2B5EF4-FFF2-40B4-BE49-F238E27FC236}">
                    <a16:creationId xmlns:a16="http://schemas.microsoft.com/office/drawing/2014/main" id="{46DC189B-A8E5-4C33-82A3-910D3D400285}"/>
                  </a:ext>
                </a:extLst>
              </p:cNvPr>
              <p:cNvSpPr txBox="1"/>
              <p:nvPr/>
            </p:nvSpPr>
            <p:spPr>
              <a:xfrm>
                <a:off x="2449737" y="91525"/>
                <a:ext cx="219846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cs typeface="+mn-cs"/>
                  </a:rPr>
                  <a:t>Recommender Interference</a:t>
                </a:r>
              </a:p>
            </p:txBody>
          </p:sp>
          <p:sp>
            <p:nvSpPr>
              <p:cNvPr id="49" name="文本框 48">
                <a:extLst>
                  <a:ext uri="{FF2B5EF4-FFF2-40B4-BE49-F238E27FC236}">
                    <a16:creationId xmlns:a16="http://schemas.microsoft.com/office/drawing/2014/main" id="{4DB726D5-78BD-47E2-A135-8902A00AE633}"/>
                  </a:ext>
                </a:extLst>
              </p:cNvPr>
              <p:cNvSpPr txBox="1"/>
              <p:nvPr/>
            </p:nvSpPr>
            <p:spPr>
              <a:xfrm>
                <a:off x="4648197" y="241054"/>
                <a:ext cx="237308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cs typeface="+mn-cs"/>
                  </a:rPr>
                  <a:t>Modeling Interference</a:t>
                </a:r>
              </a:p>
            </p:txBody>
          </p:sp>
          <p:sp>
            <p:nvSpPr>
              <p:cNvPr id="50" name="文本框 49">
                <a:extLst>
                  <a:ext uri="{FF2B5EF4-FFF2-40B4-BE49-F238E27FC236}">
                    <a16:creationId xmlns:a16="http://schemas.microsoft.com/office/drawing/2014/main" id="{8143DA67-F586-4B88-AF92-8DC5B249EE47}"/>
                  </a:ext>
                </a:extLst>
              </p:cNvPr>
              <p:cNvSpPr txBox="1"/>
              <p:nvPr/>
            </p:nvSpPr>
            <p:spPr>
              <a:xfrm>
                <a:off x="7021286" y="241054"/>
                <a:ext cx="247105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Empirical Application</a:t>
                </a:r>
              </a:p>
            </p:txBody>
          </p:sp>
        </p:grpSp>
      </p:grpSp>
      <p:sp>
        <p:nvSpPr>
          <p:cNvPr id="51" name="文本框 50">
            <a:extLst>
              <a:ext uri="{FF2B5EF4-FFF2-40B4-BE49-F238E27FC236}">
                <a16:creationId xmlns:a16="http://schemas.microsoft.com/office/drawing/2014/main" id="{181470C6-4CA5-46F3-BF49-B11352AC8DA3}"/>
              </a:ext>
            </a:extLst>
          </p:cNvPr>
          <p:cNvSpPr txBox="1"/>
          <p:nvPr/>
        </p:nvSpPr>
        <p:spPr>
          <a:xfrm>
            <a:off x="405687" y="948038"/>
            <a:ext cx="4320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b="1" spc="130" dirty="0">
                <a:solidFill>
                  <a:srgbClr val="000000"/>
                </a:solidFill>
                <a:latin typeface="Times New Roman" panose="02020603050405020304" pitchFamily="18" charset="0"/>
                <a:ea typeface="思源宋体 CN Heavy" panose="02020900000000000000" pitchFamily="18" charset="-122"/>
                <a:cs typeface="Times New Roman" panose="02020603050405020304" pitchFamily="18" charset="0"/>
              </a:rPr>
              <a:t>3 Empirical Application</a:t>
            </a:r>
          </a:p>
        </p:txBody>
      </p:sp>
      <p:cxnSp>
        <p:nvCxnSpPr>
          <p:cNvPr id="52" name="直接连接符 51">
            <a:extLst>
              <a:ext uri="{FF2B5EF4-FFF2-40B4-BE49-F238E27FC236}">
                <a16:creationId xmlns:a16="http://schemas.microsoft.com/office/drawing/2014/main" id="{30AA50F0-624B-465A-8B8D-26FBFE5EDA42}"/>
              </a:ext>
            </a:extLst>
          </p:cNvPr>
          <p:cNvCxnSpPr>
            <a:cxnSpLocks/>
          </p:cNvCxnSpPr>
          <p:nvPr/>
        </p:nvCxnSpPr>
        <p:spPr>
          <a:xfrm>
            <a:off x="512412" y="1342330"/>
            <a:ext cx="2047907" cy="0"/>
          </a:xfrm>
          <a:prstGeom prst="line">
            <a:avLst/>
          </a:prstGeom>
          <a:ln w="28575">
            <a:solidFill>
              <a:srgbClr val="520576"/>
            </a:solidFill>
          </a:ln>
        </p:spPr>
        <p:style>
          <a:lnRef idx="1">
            <a:schemeClr val="accent1"/>
          </a:lnRef>
          <a:fillRef idx="0">
            <a:schemeClr val="accent1"/>
          </a:fillRef>
          <a:effectRef idx="0">
            <a:schemeClr val="accent1"/>
          </a:effectRef>
          <a:fontRef idx="minor">
            <a:schemeClr val="tx1"/>
          </a:fontRef>
        </p:style>
      </p:cxnSp>
      <p:sp>
        <p:nvSpPr>
          <p:cNvPr id="27" name="文本框 26">
            <a:extLst>
              <a:ext uri="{FF2B5EF4-FFF2-40B4-BE49-F238E27FC236}">
                <a16:creationId xmlns:a16="http://schemas.microsoft.com/office/drawing/2014/main" id="{17BA60D6-226E-4248-9905-AF482B3CD026}"/>
              </a:ext>
            </a:extLst>
          </p:cNvPr>
          <p:cNvSpPr txBox="1"/>
          <p:nvPr/>
        </p:nvSpPr>
        <p:spPr>
          <a:xfrm>
            <a:off x="343186" y="1466130"/>
            <a:ext cx="2750322" cy="391710"/>
          </a:xfrm>
          <a:prstGeom prst="rect">
            <a:avLst/>
          </a:prstGeom>
          <a:noFill/>
        </p:spPr>
        <p:txBody>
          <a:bodyPr wrap="square">
            <a:spAutoFit/>
          </a:bodyPr>
          <a:lstStyle/>
          <a:p>
            <a:pPr algn="ctr">
              <a:lnSpc>
                <a:spcPct val="120000"/>
              </a:lnSpc>
            </a:pPr>
            <a:r>
              <a:rPr lang="zh-CN" altLang="en-US" b="1" dirty="0">
                <a:solidFill>
                  <a:srgbClr val="520576"/>
                </a:solidFill>
                <a:latin typeface="Cambria Math" panose="02040503050406030204" pitchFamily="18" charset="0"/>
                <a:ea typeface="宋体" panose="02010600030101010101" pitchFamily="2" charset="-122"/>
                <a:cs typeface="Times New Roman" panose="02020603050405020304" pitchFamily="18" charset="0"/>
              </a:rPr>
              <a:t>双侧和随机化实验</a:t>
            </a:r>
            <a:endParaRPr lang="en-US" altLang="zh-CN" b="1" dirty="0">
              <a:solidFill>
                <a:srgbClr val="520576"/>
              </a:solidFill>
              <a:latin typeface="Cambria Math" panose="02040503050406030204" pitchFamily="18" charset="0"/>
              <a:ea typeface="宋体" panose="02010600030101010101" pitchFamily="2" charset="-122"/>
              <a:cs typeface="Times New Roman" panose="02020603050405020304" pitchFamily="18" charset="0"/>
            </a:endParaRPr>
          </a:p>
        </p:txBody>
      </p:sp>
      <p:sp>
        <p:nvSpPr>
          <p:cNvPr id="29" name="文本框 28">
            <a:extLst>
              <a:ext uri="{FF2B5EF4-FFF2-40B4-BE49-F238E27FC236}">
                <a16:creationId xmlns:a16="http://schemas.microsoft.com/office/drawing/2014/main" id="{AE62DA8B-B11D-4259-9A36-4E6A55E00B95}"/>
              </a:ext>
            </a:extLst>
          </p:cNvPr>
          <p:cNvSpPr txBox="1"/>
          <p:nvPr/>
        </p:nvSpPr>
        <p:spPr>
          <a:xfrm>
            <a:off x="7054017" y="2394233"/>
            <a:ext cx="4904745" cy="2057743"/>
          </a:xfrm>
          <a:prstGeom prst="rect">
            <a:avLst/>
          </a:prstGeom>
          <a:noFill/>
        </p:spPr>
        <p:txBody>
          <a:bodyPr wrap="square">
            <a:spAutoFit/>
          </a:bodyPr>
          <a:lstStyle/>
          <a:p>
            <a:pPr algn="l" fontAlgn="base" latinLnBrk="0">
              <a:lnSpc>
                <a:spcPct val="120000"/>
              </a:lnSpc>
            </a:pPr>
            <a:r>
              <a:rPr lang="zh-CN" altLang="en-US" b="0" dirty="0">
                <a:solidFill>
                  <a:srgbClr val="000000"/>
                </a:solidFill>
                <a:effectLst/>
                <a:latin typeface="Times New Roman" panose="02020603050405020304" pitchFamily="18" charset="0"/>
                <a:ea typeface="宋体" panose="02010600030101010101" pitchFamily="2" charset="-122"/>
              </a:rPr>
              <a:t>为什么不直接使用双侧实验？</a:t>
            </a:r>
            <a:endParaRPr lang="en-US" altLang="zh-CN" b="0" dirty="0">
              <a:solidFill>
                <a:srgbClr val="000000"/>
              </a:solidFill>
              <a:effectLst/>
              <a:latin typeface="Times New Roman" panose="02020603050405020304" pitchFamily="18" charset="0"/>
              <a:ea typeface="宋体" panose="02010600030101010101" pitchFamily="2" charset="-122"/>
            </a:endParaRPr>
          </a:p>
          <a:p>
            <a:pPr marL="285750" indent="-285750" algn="l" fontAlgn="base" latinLnBrk="0">
              <a:lnSpc>
                <a:spcPct val="120000"/>
              </a:lnSpc>
              <a:buFont typeface="Arial" panose="020B0604020202020204" pitchFamily="34" charset="0"/>
              <a:buChar char="•"/>
            </a:pPr>
            <a:r>
              <a:rPr lang="zh-CN" altLang="en-US" i="0" dirty="0">
                <a:solidFill>
                  <a:srgbClr val="000000"/>
                </a:solidFill>
                <a:latin typeface="Times New Roman" panose="02020603050405020304" pitchFamily="18" charset="0"/>
                <a:ea typeface="宋体" panose="02010600030101010101" pitchFamily="2" charset="-122"/>
              </a:rPr>
              <a:t>这种方法花费较高，需要</a:t>
            </a:r>
            <a:r>
              <a:rPr lang="zh-CN" altLang="en-US" dirty="0">
                <a:solidFill>
                  <a:srgbClr val="000000"/>
                </a:solidFill>
                <a:latin typeface="Times New Roman" panose="02020603050405020304" pitchFamily="18" charset="0"/>
                <a:ea typeface="宋体" panose="02010600030101010101" pitchFamily="2" charset="-122"/>
              </a:rPr>
              <a:t>大幅度修改实验的基础设施，创建和维护多个独立环境增加系统复杂性和运维负担。</a:t>
            </a:r>
            <a:endParaRPr lang="en-US" altLang="zh-CN" dirty="0">
              <a:solidFill>
                <a:srgbClr val="000000"/>
              </a:solidFill>
              <a:latin typeface="Times New Roman" panose="02020603050405020304" pitchFamily="18" charset="0"/>
              <a:ea typeface="宋体" panose="02010600030101010101" pitchFamily="2" charset="-122"/>
            </a:endParaRPr>
          </a:p>
          <a:p>
            <a:pPr marL="285750" indent="-285750" algn="l" fontAlgn="base" latinLnBrk="0">
              <a:lnSpc>
                <a:spcPct val="120000"/>
              </a:lnSpc>
              <a:buFont typeface="Arial" panose="020B0604020202020204" pitchFamily="34" charset="0"/>
              <a:buChar char="•"/>
            </a:pPr>
            <a:r>
              <a:rPr lang="zh-CN" altLang="en-US" b="0" i="0" dirty="0">
                <a:solidFill>
                  <a:srgbClr val="000000"/>
                </a:solidFill>
                <a:effectLst/>
                <a:latin typeface="Times New Roman" panose="02020603050405020304" pitchFamily="18" charset="0"/>
                <a:ea typeface="宋体" panose="02010600030101010101" pitchFamily="2" charset="-122"/>
              </a:rPr>
              <a:t>市场规模减半，效率太低。</a:t>
            </a:r>
            <a:endParaRPr lang="en-US" altLang="zh-CN" b="0" i="0" dirty="0">
              <a:solidFill>
                <a:srgbClr val="000000"/>
              </a:solidFill>
              <a:effectLst/>
              <a:latin typeface="Times New Roman" panose="02020603050405020304" pitchFamily="18" charset="0"/>
              <a:ea typeface="宋体" panose="02010600030101010101" pitchFamily="2" charset="-122"/>
            </a:endParaRPr>
          </a:p>
          <a:p>
            <a:pPr marL="285750" indent="-285750" algn="l" fontAlgn="base" latinLnBrk="0">
              <a:lnSpc>
                <a:spcPct val="120000"/>
              </a:lnSpc>
              <a:buFont typeface="Arial" panose="020B0604020202020204" pitchFamily="34" charset="0"/>
              <a:buChar char="•"/>
            </a:pPr>
            <a:r>
              <a:rPr lang="zh-CN" altLang="en-US" dirty="0">
                <a:solidFill>
                  <a:srgbClr val="000000"/>
                </a:solidFill>
                <a:latin typeface="Times New Roman" panose="02020603050405020304" pitchFamily="18" charset="0"/>
                <a:ea typeface="宋体" panose="02010600030101010101" pitchFamily="2" charset="-122"/>
              </a:rPr>
              <a:t>无法用于其他正交实验。</a:t>
            </a:r>
            <a:endParaRPr lang="en-US" altLang="zh-CN" b="0" i="0" dirty="0">
              <a:solidFill>
                <a:srgbClr val="000000"/>
              </a:solidFill>
              <a:effectLst/>
              <a:latin typeface="Times New Roman" panose="02020603050405020304" pitchFamily="18" charset="0"/>
              <a:ea typeface="宋体" panose="02010600030101010101" pitchFamily="2" charset="-122"/>
            </a:endParaRPr>
          </a:p>
        </p:txBody>
      </p:sp>
      <p:cxnSp>
        <p:nvCxnSpPr>
          <p:cNvPr id="31" name="直接箭头连接符 30">
            <a:extLst>
              <a:ext uri="{FF2B5EF4-FFF2-40B4-BE49-F238E27FC236}">
                <a16:creationId xmlns:a16="http://schemas.microsoft.com/office/drawing/2014/main" id="{0F650E8C-47F3-412A-AEA9-A55156EB7436}"/>
              </a:ext>
            </a:extLst>
          </p:cNvPr>
          <p:cNvCxnSpPr>
            <a:cxnSpLocks/>
          </p:cNvCxnSpPr>
          <p:nvPr/>
        </p:nvCxnSpPr>
        <p:spPr>
          <a:xfrm rot="16200000">
            <a:off x="5045689" y="6099026"/>
            <a:ext cx="0" cy="464638"/>
          </a:xfrm>
          <a:prstGeom prst="straightConnector1">
            <a:avLst/>
          </a:prstGeom>
          <a:ln w="635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3" name="文本框 32">
            <a:extLst>
              <a:ext uri="{FF2B5EF4-FFF2-40B4-BE49-F238E27FC236}">
                <a16:creationId xmlns:a16="http://schemas.microsoft.com/office/drawing/2014/main" id="{55B5C3A9-438B-492B-9F26-553690ACC6F3}"/>
              </a:ext>
            </a:extLst>
          </p:cNvPr>
          <p:cNvSpPr txBox="1"/>
          <p:nvPr/>
        </p:nvSpPr>
        <p:spPr>
          <a:xfrm>
            <a:off x="5278008" y="6137328"/>
            <a:ext cx="1635981" cy="369332"/>
          </a:xfrm>
          <a:prstGeom prst="rect">
            <a:avLst/>
          </a:prstGeom>
          <a:noFill/>
        </p:spPr>
        <p:txBody>
          <a:bodyPr wrap="square">
            <a:spAutoFit/>
          </a:bodyPr>
          <a:lstStyle/>
          <a:p>
            <a:r>
              <a:rPr lang="en-US" altLang="zh-CN" b="1" dirty="0">
                <a:solidFill>
                  <a:srgbClr val="000000"/>
                </a:solidFill>
                <a:latin typeface="Times New Roman" panose="02020603050405020304" pitchFamily="18" charset="0"/>
                <a:ea typeface="宋体" panose="02010600030101010101" pitchFamily="2" charset="-122"/>
              </a:rPr>
              <a:t>Ground Truth</a:t>
            </a:r>
            <a:endParaRPr lang="zh-CN" altLang="en-US" b="1" dirty="0"/>
          </a:p>
        </p:txBody>
      </p:sp>
      <p:sp>
        <p:nvSpPr>
          <p:cNvPr id="35" name="文本框 34">
            <a:extLst>
              <a:ext uri="{FF2B5EF4-FFF2-40B4-BE49-F238E27FC236}">
                <a16:creationId xmlns:a16="http://schemas.microsoft.com/office/drawing/2014/main" id="{CBFCA2D2-8C62-4539-B56D-D9F11526DF25}"/>
              </a:ext>
            </a:extLst>
          </p:cNvPr>
          <p:cNvSpPr txBox="1"/>
          <p:nvPr/>
        </p:nvSpPr>
        <p:spPr>
          <a:xfrm>
            <a:off x="7561689" y="4685721"/>
            <a:ext cx="3061254" cy="1698927"/>
          </a:xfrm>
          <a:prstGeom prst="rect">
            <a:avLst/>
          </a:prstGeom>
          <a:noFill/>
        </p:spPr>
        <p:txBody>
          <a:bodyPr wrap="square">
            <a:spAutoFit/>
          </a:bodyPr>
          <a:lstStyle/>
          <a:p>
            <a:pPr>
              <a:lnSpc>
                <a:spcPct val="120000"/>
              </a:lnSpc>
            </a:pPr>
            <a:r>
              <a:rPr lang="zh-CN" altLang="en-US" b="0" i="0" dirty="0">
                <a:effectLst/>
                <a:latin typeface="宋体" panose="02010600030101010101" pitchFamily="2" charset="-122"/>
                <a:ea typeface="宋体" panose="02010600030101010101" pitchFamily="2" charset="-122"/>
                <a:cs typeface="Times New Roman" panose="02020603050405020304" pitchFamily="18" charset="0"/>
              </a:rPr>
              <a:t>物料规模</a:t>
            </a:r>
            <a:endParaRPr lang="en-US" altLang="zh-CN" b="0" i="0" dirty="0">
              <a:effectLst/>
              <a:latin typeface="宋体" panose="02010600030101010101" pitchFamily="2" charset="-122"/>
              <a:ea typeface="宋体" panose="02010600030101010101" pitchFamily="2" charset="-122"/>
              <a:cs typeface="Times New Roman" panose="02020603050405020304" pitchFamily="18" charset="0"/>
            </a:endParaRPr>
          </a:p>
          <a:p>
            <a:pPr>
              <a:lnSpc>
                <a:spcPct val="120000"/>
              </a:lnSpc>
            </a:pPr>
            <a:r>
              <a:rPr lang="en-US" altLang="zh-CN" dirty="0">
                <a:latin typeface="Times New Roman" panose="02020603050405020304" pitchFamily="18" charset="0"/>
                <a:cs typeface="Times New Roman" panose="02020603050405020304" pitchFamily="18" charset="0"/>
              </a:rPr>
              <a:t>Creator-side</a:t>
            </a:r>
            <a:r>
              <a:rPr lang="zh-CN" altLang="en-US" dirty="0">
                <a:latin typeface="Times New Roman" panose="02020603050405020304" pitchFamily="18" charset="0"/>
                <a:cs typeface="Times New Roman" panose="02020603050405020304" pitchFamily="18" charset="0"/>
              </a:rPr>
              <a:t>：</a:t>
            </a:r>
            <a:r>
              <a:rPr lang="en-US" altLang="zh-CN" b="0" i="0" dirty="0">
                <a:effectLst/>
                <a:latin typeface="Times New Roman" panose="02020603050405020304" pitchFamily="18" charset="0"/>
                <a:cs typeface="Times New Roman" panose="02020603050405020304" pitchFamily="18" charset="0"/>
              </a:rPr>
              <a:t>34245</a:t>
            </a:r>
          </a:p>
          <a:p>
            <a:pPr>
              <a:lnSpc>
                <a:spcPct val="120000"/>
              </a:lnSpc>
            </a:pPr>
            <a:r>
              <a:rPr lang="en-US" altLang="zh-CN" dirty="0">
                <a:latin typeface="Times New Roman" panose="02020603050405020304" pitchFamily="18" charset="0"/>
                <a:cs typeface="Times New Roman" panose="02020603050405020304" pitchFamily="18" charset="0"/>
              </a:rPr>
              <a:t>global control side</a:t>
            </a: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33442</a:t>
            </a:r>
          </a:p>
          <a:p>
            <a:pPr>
              <a:lnSpc>
                <a:spcPct val="120000"/>
              </a:lnSpc>
            </a:pPr>
            <a:r>
              <a:rPr lang="en-US" altLang="zh-CN" dirty="0">
                <a:latin typeface="Times New Roman" panose="02020603050405020304" pitchFamily="18" charset="0"/>
                <a:cs typeface="Times New Roman" panose="02020603050405020304" pitchFamily="18" charset="0"/>
              </a:rPr>
              <a:t>global treatment side:34021</a:t>
            </a:r>
          </a:p>
          <a:p>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9892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AF801885-64E7-4189-A5EF-148C43462EF7}"/>
              </a:ext>
            </a:extLst>
          </p:cNvPr>
          <p:cNvGrpSpPr/>
          <p:nvPr/>
        </p:nvGrpSpPr>
        <p:grpSpPr>
          <a:xfrm>
            <a:off x="-1" y="0"/>
            <a:ext cx="12192001" cy="1012223"/>
            <a:chOff x="1591733" y="302634"/>
            <a:chExt cx="12192001" cy="1012223"/>
          </a:xfrm>
        </p:grpSpPr>
        <p:pic>
          <p:nvPicPr>
            <p:cNvPr id="5" name="图片 4">
              <a:extLst>
                <a:ext uri="{FF2B5EF4-FFF2-40B4-BE49-F238E27FC236}">
                  <a16:creationId xmlns:a16="http://schemas.microsoft.com/office/drawing/2014/main" id="{E27118F9-D7BB-4057-86DD-88AE096638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1733" y="302634"/>
              <a:ext cx="12192000" cy="1001194"/>
            </a:xfrm>
            <a:prstGeom prst="rect">
              <a:avLst/>
            </a:prstGeom>
          </p:spPr>
        </p:pic>
        <p:grpSp>
          <p:nvGrpSpPr>
            <p:cNvPr id="6" name="组合 5">
              <a:extLst>
                <a:ext uri="{FF2B5EF4-FFF2-40B4-BE49-F238E27FC236}">
                  <a16:creationId xmlns:a16="http://schemas.microsoft.com/office/drawing/2014/main" id="{37F31720-A603-4301-9BAA-E43FB30BB130}"/>
                </a:ext>
              </a:extLst>
            </p:cNvPr>
            <p:cNvGrpSpPr/>
            <p:nvPr/>
          </p:nvGrpSpPr>
          <p:grpSpPr>
            <a:xfrm>
              <a:off x="1591734" y="313663"/>
              <a:ext cx="12192000" cy="1001194"/>
              <a:chOff x="2446369" y="17330"/>
              <a:chExt cx="9745631" cy="1001194"/>
            </a:xfrm>
          </p:grpSpPr>
          <p:pic>
            <p:nvPicPr>
              <p:cNvPr id="7" name="图片 6">
                <a:extLst>
                  <a:ext uri="{FF2B5EF4-FFF2-40B4-BE49-F238E27FC236}">
                    <a16:creationId xmlns:a16="http://schemas.microsoft.com/office/drawing/2014/main" id="{7AEC3D07-8185-4E79-9185-1F85D7A4D8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6369" y="17330"/>
                <a:ext cx="9745631" cy="1001194"/>
              </a:xfrm>
              <a:prstGeom prst="rect">
                <a:avLst/>
              </a:prstGeom>
            </p:spPr>
          </p:pic>
          <p:cxnSp>
            <p:nvCxnSpPr>
              <p:cNvPr id="8" name="直接连接符 7">
                <a:extLst>
                  <a:ext uri="{FF2B5EF4-FFF2-40B4-BE49-F238E27FC236}">
                    <a16:creationId xmlns:a16="http://schemas.microsoft.com/office/drawing/2014/main" id="{44EC1387-B8D6-464A-9C8D-55D32B26751F}"/>
                  </a:ext>
                </a:extLst>
              </p:cNvPr>
              <p:cNvCxnSpPr/>
              <p:nvPr/>
            </p:nvCxnSpPr>
            <p:spPr>
              <a:xfrm>
                <a:off x="4648200" y="191424"/>
                <a:ext cx="0" cy="4024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AC2B6E8D-A11D-4B77-A4C3-F89B9977012B}"/>
                  </a:ext>
                </a:extLst>
              </p:cNvPr>
              <p:cNvCxnSpPr/>
              <p:nvPr/>
            </p:nvCxnSpPr>
            <p:spPr>
              <a:xfrm>
                <a:off x="7021286" y="202453"/>
                <a:ext cx="0" cy="4024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D1D0C202-CE2D-4229-A15C-D8FED84A6D2C}"/>
                  </a:ext>
                </a:extLst>
              </p:cNvPr>
              <p:cNvSpPr txBox="1"/>
              <p:nvPr/>
            </p:nvSpPr>
            <p:spPr>
              <a:xfrm>
                <a:off x="2449738" y="241054"/>
                <a:ext cx="21984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个人信息</a:t>
                </a:r>
              </a:p>
            </p:txBody>
          </p:sp>
        </p:grpSp>
      </p:grpSp>
      <p:grpSp>
        <p:nvGrpSpPr>
          <p:cNvPr id="39" name="组合 38">
            <a:extLst>
              <a:ext uri="{FF2B5EF4-FFF2-40B4-BE49-F238E27FC236}">
                <a16:creationId xmlns:a16="http://schemas.microsoft.com/office/drawing/2014/main" id="{761BFEC4-8CE8-4149-B003-A95465661F4A}"/>
              </a:ext>
            </a:extLst>
          </p:cNvPr>
          <p:cNvGrpSpPr/>
          <p:nvPr/>
        </p:nvGrpSpPr>
        <p:grpSpPr>
          <a:xfrm>
            <a:off x="0" y="11029"/>
            <a:ext cx="12192001" cy="1012223"/>
            <a:chOff x="1591733" y="302634"/>
            <a:chExt cx="12192001" cy="1012223"/>
          </a:xfrm>
        </p:grpSpPr>
        <p:pic>
          <p:nvPicPr>
            <p:cNvPr id="40" name="图片 39">
              <a:extLst>
                <a:ext uri="{FF2B5EF4-FFF2-40B4-BE49-F238E27FC236}">
                  <a16:creationId xmlns:a16="http://schemas.microsoft.com/office/drawing/2014/main" id="{8853677C-37B8-4368-B655-1F8FCB1420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1733" y="302634"/>
              <a:ext cx="12192000" cy="1001194"/>
            </a:xfrm>
            <a:prstGeom prst="rect">
              <a:avLst/>
            </a:prstGeom>
          </p:spPr>
        </p:pic>
        <p:grpSp>
          <p:nvGrpSpPr>
            <p:cNvPr id="41" name="组合 40">
              <a:extLst>
                <a:ext uri="{FF2B5EF4-FFF2-40B4-BE49-F238E27FC236}">
                  <a16:creationId xmlns:a16="http://schemas.microsoft.com/office/drawing/2014/main" id="{3112ED42-6D0C-431A-8361-588FD198D972}"/>
                </a:ext>
              </a:extLst>
            </p:cNvPr>
            <p:cNvGrpSpPr/>
            <p:nvPr/>
          </p:nvGrpSpPr>
          <p:grpSpPr>
            <a:xfrm>
              <a:off x="1591734" y="307494"/>
              <a:ext cx="12192000" cy="1007363"/>
              <a:chOff x="2446369" y="11161"/>
              <a:chExt cx="9745631" cy="1007363"/>
            </a:xfrm>
          </p:grpSpPr>
          <p:pic>
            <p:nvPicPr>
              <p:cNvPr id="42" name="图片 41">
                <a:extLst>
                  <a:ext uri="{FF2B5EF4-FFF2-40B4-BE49-F238E27FC236}">
                    <a16:creationId xmlns:a16="http://schemas.microsoft.com/office/drawing/2014/main" id="{DE742765-187C-4D61-9079-EEFB523C1A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6369" y="17330"/>
                <a:ext cx="9745631" cy="1001194"/>
              </a:xfrm>
              <a:prstGeom prst="rect">
                <a:avLst/>
              </a:prstGeom>
            </p:spPr>
          </p:pic>
          <p:cxnSp>
            <p:nvCxnSpPr>
              <p:cNvPr id="44" name="直接连接符 43">
                <a:extLst>
                  <a:ext uri="{FF2B5EF4-FFF2-40B4-BE49-F238E27FC236}">
                    <a16:creationId xmlns:a16="http://schemas.microsoft.com/office/drawing/2014/main" id="{FC02BE72-F638-4676-8D8D-EF7FDF7AC373}"/>
                  </a:ext>
                </a:extLst>
              </p:cNvPr>
              <p:cNvCxnSpPr/>
              <p:nvPr/>
            </p:nvCxnSpPr>
            <p:spPr>
              <a:xfrm>
                <a:off x="4648200" y="191424"/>
                <a:ext cx="0" cy="4024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6FD9DDD4-0B2D-4013-B0A3-84A1F303110E}"/>
                  </a:ext>
                </a:extLst>
              </p:cNvPr>
              <p:cNvCxnSpPr/>
              <p:nvPr/>
            </p:nvCxnSpPr>
            <p:spPr>
              <a:xfrm>
                <a:off x="7021286" y="202453"/>
                <a:ext cx="0" cy="4024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id="{B3C472CC-0BEE-4B44-A140-6DFE4F911E3C}"/>
                  </a:ext>
                </a:extLst>
              </p:cNvPr>
              <p:cNvCxnSpPr/>
              <p:nvPr/>
            </p:nvCxnSpPr>
            <p:spPr>
              <a:xfrm>
                <a:off x="9492344" y="213482"/>
                <a:ext cx="0" cy="4024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7" name="矩形 46">
                <a:extLst>
                  <a:ext uri="{FF2B5EF4-FFF2-40B4-BE49-F238E27FC236}">
                    <a16:creationId xmlns:a16="http://schemas.microsoft.com/office/drawing/2014/main" id="{5E8A09D4-C355-4A73-A5EB-D47B22340AA1}"/>
                  </a:ext>
                </a:extLst>
              </p:cNvPr>
              <p:cNvSpPr/>
              <p:nvPr/>
            </p:nvSpPr>
            <p:spPr>
              <a:xfrm>
                <a:off x="7021283" y="11161"/>
                <a:ext cx="2471060" cy="740085"/>
              </a:xfrm>
              <a:prstGeom prst="rect">
                <a:avLst/>
              </a:prstGeom>
              <a:solidFill>
                <a:srgbClr val="7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Perpetua Titling MT"/>
                  <a:ea typeface="微软雅黑 Light"/>
                  <a:cs typeface="+mn-cs"/>
                </a:endParaRPr>
              </a:p>
            </p:txBody>
          </p:sp>
          <p:sp>
            <p:nvSpPr>
              <p:cNvPr id="48" name="文本框 47">
                <a:extLst>
                  <a:ext uri="{FF2B5EF4-FFF2-40B4-BE49-F238E27FC236}">
                    <a16:creationId xmlns:a16="http://schemas.microsoft.com/office/drawing/2014/main" id="{46DC189B-A8E5-4C33-82A3-910D3D400285}"/>
                  </a:ext>
                </a:extLst>
              </p:cNvPr>
              <p:cNvSpPr txBox="1"/>
              <p:nvPr/>
            </p:nvSpPr>
            <p:spPr>
              <a:xfrm>
                <a:off x="2449737" y="91525"/>
                <a:ext cx="219846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cs typeface="+mn-cs"/>
                  </a:rPr>
                  <a:t>Recommender Interference</a:t>
                </a:r>
              </a:p>
            </p:txBody>
          </p:sp>
          <p:sp>
            <p:nvSpPr>
              <p:cNvPr id="49" name="文本框 48">
                <a:extLst>
                  <a:ext uri="{FF2B5EF4-FFF2-40B4-BE49-F238E27FC236}">
                    <a16:creationId xmlns:a16="http://schemas.microsoft.com/office/drawing/2014/main" id="{4DB726D5-78BD-47E2-A135-8902A00AE633}"/>
                  </a:ext>
                </a:extLst>
              </p:cNvPr>
              <p:cNvSpPr txBox="1"/>
              <p:nvPr/>
            </p:nvSpPr>
            <p:spPr>
              <a:xfrm>
                <a:off x="4648197" y="241054"/>
                <a:ext cx="237308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cs typeface="+mn-cs"/>
                  </a:rPr>
                  <a:t>Modeling Interference</a:t>
                </a:r>
              </a:p>
            </p:txBody>
          </p:sp>
          <p:sp>
            <p:nvSpPr>
              <p:cNvPr id="50" name="文本框 49">
                <a:extLst>
                  <a:ext uri="{FF2B5EF4-FFF2-40B4-BE49-F238E27FC236}">
                    <a16:creationId xmlns:a16="http://schemas.microsoft.com/office/drawing/2014/main" id="{8143DA67-F586-4B88-AF92-8DC5B249EE47}"/>
                  </a:ext>
                </a:extLst>
              </p:cNvPr>
              <p:cNvSpPr txBox="1"/>
              <p:nvPr/>
            </p:nvSpPr>
            <p:spPr>
              <a:xfrm>
                <a:off x="7021286" y="241054"/>
                <a:ext cx="247105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Empirical Application</a:t>
                </a:r>
              </a:p>
            </p:txBody>
          </p:sp>
        </p:grpSp>
      </p:grpSp>
      <p:sp>
        <p:nvSpPr>
          <p:cNvPr id="51" name="文本框 50">
            <a:extLst>
              <a:ext uri="{FF2B5EF4-FFF2-40B4-BE49-F238E27FC236}">
                <a16:creationId xmlns:a16="http://schemas.microsoft.com/office/drawing/2014/main" id="{181470C6-4CA5-46F3-BF49-B11352AC8DA3}"/>
              </a:ext>
            </a:extLst>
          </p:cNvPr>
          <p:cNvSpPr txBox="1"/>
          <p:nvPr/>
        </p:nvSpPr>
        <p:spPr>
          <a:xfrm>
            <a:off x="405687" y="948038"/>
            <a:ext cx="4320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b="1" spc="130" dirty="0">
                <a:solidFill>
                  <a:srgbClr val="000000"/>
                </a:solidFill>
                <a:latin typeface="Times New Roman" panose="02020603050405020304" pitchFamily="18" charset="0"/>
                <a:ea typeface="思源宋体 CN Heavy" panose="02020900000000000000" pitchFamily="18" charset="-122"/>
                <a:cs typeface="Times New Roman" panose="02020603050405020304" pitchFamily="18" charset="0"/>
              </a:rPr>
              <a:t>3 Empirical Application</a:t>
            </a:r>
          </a:p>
        </p:txBody>
      </p:sp>
      <p:cxnSp>
        <p:nvCxnSpPr>
          <p:cNvPr id="52" name="直接连接符 51">
            <a:extLst>
              <a:ext uri="{FF2B5EF4-FFF2-40B4-BE49-F238E27FC236}">
                <a16:creationId xmlns:a16="http://schemas.microsoft.com/office/drawing/2014/main" id="{30AA50F0-624B-465A-8B8D-26FBFE5EDA42}"/>
              </a:ext>
            </a:extLst>
          </p:cNvPr>
          <p:cNvCxnSpPr>
            <a:cxnSpLocks/>
          </p:cNvCxnSpPr>
          <p:nvPr/>
        </p:nvCxnSpPr>
        <p:spPr>
          <a:xfrm>
            <a:off x="512412" y="1342330"/>
            <a:ext cx="2047907" cy="0"/>
          </a:xfrm>
          <a:prstGeom prst="line">
            <a:avLst/>
          </a:prstGeom>
          <a:ln w="28575">
            <a:solidFill>
              <a:srgbClr val="520576"/>
            </a:solidFill>
          </a:ln>
        </p:spPr>
        <p:style>
          <a:lnRef idx="1">
            <a:schemeClr val="accent1"/>
          </a:lnRef>
          <a:fillRef idx="0">
            <a:schemeClr val="accent1"/>
          </a:fillRef>
          <a:effectRef idx="0">
            <a:schemeClr val="accent1"/>
          </a:effectRef>
          <a:fontRef idx="minor">
            <a:schemeClr val="tx1"/>
          </a:fontRef>
        </p:style>
      </p:cxnSp>
      <p:sp>
        <p:nvSpPr>
          <p:cNvPr id="27" name="文本框 26">
            <a:extLst>
              <a:ext uri="{FF2B5EF4-FFF2-40B4-BE49-F238E27FC236}">
                <a16:creationId xmlns:a16="http://schemas.microsoft.com/office/drawing/2014/main" id="{17BA60D6-226E-4248-9905-AF482B3CD026}"/>
              </a:ext>
            </a:extLst>
          </p:cNvPr>
          <p:cNvSpPr txBox="1"/>
          <p:nvPr/>
        </p:nvSpPr>
        <p:spPr>
          <a:xfrm>
            <a:off x="405687" y="1433013"/>
            <a:ext cx="3657430" cy="403316"/>
          </a:xfrm>
          <a:prstGeom prst="rect">
            <a:avLst/>
          </a:prstGeom>
          <a:noFill/>
        </p:spPr>
        <p:txBody>
          <a:bodyPr wrap="square">
            <a:spAutoFit/>
          </a:bodyPr>
          <a:lstStyle/>
          <a:p>
            <a:pPr>
              <a:lnSpc>
                <a:spcPct val="120000"/>
              </a:lnSpc>
            </a:pPr>
            <a:r>
              <a:rPr lang="en-US" altLang="zh-CN" b="1" spc="130" dirty="0">
                <a:solidFill>
                  <a:srgbClr val="520576"/>
                </a:solidFill>
                <a:latin typeface="Times New Roman" panose="02020603050405020304" pitchFamily="18" charset="0"/>
                <a:ea typeface="思源宋体 CN Heavy" panose="02020900000000000000" pitchFamily="18" charset="-122"/>
                <a:cs typeface="Times New Roman" panose="02020603050405020304" pitchFamily="18" charset="0"/>
              </a:rPr>
              <a:t>Evidence of interference</a:t>
            </a:r>
          </a:p>
        </p:txBody>
      </p:sp>
      <p:pic>
        <p:nvPicPr>
          <p:cNvPr id="3" name="图片 2">
            <a:extLst>
              <a:ext uri="{FF2B5EF4-FFF2-40B4-BE49-F238E27FC236}">
                <a16:creationId xmlns:a16="http://schemas.microsoft.com/office/drawing/2014/main" id="{AF1A4D59-B1DE-48AB-977E-110C29C9B2A3}"/>
              </a:ext>
            </a:extLst>
          </p:cNvPr>
          <p:cNvPicPr>
            <a:picLocks noChangeAspect="1"/>
          </p:cNvPicPr>
          <p:nvPr/>
        </p:nvPicPr>
        <p:blipFill>
          <a:blip r:embed="rId4"/>
          <a:stretch>
            <a:fillRect/>
          </a:stretch>
        </p:blipFill>
        <p:spPr>
          <a:xfrm>
            <a:off x="405688" y="1909588"/>
            <a:ext cx="8017938" cy="1891135"/>
          </a:xfrm>
          <a:prstGeom prst="rect">
            <a:avLst/>
          </a:prstGeom>
        </p:spPr>
      </p:pic>
      <p:sp>
        <p:nvSpPr>
          <p:cNvPr id="30" name="文本框 29">
            <a:extLst>
              <a:ext uri="{FF2B5EF4-FFF2-40B4-BE49-F238E27FC236}">
                <a16:creationId xmlns:a16="http://schemas.microsoft.com/office/drawing/2014/main" id="{CB6037D8-F2A3-4C80-B3F7-EAE75B466131}"/>
              </a:ext>
            </a:extLst>
          </p:cNvPr>
          <p:cNvSpPr txBox="1"/>
          <p:nvPr/>
        </p:nvSpPr>
        <p:spPr>
          <a:xfrm>
            <a:off x="8589397" y="2058963"/>
            <a:ext cx="3488634" cy="1722523"/>
          </a:xfrm>
          <a:prstGeom prst="rect">
            <a:avLst/>
          </a:prstGeom>
          <a:noFill/>
        </p:spPr>
        <p:txBody>
          <a:bodyPr wrap="square">
            <a:spAutoFit/>
          </a:bodyPr>
          <a:lstStyle/>
          <a:p>
            <a:pPr algn="l" fontAlgn="base" latinLnBrk="0">
              <a:lnSpc>
                <a:spcPct val="120000"/>
              </a:lnSpc>
            </a:pPr>
            <a:r>
              <a:rPr lang="zh-CN" altLang="en-US" b="1" i="0" dirty="0">
                <a:solidFill>
                  <a:srgbClr val="000000"/>
                </a:solidFill>
                <a:effectLst/>
                <a:latin typeface="Times New Roman" panose="02020603050405020304" pitchFamily="18" charset="0"/>
                <a:ea typeface="宋体" panose="02010600030101010101" pitchFamily="2" charset="-122"/>
              </a:rPr>
              <a:t>证据：</a:t>
            </a:r>
            <a:r>
              <a:rPr lang="en-US" altLang="zh-CN" b="1" i="0" dirty="0">
                <a:solidFill>
                  <a:srgbClr val="000000"/>
                </a:solidFill>
                <a:effectLst/>
                <a:latin typeface="Times New Roman" panose="02020603050405020304" pitchFamily="18" charset="0"/>
                <a:ea typeface="宋体" panose="02010600030101010101" pitchFamily="2" charset="-122"/>
              </a:rPr>
              <a:t>DIM</a:t>
            </a:r>
            <a:r>
              <a:rPr lang="zh-CN" altLang="en-US" b="1" i="0" dirty="0">
                <a:solidFill>
                  <a:srgbClr val="000000"/>
                </a:solidFill>
                <a:effectLst/>
                <a:latin typeface="Times New Roman" panose="02020603050405020304" pitchFamily="18" charset="0"/>
                <a:ea typeface="宋体" panose="02010600030101010101" pitchFamily="2" charset="-122"/>
              </a:rPr>
              <a:t>确实有偏差 </a:t>
            </a:r>
            <a:r>
              <a:rPr lang="en-US" altLang="zh-CN" b="1" i="0" dirty="0">
                <a:solidFill>
                  <a:srgbClr val="000000"/>
                </a:solidFill>
                <a:effectLst/>
                <a:latin typeface="Times New Roman" panose="02020603050405020304" pitchFamily="18" charset="0"/>
                <a:ea typeface="宋体" panose="02010600030101010101" pitchFamily="2" charset="-122"/>
              </a:rPr>
              <a:t>​</a:t>
            </a:r>
            <a:r>
              <a:rPr lang="zh-CN" altLang="en-US" b="0" i="0" dirty="0">
                <a:solidFill>
                  <a:srgbClr val="000000"/>
                </a:solidFill>
                <a:effectLst/>
                <a:latin typeface="Times New Roman" panose="02020603050405020304" pitchFamily="18" charset="0"/>
                <a:ea typeface="宋体" panose="02010600030101010101" pitchFamily="2" charset="-122"/>
              </a:rPr>
              <a:t>​：</a:t>
            </a:r>
            <a:endParaRPr lang="en-US" altLang="zh-CN" b="0" i="0" dirty="0">
              <a:solidFill>
                <a:srgbClr val="000000"/>
              </a:solidFill>
              <a:effectLst/>
              <a:latin typeface="Times New Roman" panose="02020603050405020304" pitchFamily="18" charset="0"/>
              <a:ea typeface="宋体" panose="02010600030101010101" pitchFamily="2" charset="-122"/>
            </a:endParaRPr>
          </a:p>
          <a:p>
            <a:pPr algn="l" fontAlgn="base" latinLnBrk="0">
              <a:lnSpc>
                <a:spcPct val="120000"/>
              </a:lnSpc>
            </a:pPr>
            <a:r>
              <a:rPr lang="zh-CN" altLang="en-US" b="0" i="0" dirty="0">
                <a:solidFill>
                  <a:srgbClr val="000000"/>
                </a:solidFill>
                <a:effectLst/>
                <a:latin typeface="Times New Roman" panose="02020603050405020304" pitchFamily="18" charset="0"/>
                <a:ea typeface="宋体" panose="02010600030101010101" pitchFamily="2" charset="-122"/>
              </a:rPr>
              <a:t>在多个指标上，传统的</a:t>
            </a:r>
            <a:r>
              <a:rPr lang="en-US" altLang="zh-CN" b="0" i="0" dirty="0">
                <a:solidFill>
                  <a:srgbClr val="000000"/>
                </a:solidFill>
                <a:effectLst/>
                <a:latin typeface="Times New Roman" panose="02020603050405020304" pitchFamily="18" charset="0"/>
                <a:ea typeface="宋体" panose="02010600030101010101" pitchFamily="2" charset="-122"/>
              </a:rPr>
              <a:t>DIM</a:t>
            </a:r>
            <a:r>
              <a:rPr lang="zh-CN" altLang="en-US" b="0" i="0" dirty="0">
                <a:solidFill>
                  <a:srgbClr val="000000"/>
                </a:solidFill>
                <a:effectLst/>
                <a:latin typeface="Times New Roman" panose="02020603050405020304" pitchFamily="18" charset="0"/>
                <a:ea typeface="宋体" panose="02010600030101010101" pitchFamily="2" charset="-122"/>
              </a:rPr>
              <a:t>估计量与双端随机化得到的基准值存在显著差异，甚至符号相反，证实了干扰的存在和</a:t>
            </a:r>
            <a:r>
              <a:rPr lang="en-US" altLang="zh-CN" b="0" i="0" dirty="0">
                <a:solidFill>
                  <a:srgbClr val="000000"/>
                </a:solidFill>
                <a:effectLst/>
                <a:latin typeface="Times New Roman" panose="02020603050405020304" pitchFamily="18" charset="0"/>
                <a:ea typeface="宋体" panose="02010600030101010101" pitchFamily="2" charset="-122"/>
              </a:rPr>
              <a:t>DIM</a:t>
            </a:r>
            <a:r>
              <a:rPr lang="zh-CN" altLang="en-US" b="0" i="0" dirty="0">
                <a:solidFill>
                  <a:srgbClr val="000000"/>
                </a:solidFill>
                <a:effectLst/>
                <a:latin typeface="Times New Roman" panose="02020603050405020304" pitchFamily="18" charset="0"/>
                <a:ea typeface="宋体" panose="02010600030101010101" pitchFamily="2" charset="-122"/>
              </a:rPr>
              <a:t>的缺陷。</a:t>
            </a:r>
          </a:p>
        </p:txBody>
      </p:sp>
      <p:sp>
        <p:nvSpPr>
          <p:cNvPr id="31" name="文本框 30">
            <a:extLst>
              <a:ext uri="{FF2B5EF4-FFF2-40B4-BE49-F238E27FC236}">
                <a16:creationId xmlns:a16="http://schemas.microsoft.com/office/drawing/2014/main" id="{101F4B0B-E3FC-469E-BF3E-8DCB6849CD9D}"/>
              </a:ext>
            </a:extLst>
          </p:cNvPr>
          <p:cNvSpPr txBox="1"/>
          <p:nvPr/>
        </p:nvSpPr>
        <p:spPr>
          <a:xfrm>
            <a:off x="405687" y="3834306"/>
            <a:ext cx="4182216" cy="369332"/>
          </a:xfrm>
          <a:prstGeom prst="rect">
            <a:avLst/>
          </a:prstGeom>
          <a:noFill/>
        </p:spPr>
        <p:txBody>
          <a:bodyPr wrap="square">
            <a:spAutoFit/>
          </a:bodyPr>
          <a:lstStyle/>
          <a:p>
            <a:pPr algn="l"/>
            <a:r>
              <a:rPr lang="en-US" altLang="zh-CN" b="1" i="0" dirty="0">
                <a:solidFill>
                  <a:srgbClr val="520576"/>
                </a:solidFill>
                <a:effectLst/>
                <a:latin typeface="Times New Roman" panose="02020603050405020304" pitchFamily="18" charset="0"/>
                <a:cs typeface="Times New Roman" panose="02020603050405020304" pitchFamily="18" charset="0"/>
              </a:rPr>
              <a:t>Fitting the Recommender Choice Model</a:t>
            </a:r>
            <a:endParaRPr lang="en-US" altLang="zh-CN" b="1" dirty="0">
              <a:solidFill>
                <a:srgbClr val="520576"/>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32" name="图片 31">
            <a:extLst>
              <a:ext uri="{FF2B5EF4-FFF2-40B4-BE49-F238E27FC236}">
                <a16:creationId xmlns:a16="http://schemas.microsoft.com/office/drawing/2014/main" id="{75C39446-4A1D-467C-A336-4852F858CC01}"/>
              </a:ext>
            </a:extLst>
          </p:cNvPr>
          <p:cNvPicPr>
            <a:picLocks noChangeAspect="1"/>
          </p:cNvPicPr>
          <p:nvPr/>
        </p:nvPicPr>
        <p:blipFill>
          <a:blip r:embed="rId5"/>
          <a:stretch>
            <a:fillRect/>
          </a:stretch>
        </p:blipFill>
        <p:spPr>
          <a:xfrm>
            <a:off x="512412" y="4284028"/>
            <a:ext cx="3284377" cy="2463284"/>
          </a:xfrm>
          <a:prstGeom prst="rect">
            <a:avLst/>
          </a:prstGeom>
        </p:spPr>
      </p:pic>
      <p:sp>
        <p:nvSpPr>
          <p:cNvPr id="33" name="文本框 32">
            <a:extLst>
              <a:ext uri="{FF2B5EF4-FFF2-40B4-BE49-F238E27FC236}">
                <a16:creationId xmlns:a16="http://schemas.microsoft.com/office/drawing/2014/main" id="{69FFDDFE-9050-42F6-81A9-094AC5794838}"/>
              </a:ext>
            </a:extLst>
          </p:cNvPr>
          <p:cNvSpPr txBox="1"/>
          <p:nvPr/>
        </p:nvSpPr>
        <p:spPr>
          <a:xfrm>
            <a:off x="4015778" y="4924365"/>
            <a:ext cx="6317936" cy="725327"/>
          </a:xfrm>
          <a:prstGeom prst="rect">
            <a:avLst/>
          </a:prstGeom>
          <a:noFill/>
        </p:spPr>
        <p:txBody>
          <a:bodyPr wrap="square">
            <a:spAutoFit/>
          </a:bodyPr>
          <a:lstStyle/>
          <a:p>
            <a:pPr algn="l" fontAlgn="base" latinLnBrk="0">
              <a:lnSpc>
                <a:spcPct val="120000"/>
              </a:lnSpc>
            </a:pPr>
            <a:r>
              <a:rPr lang="zh-CN" altLang="en-US" b="1" i="0" dirty="0">
                <a:solidFill>
                  <a:srgbClr val="000000"/>
                </a:solidFill>
                <a:effectLst/>
                <a:latin typeface="Times New Roman" panose="02020603050405020304" pitchFamily="18" charset="0"/>
                <a:ea typeface="宋体" panose="02010600030101010101" pitchFamily="2" charset="-122"/>
              </a:rPr>
              <a:t>确定考虑集</a:t>
            </a:r>
            <a:r>
              <a:rPr lang="zh-CN" altLang="en-US" b="0" i="0" dirty="0">
                <a:solidFill>
                  <a:srgbClr val="000000"/>
                </a:solidFill>
                <a:effectLst/>
                <a:latin typeface="Times New Roman" panose="02020603050405020304" pitchFamily="18" charset="0"/>
                <a:ea typeface="宋体" panose="02010600030101010101" pitchFamily="2" charset="-122"/>
              </a:rPr>
              <a:t>：</a:t>
            </a:r>
            <a:endParaRPr lang="en-US" altLang="zh-CN" b="0" i="0" dirty="0">
              <a:solidFill>
                <a:srgbClr val="000000"/>
              </a:solidFill>
              <a:effectLst/>
              <a:latin typeface="Times New Roman" panose="02020603050405020304" pitchFamily="18" charset="0"/>
              <a:ea typeface="宋体" panose="02010600030101010101" pitchFamily="2" charset="-122"/>
            </a:endParaRPr>
          </a:p>
          <a:p>
            <a:pPr algn="l" fontAlgn="base" latinLnBrk="0">
              <a:lnSpc>
                <a:spcPct val="120000"/>
              </a:lnSpc>
            </a:pPr>
            <a:r>
              <a:rPr lang="en-US" altLang="zh-CN" dirty="0">
                <a:solidFill>
                  <a:srgbClr val="000000"/>
                </a:solidFill>
                <a:latin typeface="Times New Roman" panose="02020603050405020304" pitchFamily="18" charset="0"/>
                <a:ea typeface="宋体" panose="02010600030101010101" pitchFamily="2" charset="-122"/>
              </a:rPr>
              <a:t>Control</a:t>
            </a:r>
            <a:r>
              <a:rPr lang="zh-CN" altLang="en-US" dirty="0">
                <a:solidFill>
                  <a:srgbClr val="000000"/>
                </a:solidFill>
                <a:latin typeface="Times New Roman" panose="02020603050405020304" pitchFamily="18" charset="0"/>
                <a:ea typeface="宋体" panose="02010600030101010101" pitchFamily="2" charset="-122"/>
              </a:rPr>
              <a:t>算法中曝光的视频通常在序列</a:t>
            </a:r>
            <a:r>
              <a:rPr lang="en-US" altLang="zh-CN" dirty="0">
                <a:solidFill>
                  <a:srgbClr val="000000"/>
                </a:solidFill>
                <a:latin typeface="Times New Roman" panose="02020603050405020304" pitchFamily="18" charset="0"/>
                <a:ea typeface="宋体" panose="02010600030101010101" pitchFamily="2" charset="-122"/>
              </a:rPr>
              <a:t>15</a:t>
            </a:r>
            <a:r>
              <a:rPr lang="zh-CN" altLang="en-US" dirty="0">
                <a:solidFill>
                  <a:srgbClr val="000000"/>
                </a:solidFill>
                <a:latin typeface="Times New Roman" panose="02020603050405020304" pitchFamily="18" charset="0"/>
                <a:ea typeface="宋体" panose="02010600030101010101" pitchFamily="2" charset="-122"/>
              </a:rPr>
              <a:t>之内，据此确定</a:t>
            </a:r>
            <a:r>
              <a:rPr lang="en-US" altLang="zh-CN" dirty="0">
                <a:solidFill>
                  <a:srgbClr val="000000"/>
                </a:solidFill>
                <a:latin typeface="Times New Roman" panose="02020603050405020304" pitchFamily="18" charset="0"/>
                <a:ea typeface="宋体" panose="02010600030101010101" pitchFamily="2" charset="-122"/>
              </a:rPr>
              <a:t>K=15</a:t>
            </a:r>
            <a:r>
              <a:rPr lang="zh-CN" altLang="en-US" b="0" i="0" dirty="0">
                <a:solidFill>
                  <a:srgbClr val="000000"/>
                </a:solidFill>
                <a:effectLst/>
                <a:latin typeface="Times New Roman" panose="02020603050405020304" pitchFamily="18" charset="0"/>
                <a:ea typeface="宋体" panose="02010600030101010101" pitchFamily="2" charset="-122"/>
              </a:rPr>
              <a:t>。</a:t>
            </a:r>
          </a:p>
        </p:txBody>
      </p:sp>
    </p:spTree>
    <p:extLst>
      <p:ext uri="{BB962C8B-B14F-4D97-AF65-F5344CB8AC3E}">
        <p14:creationId xmlns:p14="http://schemas.microsoft.com/office/powerpoint/2010/main" val="3085484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AF801885-64E7-4189-A5EF-148C43462EF7}"/>
              </a:ext>
            </a:extLst>
          </p:cNvPr>
          <p:cNvGrpSpPr/>
          <p:nvPr/>
        </p:nvGrpSpPr>
        <p:grpSpPr>
          <a:xfrm>
            <a:off x="-1" y="0"/>
            <a:ext cx="12192001" cy="1012223"/>
            <a:chOff x="1591733" y="302634"/>
            <a:chExt cx="12192001" cy="1012223"/>
          </a:xfrm>
        </p:grpSpPr>
        <p:pic>
          <p:nvPicPr>
            <p:cNvPr id="5" name="图片 4">
              <a:extLst>
                <a:ext uri="{FF2B5EF4-FFF2-40B4-BE49-F238E27FC236}">
                  <a16:creationId xmlns:a16="http://schemas.microsoft.com/office/drawing/2014/main" id="{E27118F9-D7BB-4057-86DD-88AE096638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1733" y="302634"/>
              <a:ext cx="12192000" cy="1001194"/>
            </a:xfrm>
            <a:prstGeom prst="rect">
              <a:avLst/>
            </a:prstGeom>
          </p:spPr>
        </p:pic>
        <p:grpSp>
          <p:nvGrpSpPr>
            <p:cNvPr id="6" name="组合 5">
              <a:extLst>
                <a:ext uri="{FF2B5EF4-FFF2-40B4-BE49-F238E27FC236}">
                  <a16:creationId xmlns:a16="http://schemas.microsoft.com/office/drawing/2014/main" id="{37F31720-A603-4301-9BAA-E43FB30BB130}"/>
                </a:ext>
              </a:extLst>
            </p:cNvPr>
            <p:cNvGrpSpPr/>
            <p:nvPr/>
          </p:nvGrpSpPr>
          <p:grpSpPr>
            <a:xfrm>
              <a:off x="1591734" y="313663"/>
              <a:ext cx="12192000" cy="1001194"/>
              <a:chOff x="2446369" y="17330"/>
              <a:chExt cx="9745631" cy="1001194"/>
            </a:xfrm>
          </p:grpSpPr>
          <p:pic>
            <p:nvPicPr>
              <p:cNvPr id="7" name="图片 6">
                <a:extLst>
                  <a:ext uri="{FF2B5EF4-FFF2-40B4-BE49-F238E27FC236}">
                    <a16:creationId xmlns:a16="http://schemas.microsoft.com/office/drawing/2014/main" id="{7AEC3D07-8185-4E79-9185-1F85D7A4D8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6369" y="17330"/>
                <a:ext cx="9745631" cy="1001194"/>
              </a:xfrm>
              <a:prstGeom prst="rect">
                <a:avLst/>
              </a:prstGeom>
            </p:spPr>
          </p:pic>
          <p:cxnSp>
            <p:nvCxnSpPr>
              <p:cNvPr id="8" name="直接连接符 7">
                <a:extLst>
                  <a:ext uri="{FF2B5EF4-FFF2-40B4-BE49-F238E27FC236}">
                    <a16:creationId xmlns:a16="http://schemas.microsoft.com/office/drawing/2014/main" id="{44EC1387-B8D6-464A-9C8D-55D32B26751F}"/>
                  </a:ext>
                </a:extLst>
              </p:cNvPr>
              <p:cNvCxnSpPr/>
              <p:nvPr/>
            </p:nvCxnSpPr>
            <p:spPr>
              <a:xfrm>
                <a:off x="4648200" y="191424"/>
                <a:ext cx="0" cy="4024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AC2B6E8D-A11D-4B77-A4C3-F89B9977012B}"/>
                  </a:ext>
                </a:extLst>
              </p:cNvPr>
              <p:cNvCxnSpPr/>
              <p:nvPr/>
            </p:nvCxnSpPr>
            <p:spPr>
              <a:xfrm>
                <a:off x="7021286" y="202453"/>
                <a:ext cx="0" cy="4024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D1D0C202-CE2D-4229-A15C-D8FED84A6D2C}"/>
                  </a:ext>
                </a:extLst>
              </p:cNvPr>
              <p:cNvSpPr txBox="1"/>
              <p:nvPr/>
            </p:nvSpPr>
            <p:spPr>
              <a:xfrm>
                <a:off x="2449738" y="241054"/>
                <a:ext cx="21984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个人信息</a:t>
                </a:r>
              </a:p>
            </p:txBody>
          </p:sp>
        </p:grpSp>
      </p:grpSp>
      <p:grpSp>
        <p:nvGrpSpPr>
          <p:cNvPr id="39" name="组合 38">
            <a:extLst>
              <a:ext uri="{FF2B5EF4-FFF2-40B4-BE49-F238E27FC236}">
                <a16:creationId xmlns:a16="http://schemas.microsoft.com/office/drawing/2014/main" id="{761BFEC4-8CE8-4149-B003-A95465661F4A}"/>
              </a:ext>
            </a:extLst>
          </p:cNvPr>
          <p:cNvGrpSpPr/>
          <p:nvPr/>
        </p:nvGrpSpPr>
        <p:grpSpPr>
          <a:xfrm>
            <a:off x="0" y="11029"/>
            <a:ext cx="12192001" cy="1012223"/>
            <a:chOff x="1591733" y="302634"/>
            <a:chExt cx="12192001" cy="1012223"/>
          </a:xfrm>
        </p:grpSpPr>
        <p:pic>
          <p:nvPicPr>
            <p:cNvPr id="40" name="图片 39">
              <a:extLst>
                <a:ext uri="{FF2B5EF4-FFF2-40B4-BE49-F238E27FC236}">
                  <a16:creationId xmlns:a16="http://schemas.microsoft.com/office/drawing/2014/main" id="{8853677C-37B8-4368-B655-1F8FCB1420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1733" y="302634"/>
              <a:ext cx="12192000" cy="1001194"/>
            </a:xfrm>
            <a:prstGeom prst="rect">
              <a:avLst/>
            </a:prstGeom>
          </p:spPr>
        </p:pic>
        <p:grpSp>
          <p:nvGrpSpPr>
            <p:cNvPr id="41" name="组合 40">
              <a:extLst>
                <a:ext uri="{FF2B5EF4-FFF2-40B4-BE49-F238E27FC236}">
                  <a16:creationId xmlns:a16="http://schemas.microsoft.com/office/drawing/2014/main" id="{3112ED42-6D0C-431A-8361-588FD198D972}"/>
                </a:ext>
              </a:extLst>
            </p:cNvPr>
            <p:cNvGrpSpPr/>
            <p:nvPr/>
          </p:nvGrpSpPr>
          <p:grpSpPr>
            <a:xfrm>
              <a:off x="1591734" y="307494"/>
              <a:ext cx="12192000" cy="1007363"/>
              <a:chOff x="2446369" y="11161"/>
              <a:chExt cx="9745631" cy="1007363"/>
            </a:xfrm>
          </p:grpSpPr>
          <p:pic>
            <p:nvPicPr>
              <p:cNvPr id="42" name="图片 41">
                <a:extLst>
                  <a:ext uri="{FF2B5EF4-FFF2-40B4-BE49-F238E27FC236}">
                    <a16:creationId xmlns:a16="http://schemas.microsoft.com/office/drawing/2014/main" id="{DE742765-187C-4D61-9079-EEFB523C1A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6369" y="17330"/>
                <a:ext cx="9745631" cy="1001194"/>
              </a:xfrm>
              <a:prstGeom prst="rect">
                <a:avLst/>
              </a:prstGeom>
            </p:spPr>
          </p:pic>
          <p:cxnSp>
            <p:nvCxnSpPr>
              <p:cNvPr id="44" name="直接连接符 43">
                <a:extLst>
                  <a:ext uri="{FF2B5EF4-FFF2-40B4-BE49-F238E27FC236}">
                    <a16:creationId xmlns:a16="http://schemas.microsoft.com/office/drawing/2014/main" id="{FC02BE72-F638-4676-8D8D-EF7FDF7AC373}"/>
                  </a:ext>
                </a:extLst>
              </p:cNvPr>
              <p:cNvCxnSpPr/>
              <p:nvPr/>
            </p:nvCxnSpPr>
            <p:spPr>
              <a:xfrm>
                <a:off x="4648200" y="191424"/>
                <a:ext cx="0" cy="4024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6FD9DDD4-0B2D-4013-B0A3-84A1F303110E}"/>
                  </a:ext>
                </a:extLst>
              </p:cNvPr>
              <p:cNvCxnSpPr/>
              <p:nvPr/>
            </p:nvCxnSpPr>
            <p:spPr>
              <a:xfrm>
                <a:off x="7021286" y="202453"/>
                <a:ext cx="0" cy="4024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id="{B3C472CC-0BEE-4B44-A140-6DFE4F911E3C}"/>
                  </a:ext>
                </a:extLst>
              </p:cNvPr>
              <p:cNvCxnSpPr/>
              <p:nvPr/>
            </p:nvCxnSpPr>
            <p:spPr>
              <a:xfrm>
                <a:off x="9492344" y="213482"/>
                <a:ext cx="0" cy="4024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7" name="矩形 46">
                <a:extLst>
                  <a:ext uri="{FF2B5EF4-FFF2-40B4-BE49-F238E27FC236}">
                    <a16:creationId xmlns:a16="http://schemas.microsoft.com/office/drawing/2014/main" id="{5E8A09D4-C355-4A73-A5EB-D47B22340AA1}"/>
                  </a:ext>
                </a:extLst>
              </p:cNvPr>
              <p:cNvSpPr/>
              <p:nvPr/>
            </p:nvSpPr>
            <p:spPr>
              <a:xfrm>
                <a:off x="7021283" y="11161"/>
                <a:ext cx="2471060" cy="740085"/>
              </a:xfrm>
              <a:prstGeom prst="rect">
                <a:avLst/>
              </a:prstGeom>
              <a:solidFill>
                <a:srgbClr val="7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Perpetua Titling MT"/>
                  <a:ea typeface="微软雅黑 Light"/>
                  <a:cs typeface="+mn-cs"/>
                </a:endParaRPr>
              </a:p>
            </p:txBody>
          </p:sp>
          <p:sp>
            <p:nvSpPr>
              <p:cNvPr id="48" name="文本框 47">
                <a:extLst>
                  <a:ext uri="{FF2B5EF4-FFF2-40B4-BE49-F238E27FC236}">
                    <a16:creationId xmlns:a16="http://schemas.microsoft.com/office/drawing/2014/main" id="{46DC189B-A8E5-4C33-82A3-910D3D400285}"/>
                  </a:ext>
                </a:extLst>
              </p:cNvPr>
              <p:cNvSpPr txBox="1"/>
              <p:nvPr/>
            </p:nvSpPr>
            <p:spPr>
              <a:xfrm>
                <a:off x="2449737" y="91525"/>
                <a:ext cx="219846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cs typeface="+mn-cs"/>
                  </a:rPr>
                  <a:t>Recommender Interference</a:t>
                </a:r>
              </a:p>
            </p:txBody>
          </p:sp>
          <p:sp>
            <p:nvSpPr>
              <p:cNvPr id="49" name="文本框 48">
                <a:extLst>
                  <a:ext uri="{FF2B5EF4-FFF2-40B4-BE49-F238E27FC236}">
                    <a16:creationId xmlns:a16="http://schemas.microsoft.com/office/drawing/2014/main" id="{4DB726D5-78BD-47E2-A135-8902A00AE633}"/>
                  </a:ext>
                </a:extLst>
              </p:cNvPr>
              <p:cNvSpPr txBox="1"/>
              <p:nvPr/>
            </p:nvSpPr>
            <p:spPr>
              <a:xfrm>
                <a:off x="4648197" y="241054"/>
                <a:ext cx="237308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cs typeface="+mn-cs"/>
                  </a:rPr>
                  <a:t>Modeling Interference</a:t>
                </a:r>
              </a:p>
            </p:txBody>
          </p:sp>
          <p:sp>
            <p:nvSpPr>
              <p:cNvPr id="50" name="文本框 49">
                <a:extLst>
                  <a:ext uri="{FF2B5EF4-FFF2-40B4-BE49-F238E27FC236}">
                    <a16:creationId xmlns:a16="http://schemas.microsoft.com/office/drawing/2014/main" id="{8143DA67-F586-4B88-AF92-8DC5B249EE47}"/>
                  </a:ext>
                </a:extLst>
              </p:cNvPr>
              <p:cNvSpPr txBox="1"/>
              <p:nvPr/>
            </p:nvSpPr>
            <p:spPr>
              <a:xfrm>
                <a:off x="7021286" y="241054"/>
                <a:ext cx="247105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Empirical Application</a:t>
                </a:r>
              </a:p>
            </p:txBody>
          </p:sp>
        </p:grpSp>
      </p:grpSp>
      <p:sp>
        <p:nvSpPr>
          <p:cNvPr id="51" name="文本框 50">
            <a:extLst>
              <a:ext uri="{FF2B5EF4-FFF2-40B4-BE49-F238E27FC236}">
                <a16:creationId xmlns:a16="http://schemas.microsoft.com/office/drawing/2014/main" id="{181470C6-4CA5-46F3-BF49-B11352AC8DA3}"/>
              </a:ext>
            </a:extLst>
          </p:cNvPr>
          <p:cNvSpPr txBox="1"/>
          <p:nvPr/>
        </p:nvSpPr>
        <p:spPr>
          <a:xfrm>
            <a:off x="405687" y="948038"/>
            <a:ext cx="4320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b="1" spc="130" dirty="0">
                <a:solidFill>
                  <a:srgbClr val="000000"/>
                </a:solidFill>
                <a:latin typeface="Times New Roman" panose="02020603050405020304" pitchFamily="18" charset="0"/>
                <a:ea typeface="思源宋体 CN Heavy" panose="02020900000000000000" pitchFamily="18" charset="-122"/>
                <a:cs typeface="Times New Roman" panose="02020603050405020304" pitchFamily="18" charset="0"/>
              </a:rPr>
              <a:t>3 Empirical Application</a:t>
            </a:r>
          </a:p>
        </p:txBody>
      </p:sp>
      <p:cxnSp>
        <p:nvCxnSpPr>
          <p:cNvPr id="52" name="直接连接符 51">
            <a:extLst>
              <a:ext uri="{FF2B5EF4-FFF2-40B4-BE49-F238E27FC236}">
                <a16:creationId xmlns:a16="http://schemas.microsoft.com/office/drawing/2014/main" id="{30AA50F0-624B-465A-8B8D-26FBFE5EDA42}"/>
              </a:ext>
            </a:extLst>
          </p:cNvPr>
          <p:cNvCxnSpPr>
            <a:cxnSpLocks/>
          </p:cNvCxnSpPr>
          <p:nvPr/>
        </p:nvCxnSpPr>
        <p:spPr>
          <a:xfrm>
            <a:off x="512412" y="1342330"/>
            <a:ext cx="2047907" cy="0"/>
          </a:xfrm>
          <a:prstGeom prst="line">
            <a:avLst/>
          </a:prstGeom>
          <a:ln w="28575">
            <a:solidFill>
              <a:srgbClr val="520576"/>
            </a:solidFill>
          </a:ln>
        </p:spPr>
        <p:style>
          <a:lnRef idx="1">
            <a:schemeClr val="accent1"/>
          </a:lnRef>
          <a:fillRef idx="0">
            <a:schemeClr val="accent1"/>
          </a:fillRef>
          <a:effectRef idx="0">
            <a:schemeClr val="accent1"/>
          </a:effectRef>
          <a:fontRef idx="minor">
            <a:schemeClr val="tx1"/>
          </a:fontRef>
        </p:style>
      </p:cxnSp>
      <p:sp>
        <p:nvSpPr>
          <p:cNvPr id="27" name="文本框 26">
            <a:extLst>
              <a:ext uri="{FF2B5EF4-FFF2-40B4-BE49-F238E27FC236}">
                <a16:creationId xmlns:a16="http://schemas.microsoft.com/office/drawing/2014/main" id="{17BA60D6-226E-4248-9905-AF482B3CD026}"/>
              </a:ext>
            </a:extLst>
          </p:cNvPr>
          <p:cNvSpPr txBox="1"/>
          <p:nvPr/>
        </p:nvSpPr>
        <p:spPr>
          <a:xfrm>
            <a:off x="405687" y="1433013"/>
            <a:ext cx="4182216" cy="369332"/>
          </a:xfrm>
          <a:prstGeom prst="rect">
            <a:avLst/>
          </a:prstGeom>
          <a:noFill/>
        </p:spPr>
        <p:txBody>
          <a:bodyPr wrap="square">
            <a:spAutoFit/>
          </a:bodyPr>
          <a:lstStyle/>
          <a:p>
            <a:pPr algn="l"/>
            <a:r>
              <a:rPr lang="en-US" altLang="zh-CN" b="1" i="0" dirty="0">
                <a:solidFill>
                  <a:srgbClr val="520576"/>
                </a:solidFill>
                <a:effectLst/>
                <a:latin typeface="Times New Roman" panose="02020603050405020304" pitchFamily="18" charset="0"/>
                <a:cs typeface="Times New Roman" panose="02020603050405020304" pitchFamily="18" charset="0"/>
              </a:rPr>
              <a:t>Fitting the Recommender Choice Model</a:t>
            </a:r>
            <a:endParaRPr lang="en-US" altLang="zh-CN" b="1" dirty="0">
              <a:solidFill>
                <a:srgbClr val="520576"/>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14" name="图片 13">
            <a:extLst>
              <a:ext uri="{FF2B5EF4-FFF2-40B4-BE49-F238E27FC236}">
                <a16:creationId xmlns:a16="http://schemas.microsoft.com/office/drawing/2014/main" id="{E7985DBE-CCB3-47DB-ADA3-3DA8BC82E33F}"/>
              </a:ext>
            </a:extLst>
          </p:cNvPr>
          <p:cNvPicPr>
            <a:picLocks/>
          </p:cNvPicPr>
          <p:nvPr/>
        </p:nvPicPr>
        <p:blipFill rotWithShape="1">
          <a:blip r:embed="rId4"/>
          <a:srcRect t="6280"/>
          <a:stretch/>
        </p:blipFill>
        <p:spPr>
          <a:xfrm>
            <a:off x="153743" y="1802345"/>
            <a:ext cx="7450356" cy="4630260"/>
          </a:xfrm>
          <a:prstGeom prst="rect">
            <a:avLst/>
          </a:prstGeom>
        </p:spPr>
      </p:pic>
      <p:cxnSp>
        <p:nvCxnSpPr>
          <p:cNvPr id="31" name="直接箭头连接符 30">
            <a:extLst>
              <a:ext uri="{FF2B5EF4-FFF2-40B4-BE49-F238E27FC236}">
                <a16:creationId xmlns:a16="http://schemas.microsoft.com/office/drawing/2014/main" id="{011AC101-A700-4790-95BC-909722E719C1}"/>
              </a:ext>
            </a:extLst>
          </p:cNvPr>
          <p:cNvCxnSpPr>
            <a:cxnSpLocks/>
          </p:cNvCxnSpPr>
          <p:nvPr/>
        </p:nvCxnSpPr>
        <p:spPr>
          <a:xfrm>
            <a:off x="6514949" y="4923964"/>
            <a:ext cx="1158060" cy="0"/>
          </a:xfrm>
          <a:prstGeom prst="straightConnector1">
            <a:avLst/>
          </a:prstGeom>
          <a:ln w="635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a:extLst>
              <a:ext uri="{FF2B5EF4-FFF2-40B4-BE49-F238E27FC236}">
                <a16:creationId xmlns:a16="http://schemas.microsoft.com/office/drawing/2014/main" id="{27077649-32F2-4148-BD0A-314B7FB7BDD5}"/>
              </a:ext>
            </a:extLst>
          </p:cNvPr>
          <p:cNvCxnSpPr>
            <a:cxnSpLocks/>
          </p:cNvCxnSpPr>
          <p:nvPr/>
        </p:nvCxnSpPr>
        <p:spPr>
          <a:xfrm>
            <a:off x="6929742" y="5656809"/>
            <a:ext cx="1158060" cy="0"/>
          </a:xfrm>
          <a:prstGeom prst="straightConnector1">
            <a:avLst/>
          </a:prstGeom>
          <a:ln w="635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33">
            <a:extLst>
              <a:ext uri="{FF2B5EF4-FFF2-40B4-BE49-F238E27FC236}">
                <a16:creationId xmlns:a16="http://schemas.microsoft.com/office/drawing/2014/main" id="{CE645CC2-7AA8-4A91-AD22-D1F7B5621201}"/>
              </a:ext>
            </a:extLst>
          </p:cNvPr>
          <p:cNvCxnSpPr>
            <a:cxnSpLocks/>
          </p:cNvCxnSpPr>
          <p:nvPr/>
        </p:nvCxnSpPr>
        <p:spPr>
          <a:xfrm>
            <a:off x="6514949" y="2547849"/>
            <a:ext cx="1158060" cy="0"/>
          </a:xfrm>
          <a:prstGeom prst="straightConnector1">
            <a:avLst/>
          </a:prstGeom>
          <a:ln w="635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文本框 35">
                <a:extLst>
                  <a:ext uri="{FF2B5EF4-FFF2-40B4-BE49-F238E27FC236}">
                    <a16:creationId xmlns:a16="http://schemas.microsoft.com/office/drawing/2014/main" id="{D4B604BB-2C4F-4526-9DF9-BE059C5CE71D}"/>
                  </a:ext>
                </a:extLst>
              </p:cNvPr>
              <p:cNvSpPr txBox="1"/>
              <p:nvPr/>
            </p:nvSpPr>
            <p:spPr>
              <a:xfrm>
                <a:off x="7738607" y="2336998"/>
                <a:ext cx="2470868" cy="646331"/>
              </a:xfrm>
              <a:prstGeom prst="rect">
                <a:avLst/>
              </a:prstGeom>
              <a:noFill/>
            </p:spPr>
            <p:txBody>
              <a:bodyPr wrap="square">
                <a:spAutoFit/>
              </a:bodyPr>
              <a:lstStyle/>
              <a:p>
                <a:r>
                  <a:rPr lang="zh-CN" altLang="en-US" b="1" dirty="0">
                    <a:solidFill>
                      <a:srgbClr val="000000"/>
                    </a:solidFill>
                    <a:latin typeface="Times New Roman" panose="02020603050405020304" pitchFamily="18" charset="0"/>
                    <a:ea typeface="宋体" panose="02010600030101010101" pitchFamily="2" charset="-122"/>
                  </a:rPr>
                  <a:t>平台已有算法模型</a:t>
                </a:r>
                <a:endParaRPr lang="en-US" altLang="zh-CN" b="1" dirty="0">
                  <a:solidFill>
                    <a:srgbClr val="000000"/>
                  </a:solidFill>
                  <a:latin typeface="Times New Roman" panose="02020603050405020304" pitchFamily="18" charset="0"/>
                  <a:ea typeface="宋体" panose="02010600030101010101" pitchFamily="2" charset="-122"/>
                </a:endParaRPr>
              </a:p>
              <a:p>
                <a:r>
                  <a:rPr lang="zh-CN" altLang="en-US" dirty="0">
                    <a:latin typeface="宋体" panose="02010600030101010101" pitchFamily="2" charset="-122"/>
                    <a:ea typeface="宋体" panose="02010600030101010101" pitchFamily="2" charset="-122"/>
                  </a:rPr>
                  <a:t>评估</a:t>
                </a:r>
                <a14:m>
                  <m:oMath xmlns:m="http://schemas.openxmlformats.org/officeDocument/2006/math">
                    <m:sSub>
                      <m:sSubPr>
                        <m:ctrlPr>
                          <a:rPr lang="en-US" altLang="zh-CN" i="1" smtClean="0">
                            <a:latin typeface="Cambria Math" panose="02040503050406030204" pitchFamily="18" charset="0"/>
                            <a:ea typeface="宋体" panose="02010600030101010101" pitchFamily="2" charset="-122"/>
                          </a:rPr>
                        </m:ctrlPr>
                      </m:sSubPr>
                      <m:e>
                        <m:r>
                          <m:rPr>
                            <m:sty m:val="p"/>
                          </m:rPr>
                          <a:rPr lang="en-US" altLang="zh-CN" i="1">
                            <a:latin typeface="Cambria Math" panose="02040503050406030204" pitchFamily="18" charset="0"/>
                            <a:ea typeface="宋体" panose="02010600030101010101" pitchFamily="2" charset="-122"/>
                          </a:rPr>
                          <m:t>Y</m:t>
                        </m:r>
                      </m:e>
                      <m:sub>
                        <m:r>
                          <m:rPr>
                            <m:sty m:val="p"/>
                          </m:rPr>
                          <a:rPr lang="en-US" altLang="zh-CN" i="1">
                            <a:latin typeface="Cambria Math" panose="02040503050406030204" pitchFamily="18" charset="0"/>
                            <a:ea typeface="宋体" panose="02010600030101010101" pitchFamily="2" charset="-122"/>
                          </a:rPr>
                          <m:t>i</m:t>
                        </m:r>
                      </m:sub>
                    </m:sSub>
                  </m:oMath>
                </a14:m>
                <a:endParaRPr lang="zh-CN" altLang="en-US" dirty="0">
                  <a:latin typeface="宋体" panose="02010600030101010101" pitchFamily="2" charset="-122"/>
                  <a:ea typeface="宋体" panose="02010600030101010101" pitchFamily="2" charset="-122"/>
                </a:endParaRPr>
              </a:p>
            </p:txBody>
          </p:sp>
        </mc:Choice>
        <mc:Fallback xmlns="">
          <p:sp>
            <p:nvSpPr>
              <p:cNvPr id="36" name="文本框 35">
                <a:extLst>
                  <a:ext uri="{FF2B5EF4-FFF2-40B4-BE49-F238E27FC236}">
                    <a16:creationId xmlns:a16="http://schemas.microsoft.com/office/drawing/2014/main" id="{D4B604BB-2C4F-4526-9DF9-BE059C5CE71D}"/>
                  </a:ext>
                </a:extLst>
              </p:cNvPr>
              <p:cNvSpPr txBox="1">
                <a:spLocks noRot="1" noChangeAspect="1" noMove="1" noResize="1" noEditPoints="1" noAdjustHandles="1" noChangeArrowheads="1" noChangeShapeType="1" noTextEdit="1"/>
              </p:cNvSpPr>
              <p:nvPr/>
            </p:nvSpPr>
            <p:spPr>
              <a:xfrm>
                <a:off x="7738607" y="2336998"/>
                <a:ext cx="2470868" cy="646331"/>
              </a:xfrm>
              <a:prstGeom prst="rect">
                <a:avLst/>
              </a:prstGeom>
              <a:blipFill>
                <a:blip r:embed="rId5"/>
                <a:stretch>
                  <a:fillRect l="-1970" t="-6604" b="-12264"/>
                </a:stretch>
              </a:blipFill>
            </p:spPr>
            <p:txBody>
              <a:bodyPr/>
              <a:lstStyle/>
              <a:p>
                <a:r>
                  <a:rPr lang="zh-CN" altLang="en-US">
                    <a:noFill/>
                  </a:rPr>
                  <a:t> </a:t>
                </a:r>
              </a:p>
            </p:txBody>
          </p:sp>
        </mc:Fallback>
      </mc:AlternateContent>
      <p:cxnSp>
        <p:nvCxnSpPr>
          <p:cNvPr id="37" name="直接箭头连接符 36">
            <a:extLst>
              <a:ext uri="{FF2B5EF4-FFF2-40B4-BE49-F238E27FC236}">
                <a16:creationId xmlns:a16="http://schemas.microsoft.com/office/drawing/2014/main" id="{1B216825-04FA-4006-A08B-81BC1D6B591E}"/>
              </a:ext>
            </a:extLst>
          </p:cNvPr>
          <p:cNvCxnSpPr>
            <a:cxnSpLocks/>
          </p:cNvCxnSpPr>
          <p:nvPr/>
        </p:nvCxnSpPr>
        <p:spPr>
          <a:xfrm>
            <a:off x="7268995" y="3605373"/>
            <a:ext cx="1158060" cy="0"/>
          </a:xfrm>
          <a:prstGeom prst="straightConnector1">
            <a:avLst/>
          </a:prstGeom>
          <a:ln w="635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文本框 37">
                <a:extLst>
                  <a:ext uri="{FF2B5EF4-FFF2-40B4-BE49-F238E27FC236}">
                    <a16:creationId xmlns:a16="http://schemas.microsoft.com/office/drawing/2014/main" id="{D9635D62-6879-4AB4-B2B9-7DFE46EC263C}"/>
                  </a:ext>
                </a:extLst>
              </p:cNvPr>
              <p:cNvSpPr txBox="1"/>
              <p:nvPr/>
            </p:nvSpPr>
            <p:spPr>
              <a:xfrm>
                <a:off x="8087802" y="5472143"/>
                <a:ext cx="91307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n-US" altLang="zh-CN" i="1" smtClean="0">
                              <a:latin typeface="Cambria Math" panose="02040503050406030204" pitchFamily="18" charset="0"/>
                            </a:rPr>
                          </m:ctrlPr>
                        </m:dPr>
                        <m:e>
                          <m:acc>
                            <m:accPr>
                              <m:chr m:val="̂"/>
                              <m:ctrlPr>
                                <a:rPr lang="en-US" altLang="zh-CN" i="1">
                                  <a:latin typeface="Cambria Math" panose="02040503050406030204" pitchFamily="18" charset="0"/>
                                </a:rPr>
                              </m:ctrlPr>
                            </m:accPr>
                            <m:e>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𝑠</m:t>
                                  </m:r>
                                </m:e>
                                <m:sub>
                                  <m:r>
                                    <a:rPr lang="en-US" altLang="zh-CN" i="1">
                                      <a:latin typeface="Cambria Math" panose="02040503050406030204" pitchFamily="18" charset="0"/>
                                      <a:ea typeface="宋体" panose="02010600030101010101" pitchFamily="2" charset="-122"/>
                                      <a:cs typeface="Times New Roman" panose="02020603050405020304" pitchFamily="18" charset="0"/>
                                    </a:rPr>
                                    <m:t>0</m:t>
                                  </m:r>
                                </m:sub>
                              </m:sSub>
                            </m:e>
                          </m:acc>
                          <m:r>
                            <a:rPr lang="en-US" altLang="zh-CN" i="1">
                              <a:latin typeface="Cambria Math" panose="02040503050406030204" pitchFamily="18" charset="0"/>
                            </a:rPr>
                            <m:t>,</m:t>
                          </m:r>
                          <m:acc>
                            <m:accPr>
                              <m:chr m:val="̂"/>
                              <m:ctrlPr>
                                <a:rPr lang="en-US" altLang="zh-CN" i="1">
                                  <a:latin typeface="Cambria Math" panose="02040503050406030204" pitchFamily="18" charset="0"/>
                                </a:rPr>
                              </m:ctrlPr>
                            </m:accPr>
                            <m:e>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𝑠</m:t>
                                  </m:r>
                                </m:e>
                                <m:sub>
                                  <m:r>
                                    <a:rPr lang="en-US" altLang="zh-CN" i="1">
                                      <a:latin typeface="Cambria Math" panose="02040503050406030204" pitchFamily="18" charset="0"/>
                                      <a:ea typeface="宋体" panose="02010600030101010101" pitchFamily="2" charset="-122"/>
                                      <a:cs typeface="Times New Roman" panose="02020603050405020304" pitchFamily="18" charset="0"/>
                                    </a:rPr>
                                    <m:t>1</m:t>
                                  </m:r>
                                </m:sub>
                              </m:sSub>
                            </m:e>
                          </m:acc>
                        </m:e>
                      </m:d>
                    </m:oMath>
                  </m:oMathPara>
                </a14:m>
                <a:endParaRPr lang="zh-CN" altLang="en-US" dirty="0"/>
              </a:p>
            </p:txBody>
          </p:sp>
        </mc:Choice>
        <mc:Fallback xmlns="">
          <p:sp>
            <p:nvSpPr>
              <p:cNvPr id="38" name="文本框 37">
                <a:extLst>
                  <a:ext uri="{FF2B5EF4-FFF2-40B4-BE49-F238E27FC236}">
                    <a16:creationId xmlns:a16="http://schemas.microsoft.com/office/drawing/2014/main" id="{D9635D62-6879-4AB4-B2B9-7DFE46EC263C}"/>
                  </a:ext>
                </a:extLst>
              </p:cNvPr>
              <p:cNvSpPr txBox="1">
                <a:spLocks noRot="1" noChangeAspect="1" noMove="1" noResize="1" noEditPoints="1" noAdjustHandles="1" noChangeArrowheads="1" noChangeShapeType="1" noTextEdit="1"/>
              </p:cNvSpPr>
              <p:nvPr/>
            </p:nvSpPr>
            <p:spPr>
              <a:xfrm>
                <a:off x="8087802" y="5472143"/>
                <a:ext cx="913075" cy="369332"/>
              </a:xfrm>
              <a:prstGeom prst="rect">
                <a:avLst/>
              </a:prstGeom>
              <a:blipFill>
                <a:blip r:embed="rId6"/>
                <a:stretch>
                  <a:fillRect t="-6667" r="-26667"/>
                </a:stretch>
              </a:blipFill>
            </p:spPr>
            <p:txBody>
              <a:bodyPr/>
              <a:lstStyle/>
              <a:p>
                <a:r>
                  <a:rPr lang="zh-CN" altLang="en-US">
                    <a:noFill/>
                  </a:rPr>
                  <a:t> </a:t>
                </a:r>
              </a:p>
            </p:txBody>
          </p:sp>
        </mc:Fallback>
      </mc:AlternateContent>
      <p:sp>
        <p:nvSpPr>
          <p:cNvPr id="43" name="文本框 42">
            <a:extLst>
              <a:ext uri="{FF2B5EF4-FFF2-40B4-BE49-F238E27FC236}">
                <a16:creationId xmlns:a16="http://schemas.microsoft.com/office/drawing/2014/main" id="{4D764865-F1C6-4CBD-99D0-2809C84B48DC}"/>
              </a:ext>
            </a:extLst>
          </p:cNvPr>
          <p:cNvSpPr txBox="1"/>
          <p:nvPr/>
        </p:nvSpPr>
        <p:spPr>
          <a:xfrm>
            <a:off x="7738607" y="4736389"/>
            <a:ext cx="3308700" cy="646331"/>
          </a:xfrm>
          <a:prstGeom prst="rect">
            <a:avLst/>
          </a:prstGeom>
          <a:noFill/>
        </p:spPr>
        <p:txBody>
          <a:bodyPr wrap="square">
            <a:spAutoFit/>
          </a:bodyPr>
          <a:lstStyle/>
          <a:p>
            <a:r>
              <a:rPr lang="en-US" altLang="zh-CN" b="1" dirty="0">
                <a:solidFill>
                  <a:srgbClr val="000000"/>
                </a:solidFill>
                <a:latin typeface="Times New Roman" panose="02020603050405020304" pitchFamily="18" charset="0"/>
                <a:ea typeface="宋体" panose="02010600030101010101" pitchFamily="2" charset="-122"/>
              </a:rPr>
              <a:t>2</a:t>
            </a:r>
            <a:r>
              <a:rPr lang="zh-CN" altLang="en-US" b="1" dirty="0">
                <a:solidFill>
                  <a:srgbClr val="000000"/>
                </a:solidFill>
                <a:latin typeface="Times New Roman" panose="02020603050405020304" pitchFamily="18" charset="0"/>
                <a:ea typeface="宋体" panose="02010600030101010101" pitchFamily="2" charset="-122"/>
              </a:rPr>
              <a:t>层神经网络</a:t>
            </a:r>
            <a:endParaRPr lang="en-US" altLang="zh-CN" b="1" dirty="0">
              <a:solidFill>
                <a:srgbClr val="000000"/>
              </a:solidFill>
              <a:latin typeface="Times New Roman" panose="02020603050405020304" pitchFamily="18" charset="0"/>
              <a:ea typeface="宋体" panose="02010600030101010101" pitchFamily="2" charset="-122"/>
            </a:endParaRPr>
          </a:p>
          <a:p>
            <a:r>
              <a:rPr lang="zh-CN" altLang="en-US" b="1" dirty="0">
                <a:solidFill>
                  <a:srgbClr val="000000"/>
                </a:solidFill>
                <a:latin typeface="Times New Roman" panose="02020603050405020304" pitchFamily="18" charset="0"/>
                <a:ea typeface="宋体" panose="02010600030101010101" pitchFamily="2" charset="-122"/>
              </a:rPr>
              <a:t>线性激活</a:t>
            </a:r>
            <a:r>
              <a:rPr lang="en-US" altLang="zh-CN" b="1" dirty="0">
                <a:solidFill>
                  <a:srgbClr val="000000"/>
                </a:solidFill>
                <a:latin typeface="Times New Roman" panose="02020603050405020304" pitchFamily="18" charset="0"/>
                <a:ea typeface="宋体" panose="02010600030101010101" pitchFamily="2" charset="-122"/>
              </a:rPr>
              <a:t>+</a:t>
            </a:r>
            <a:r>
              <a:rPr lang="en-US" altLang="zh-CN" b="1" dirty="0" err="1">
                <a:solidFill>
                  <a:srgbClr val="000000"/>
                </a:solidFill>
                <a:latin typeface="Times New Roman" panose="02020603050405020304" pitchFamily="18" charset="0"/>
                <a:ea typeface="宋体" panose="02010600030101010101" pitchFamily="2" charset="-122"/>
              </a:rPr>
              <a:t>Softmax</a:t>
            </a:r>
            <a:r>
              <a:rPr lang="zh-CN" altLang="en-US" b="1" dirty="0">
                <a:solidFill>
                  <a:srgbClr val="000000"/>
                </a:solidFill>
                <a:latin typeface="Times New Roman" panose="02020603050405020304" pitchFamily="18" charset="0"/>
                <a:ea typeface="宋体" panose="02010600030101010101" pitchFamily="2" charset="-122"/>
              </a:rPr>
              <a:t>激活函数</a:t>
            </a:r>
            <a:endParaRPr lang="zh-CN" altLang="en-US" dirty="0"/>
          </a:p>
        </p:txBody>
      </p:sp>
      <p:cxnSp>
        <p:nvCxnSpPr>
          <p:cNvPr id="53" name="直接箭头连接符 52">
            <a:extLst>
              <a:ext uri="{FF2B5EF4-FFF2-40B4-BE49-F238E27FC236}">
                <a16:creationId xmlns:a16="http://schemas.microsoft.com/office/drawing/2014/main" id="{BF5E4B02-8F8E-415C-9850-25BAEDEB882F}"/>
              </a:ext>
            </a:extLst>
          </p:cNvPr>
          <p:cNvCxnSpPr>
            <a:cxnSpLocks/>
          </p:cNvCxnSpPr>
          <p:nvPr/>
        </p:nvCxnSpPr>
        <p:spPr>
          <a:xfrm>
            <a:off x="5593923" y="1477526"/>
            <a:ext cx="1158060" cy="0"/>
          </a:xfrm>
          <a:prstGeom prst="straightConnector1">
            <a:avLst/>
          </a:prstGeom>
          <a:ln w="635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4" name="文本框 53">
            <a:extLst>
              <a:ext uri="{FF2B5EF4-FFF2-40B4-BE49-F238E27FC236}">
                <a16:creationId xmlns:a16="http://schemas.microsoft.com/office/drawing/2014/main" id="{0F763A62-FB60-4973-9853-D885D288CCE8}"/>
              </a:ext>
            </a:extLst>
          </p:cNvPr>
          <p:cNvSpPr txBox="1"/>
          <p:nvPr/>
        </p:nvSpPr>
        <p:spPr>
          <a:xfrm>
            <a:off x="6724804" y="1270604"/>
            <a:ext cx="3640372" cy="369332"/>
          </a:xfrm>
          <a:prstGeom prst="rect">
            <a:avLst/>
          </a:prstGeom>
          <a:noFill/>
        </p:spPr>
        <p:txBody>
          <a:bodyPr wrap="square">
            <a:spAutoFit/>
          </a:bodyPr>
          <a:lstStyle/>
          <a:p>
            <a:r>
              <a:rPr lang="zh-CN" altLang="en-US" b="1" dirty="0">
                <a:solidFill>
                  <a:srgbClr val="000000"/>
                </a:solidFill>
                <a:latin typeface="Times New Roman" panose="02020603050405020304" pitchFamily="18" charset="0"/>
                <a:ea typeface="宋体" panose="02010600030101010101" pitchFamily="2" charset="-122"/>
              </a:rPr>
              <a:t>输入：用户特征、物料特征</a:t>
            </a:r>
            <a:endParaRPr lang="en-US" altLang="zh-CN" b="1" dirty="0">
              <a:solidFill>
                <a:srgbClr val="000000"/>
              </a:solidFill>
              <a:latin typeface="Times New Roman" panose="02020603050405020304" pitchFamily="18" charset="0"/>
              <a:ea typeface="宋体" panose="02010600030101010101" pitchFamily="2" charset="-122"/>
            </a:endParaRPr>
          </a:p>
        </p:txBody>
      </p:sp>
      <p:sp>
        <p:nvSpPr>
          <p:cNvPr id="55" name="文本框 54">
            <a:extLst>
              <a:ext uri="{FF2B5EF4-FFF2-40B4-BE49-F238E27FC236}">
                <a16:creationId xmlns:a16="http://schemas.microsoft.com/office/drawing/2014/main" id="{127D967E-07AF-40A8-A93A-A739E8359076}"/>
              </a:ext>
            </a:extLst>
          </p:cNvPr>
          <p:cNvSpPr txBox="1"/>
          <p:nvPr/>
        </p:nvSpPr>
        <p:spPr>
          <a:xfrm>
            <a:off x="8427055" y="3349751"/>
            <a:ext cx="2470868" cy="923330"/>
          </a:xfrm>
          <a:prstGeom prst="rect">
            <a:avLst/>
          </a:prstGeom>
          <a:noFill/>
        </p:spPr>
        <p:txBody>
          <a:bodyPr wrap="square">
            <a:spAutoFit/>
          </a:bodyPr>
          <a:lstStyle/>
          <a:p>
            <a:r>
              <a:rPr lang="zh-CN" altLang="en-US" b="1" dirty="0">
                <a:solidFill>
                  <a:srgbClr val="000000"/>
                </a:solidFill>
                <a:latin typeface="Times New Roman" panose="02020603050405020304" pitchFamily="18" charset="0"/>
                <a:ea typeface="宋体" panose="02010600030101010101" pitchFamily="2" charset="-122"/>
              </a:rPr>
              <a:t>输出中间启发式特征</a:t>
            </a:r>
            <a:endParaRPr lang="en-US" altLang="zh-CN" b="1" dirty="0">
              <a:solidFill>
                <a:srgbClr val="000000"/>
              </a:solidFill>
              <a:latin typeface="Times New Roman" panose="02020603050405020304" pitchFamily="18" charset="0"/>
              <a:ea typeface="宋体" panose="02010600030101010101" pitchFamily="2" charset="-122"/>
            </a:endParaRPr>
          </a:p>
          <a:p>
            <a:r>
              <a:rPr lang="zh-CN" altLang="en-US" dirty="0">
                <a:latin typeface="宋体" panose="02010600030101010101" pitchFamily="2" charset="-122"/>
                <a:ea typeface="宋体" panose="02010600030101010101" pitchFamily="2" charset="-122"/>
              </a:rPr>
              <a:t>高维、稀疏的原始特征</a:t>
            </a:r>
            <a:endParaRPr lang="en-US" altLang="zh-CN" dirty="0">
              <a:latin typeface="宋体" panose="02010600030101010101" pitchFamily="2" charset="-122"/>
              <a:ea typeface="宋体" panose="02010600030101010101" pitchFamily="2" charset="-122"/>
            </a:endParaRPr>
          </a:p>
          <a:p>
            <a:r>
              <a:rPr lang="zh-CN" altLang="en-US" dirty="0">
                <a:latin typeface="宋体" panose="02010600030101010101" pitchFamily="2" charset="-122"/>
                <a:ea typeface="宋体" panose="02010600030101010101" pitchFamily="2" charset="-122"/>
              </a:rPr>
              <a:t>→低纬、丰富中间特征</a:t>
            </a:r>
          </a:p>
        </p:txBody>
      </p:sp>
    </p:spTree>
    <p:extLst>
      <p:ext uri="{BB962C8B-B14F-4D97-AF65-F5344CB8AC3E}">
        <p14:creationId xmlns:p14="http://schemas.microsoft.com/office/powerpoint/2010/main" val="1831229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AF801885-64E7-4189-A5EF-148C43462EF7}"/>
              </a:ext>
            </a:extLst>
          </p:cNvPr>
          <p:cNvGrpSpPr/>
          <p:nvPr/>
        </p:nvGrpSpPr>
        <p:grpSpPr>
          <a:xfrm>
            <a:off x="-1" y="0"/>
            <a:ext cx="12192001" cy="1012223"/>
            <a:chOff x="1591733" y="302634"/>
            <a:chExt cx="12192001" cy="1012223"/>
          </a:xfrm>
        </p:grpSpPr>
        <p:pic>
          <p:nvPicPr>
            <p:cNvPr id="5" name="图片 4">
              <a:extLst>
                <a:ext uri="{FF2B5EF4-FFF2-40B4-BE49-F238E27FC236}">
                  <a16:creationId xmlns:a16="http://schemas.microsoft.com/office/drawing/2014/main" id="{E27118F9-D7BB-4057-86DD-88AE096638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1733" y="302634"/>
              <a:ext cx="12192000" cy="1001194"/>
            </a:xfrm>
            <a:prstGeom prst="rect">
              <a:avLst/>
            </a:prstGeom>
          </p:spPr>
        </p:pic>
        <p:grpSp>
          <p:nvGrpSpPr>
            <p:cNvPr id="6" name="组合 5">
              <a:extLst>
                <a:ext uri="{FF2B5EF4-FFF2-40B4-BE49-F238E27FC236}">
                  <a16:creationId xmlns:a16="http://schemas.microsoft.com/office/drawing/2014/main" id="{37F31720-A603-4301-9BAA-E43FB30BB130}"/>
                </a:ext>
              </a:extLst>
            </p:cNvPr>
            <p:cNvGrpSpPr/>
            <p:nvPr/>
          </p:nvGrpSpPr>
          <p:grpSpPr>
            <a:xfrm>
              <a:off x="1591734" y="313663"/>
              <a:ext cx="12192000" cy="1001194"/>
              <a:chOff x="2446369" y="17330"/>
              <a:chExt cx="9745631" cy="1001194"/>
            </a:xfrm>
          </p:grpSpPr>
          <p:pic>
            <p:nvPicPr>
              <p:cNvPr id="7" name="图片 6">
                <a:extLst>
                  <a:ext uri="{FF2B5EF4-FFF2-40B4-BE49-F238E27FC236}">
                    <a16:creationId xmlns:a16="http://schemas.microsoft.com/office/drawing/2014/main" id="{7AEC3D07-8185-4E79-9185-1F85D7A4D8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6369" y="17330"/>
                <a:ext cx="9745631" cy="1001194"/>
              </a:xfrm>
              <a:prstGeom prst="rect">
                <a:avLst/>
              </a:prstGeom>
            </p:spPr>
          </p:pic>
          <p:cxnSp>
            <p:nvCxnSpPr>
              <p:cNvPr id="8" name="直接连接符 7">
                <a:extLst>
                  <a:ext uri="{FF2B5EF4-FFF2-40B4-BE49-F238E27FC236}">
                    <a16:creationId xmlns:a16="http://schemas.microsoft.com/office/drawing/2014/main" id="{44EC1387-B8D6-464A-9C8D-55D32B26751F}"/>
                  </a:ext>
                </a:extLst>
              </p:cNvPr>
              <p:cNvCxnSpPr/>
              <p:nvPr/>
            </p:nvCxnSpPr>
            <p:spPr>
              <a:xfrm>
                <a:off x="4648200" y="191424"/>
                <a:ext cx="0" cy="4024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AC2B6E8D-A11D-4B77-A4C3-F89B9977012B}"/>
                  </a:ext>
                </a:extLst>
              </p:cNvPr>
              <p:cNvCxnSpPr/>
              <p:nvPr/>
            </p:nvCxnSpPr>
            <p:spPr>
              <a:xfrm>
                <a:off x="7021286" y="202453"/>
                <a:ext cx="0" cy="4024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D1D0C202-CE2D-4229-A15C-D8FED84A6D2C}"/>
                  </a:ext>
                </a:extLst>
              </p:cNvPr>
              <p:cNvSpPr txBox="1"/>
              <p:nvPr/>
            </p:nvSpPr>
            <p:spPr>
              <a:xfrm>
                <a:off x="2449738" y="241054"/>
                <a:ext cx="21984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个人信息</a:t>
                </a:r>
              </a:p>
            </p:txBody>
          </p:sp>
        </p:grpSp>
      </p:grpSp>
      <p:grpSp>
        <p:nvGrpSpPr>
          <p:cNvPr id="39" name="组合 38">
            <a:extLst>
              <a:ext uri="{FF2B5EF4-FFF2-40B4-BE49-F238E27FC236}">
                <a16:creationId xmlns:a16="http://schemas.microsoft.com/office/drawing/2014/main" id="{761BFEC4-8CE8-4149-B003-A95465661F4A}"/>
              </a:ext>
            </a:extLst>
          </p:cNvPr>
          <p:cNvGrpSpPr/>
          <p:nvPr/>
        </p:nvGrpSpPr>
        <p:grpSpPr>
          <a:xfrm>
            <a:off x="0" y="11029"/>
            <a:ext cx="12192001" cy="1012223"/>
            <a:chOff x="1591733" y="302634"/>
            <a:chExt cx="12192001" cy="1012223"/>
          </a:xfrm>
        </p:grpSpPr>
        <p:pic>
          <p:nvPicPr>
            <p:cNvPr id="40" name="图片 39">
              <a:extLst>
                <a:ext uri="{FF2B5EF4-FFF2-40B4-BE49-F238E27FC236}">
                  <a16:creationId xmlns:a16="http://schemas.microsoft.com/office/drawing/2014/main" id="{8853677C-37B8-4368-B655-1F8FCB1420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1733" y="302634"/>
              <a:ext cx="12192000" cy="1001194"/>
            </a:xfrm>
            <a:prstGeom prst="rect">
              <a:avLst/>
            </a:prstGeom>
          </p:spPr>
        </p:pic>
        <p:grpSp>
          <p:nvGrpSpPr>
            <p:cNvPr id="41" name="组合 40">
              <a:extLst>
                <a:ext uri="{FF2B5EF4-FFF2-40B4-BE49-F238E27FC236}">
                  <a16:creationId xmlns:a16="http://schemas.microsoft.com/office/drawing/2014/main" id="{3112ED42-6D0C-431A-8361-588FD198D972}"/>
                </a:ext>
              </a:extLst>
            </p:cNvPr>
            <p:cNvGrpSpPr/>
            <p:nvPr/>
          </p:nvGrpSpPr>
          <p:grpSpPr>
            <a:xfrm>
              <a:off x="1591734" y="307494"/>
              <a:ext cx="12192000" cy="1007363"/>
              <a:chOff x="2446369" y="11161"/>
              <a:chExt cx="9745631" cy="1007363"/>
            </a:xfrm>
          </p:grpSpPr>
          <p:pic>
            <p:nvPicPr>
              <p:cNvPr id="42" name="图片 41">
                <a:extLst>
                  <a:ext uri="{FF2B5EF4-FFF2-40B4-BE49-F238E27FC236}">
                    <a16:creationId xmlns:a16="http://schemas.microsoft.com/office/drawing/2014/main" id="{DE742765-187C-4D61-9079-EEFB523C1A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6369" y="17330"/>
                <a:ext cx="9745631" cy="1001194"/>
              </a:xfrm>
              <a:prstGeom prst="rect">
                <a:avLst/>
              </a:prstGeom>
            </p:spPr>
          </p:pic>
          <p:cxnSp>
            <p:nvCxnSpPr>
              <p:cNvPr id="44" name="直接连接符 43">
                <a:extLst>
                  <a:ext uri="{FF2B5EF4-FFF2-40B4-BE49-F238E27FC236}">
                    <a16:creationId xmlns:a16="http://schemas.microsoft.com/office/drawing/2014/main" id="{FC02BE72-F638-4676-8D8D-EF7FDF7AC373}"/>
                  </a:ext>
                </a:extLst>
              </p:cNvPr>
              <p:cNvCxnSpPr/>
              <p:nvPr/>
            </p:nvCxnSpPr>
            <p:spPr>
              <a:xfrm>
                <a:off x="4648200" y="191424"/>
                <a:ext cx="0" cy="4024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6FD9DDD4-0B2D-4013-B0A3-84A1F303110E}"/>
                  </a:ext>
                </a:extLst>
              </p:cNvPr>
              <p:cNvCxnSpPr/>
              <p:nvPr/>
            </p:nvCxnSpPr>
            <p:spPr>
              <a:xfrm>
                <a:off x="7021286" y="202453"/>
                <a:ext cx="0" cy="4024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id="{B3C472CC-0BEE-4B44-A140-6DFE4F911E3C}"/>
                  </a:ext>
                </a:extLst>
              </p:cNvPr>
              <p:cNvCxnSpPr/>
              <p:nvPr/>
            </p:nvCxnSpPr>
            <p:spPr>
              <a:xfrm>
                <a:off x="9492344" y="213482"/>
                <a:ext cx="0" cy="4024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7" name="矩形 46">
                <a:extLst>
                  <a:ext uri="{FF2B5EF4-FFF2-40B4-BE49-F238E27FC236}">
                    <a16:creationId xmlns:a16="http://schemas.microsoft.com/office/drawing/2014/main" id="{5E8A09D4-C355-4A73-A5EB-D47B22340AA1}"/>
                  </a:ext>
                </a:extLst>
              </p:cNvPr>
              <p:cNvSpPr/>
              <p:nvPr/>
            </p:nvSpPr>
            <p:spPr>
              <a:xfrm>
                <a:off x="7021283" y="11161"/>
                <a:ext cx="2471060" cy="740085"/>
              </a:xfrm>
              <a:prstGeom prst="rect">
                <a:avLst/>
              </a:prstGeom>
              <a:solidFill>
                <a:srgbClr val="7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Perpetua Titling MT"/>
                  <a:ea typeface="微软雅黑 Light"/>
                  <a:cs typeface="+mn-cs"/>
                </a:endParaRPr>
              </a:p>
            </p:txBody>
          </p:sp>
          <p:sp>
            <p:nvSpPr>
              <p:cNvPr id="48" name="文本框 47">
                <a:extLst>
                  <a:ext uri="{FF2B5EF4-FFF2-40B4-BE49-F238E27FC236}">
                    <a16:creationId xmlns:a16="http://schemas.microsoft.com/office/drawing/2014/main" id="{46DC189B-A8E5-4C33-82A3-910D3D400285}"/>
                  </a:ext>
                </a:extLst>
              </p:cNvPr>
              <p:cNvSpPr txBox="1"/>
              <p:nvPr/>
            </p:nvSpPr>
            <p:spPr>
              <a:xfrm>
                <a:off x="2449737" y="91525"/>
                <a:ext cx="219846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cs typeface="+mn-cs"/>
                  </a:rPr>
                  <a:t>Recommender Interference</a:t>
                </a:r>
              </a:p>
            </p:txBody>
          </p:sp>
          <p:sp>
            <p:nvSpPr>
              <p:cNvPr id="49" name="文本框 48">
                <a:extLst>
                  <a:ext uri="{FF2B5EF4-FFF2-40B4-BE49-F238E27FC236}">
                    <a16:creationId xmlns:a16="http://schemas.microsoft.com/office/drawing/2014/main" id="{4DB726D5-78BD-47E2-A135-8902A00AE633}"/>
                  </a:ext>
                </a:extLst>
              </p:cNvPr>
              <p:cNvSpPr txBox="1"/>
              <p:nvPr/>
            </p:nvSpPr>
            <p:spPr>
              <a:xfrm>
                <a:off x="4648197" y="241054"/>
                <a:ext cx="237308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cs typeface="+mn-cs"/>
                  </a:rPr>
                  <a:t>Modeling Interference</a:t>
                </a:r>
              </a:p>
            </p:txBody>
          </p:sp>
          <p:sp>
            <p:nvSpPr>
              <p:cNvPr id="50" name="文本框 49">
                <a:extLst>
                  <a:ext uri="{FF2B5EF4-FFF2-40B4-BE49-F238E27FC236}">
                    <a16:creationId xmlns:a16="http://schemas.microsoft.com/office/drawing/2014/main" id="{8143DA67-F586-4B88-AF92-8DC5B249EE47}"/>
                  </a:ext>
                </a:extLst>
              </p:cNvPr>
              <p:cNvSpPr txBox="1"/>
              <p:nvPr/>
            </p:nvSpPr>
            <p:spPr>
              <a:xfrm>
                <a:off x="7021286" y="241054"/>
                <a:ext cx="247105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Empirical Application</a:t>
                </a:r>
              </a:p>
            </p:txBody>
          </p:sp>
        </p:grpSp>
      </p:grpSp>
      <p:sp>
        <p:nvSpPr>
          <p:cNvPr id="51" name="文本框 50">
            <a:extLst>
              <a:ext uri="{FF2B5EF4-FFF2-40B4-BE49-F238E27FC236}">
                <a16:creationId xmlns:a16="http://schemas.microsoft.com/office/drawing/2014/main" id="{181470C6-4CA5-46F3-BF49-B11352AC8DA3}"/>
              </a:ext>
            </a:extLst>
          </p:cNvPr>
          <p:cNvSpPr txBox="1"/>
          <p:nvPr/>
        </p:nvSpPr>
        <p:spPr>
          <a:xfrm>
            <a:off x="405687" y="948038"/>
            <a:ext cx="4320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b="1" spc="130" dirty="0">
                <a:solidFill>
                  <a:srgbClr val="000000"/>
                </a:solidFill>
                <a:latin typeface="Times New Roman" panose="02020603050405020304" pitchFamily="18" charset="0"/>
                <a:ea typeface="思源宋体 CN Heavy" panose="02020900000000000000" pitchFamily="18" charset="-122"/>
                <a:cs typeface="Times New Roman" panose="02020603050405020304" pitchFamily="18" charset="0"/>
              </a:rPr>
              <a:t>3 Empirical Application</a:t>
            </a:r>
          </a:p>
        </p:txBody>
      </p:sp>
      <p:cxnSp>
        <p:nvCxnSpPr>
          <p:cNvPr id="52" name="直接连接符 51">
            <a:extLst>
              <a:ext uri="{FF2B5EF4-FFF2-40B4-BE49-F238E27FC236}">
                <a16:creationId xmlns:a16="http://schemas.microsoft.com/office/drawing/2014/main" id="{30AA50F0-624B-465A-8B8D-26FBFE5EDA42}"/>
              </a:ext>
            </a:extLst>
          </p:cNvPr>
          <p:cNvCxnSpPr>
            <a:cxnSpLocks/>
          </p:cNvCxnSpPr>
          <p:nvPr/>
        </p:nvCxnSpPr>
        <p:spPr>
          <a:xfrm>
            <a:off x="512412" y="1342330"/>
            <a:ext cx="2047907" cy="0"/>
          </a:xfrm>
          <a:prstGeom prst="line">
            <a:avLst/>
          </a:prstGeom>
          <a:ln w="28575">
            <a:solidFill>
              <a:srgbClr val="520576"/>
            </a:solidFill>
          </a:ln>
        </p:spPr>
        <p:style>
          <a:lnRef idx="1">
            <a:schemeClr val="accent1"/>
          </a:lnRef>
          <a:fillRef idx="0">
            <a:schemeClr val="accent1"/>
          </a:fillRef>
          <a:effectRef idx="0">
            <a:schemeClr val="accent1"/>
          </a:effectRef>
          <a:fontRef idx="minor">
            <a:schemeClr val="tx1"/>
          </a:fontRef>
        </p:style>
      </p:cxnSp>
      <p:sp>
        <p:nvSpPr>
          <p:cNvPr id="27" name="文本框 26">
            <a:extLst>
              <a:ext uri="{FF2B5EF4-FFF2-40B4-BE49-F238E27FC236}">
                <a16:creationId xmlns:a16="http://schemas.microsoft.com/office/drawing/2014/main" id="{17BA60D6-226E-4248-9905-AF482B3CD026}"/>
              </a:ext>
            </a:extLst>
          </p:cNvPr>
          <p:cNvSpPr txBox="1"/>
          <p:nvPr/>
        </p:nvSpPr>
        <p:spPr>
          <a:xfrm>
            <a:off x="405687" y="1433013"/>
            <a:ext cx="4182216" cy="369332"/>
          </a:xfrm>
          <a:prstGeom prst="rect">
            <a:avLst/>
          </a:prstGeom>
          <a:noFill/>
        </p:spPr>
        <p:txBody>
          <a:bodyPr wrap="square">
            <a:spAutoFit/>
          </a:bodyPr>
          <a:lstStyle/>
          <a:p>
            <a:pPr algn="l"/>
            <a:r>
              <a:rPr lang="en-US" altLang="zh-CN" b="1" i="0" dirty="0">
                <a:solidFill>
                  <a:srgbClr val="520576"/>
                </a:solidFill>
                <a:effectLst/>
                <a:latin typeface="Times New Roman" panose="02020603050405020304" pitchFamily="18" charset="0"/>
                <a:cs typeface="Times New Roman" panose="02020603050405020304" pitchFamily="18" charset="0"/>
              </a:rPr>
              <a:t>Fitting the Recommender Choice Model</a:t>
            </a:r>
            <a:endParaRPr lang="en-US" altLang="zh-CN" b="1" dirty="0">
              <a:solidFill>
                <a:srgbClr val="520576"/>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35" name="图片 34">
            <a:extLst>
              <a:ext uri="{FF2B5EF4-FFF2-40B4-BE49-F238E27FC236}">
                <a16:creationId xmlns:a16="http://schemas.microsoft.com/office/drawing/2014/main" id="{45F55A26-B2A4-4A3D-95A7-62790EF7FBA6}"/>
              </a:ext>
            </a:extLst>
          </p:cNvPr>
          <p:cNvPicPr>
            <a:picLocks noChangeAspect="1"/>
          </p:cNvPicPr>
          <p:nvPr/>
        </p:nvPicPr>
        <p:blipFill>
          <a:blip r:embed="rId4"/>
          <a:stretch>
            <a:fillRect/>
          </a:stretch>
        </p:blipFill>
        <p:spPr>
          <a:xfrm>
            <a:off x="308955" y="2012268"/>
            <a:ext cx="4736495" cy="3157663"/>
          </a:xfrm>
          <a:prstGeom prst="rect">
            <a:avLst/>
          </a:prstGeom>
        </p:spPr>
      </p:pic>
      <p:sp>
        <p:nvSpPr>
          <p:cNvPr id="58" name="文本框 57">
            <a:extLst>
              <a:ext uri="{FF2B5EF4-FFF2-40B4-BE49-F238E27FC236}">
                <a16:creationId xmlns:a16="http://schemas.microsoft.com/office/drawing/2014/main" id="{9E899ED4-075B-4EED-81ED-D16E70433B0B}"/>
              </a:ext>
            </a:extLst>
          </p:cNvPr>
          <p:cNvSpPr txBox="1"/>
          <p:nvPr/>
        </p:nvSpPr>
        <p:spPr>
          <a:xfrm>
            <a:off x="2254819" y="2606695"/>
            <a:ext cx="2470868" cy="369332"/>
          </a:xfrm>
          <a:prstGeom prst="rect">
            <a:avLst/>
          </a:prstGeom>
          <a:noFill/>
        </p:spPr>
        <p:txBody>
          <a:bodyPr wrap="square">
            <a:spAutoFit/>
          </a:bodyPr>
          <a:lstStyle/>
          <a:p>
            <a:r>
              <a:rPr lang="zh-CN" altLang="en-US" b="1" dirty="0">
                <a:solidFill>
                  <a:srgbClr val="000000"/>
                </a:solidFill>
                <a:latin typeface="Times New Roman" panose="02020603050405020304" pitchFamily="18" charset="0"/>
                <a:ea typeface="宋体" panose="02010600030101010101" pitchFamily="2" charset="-122"/>
              </a:rPr>
              <a:t>五折交叉拟合</a:t>
            </a:r>
            <a:endParaRPr lang="en-US" altLang="zh-CN" b="1" dirty="0">
              <a:solidFill>
                <a:srgbClr val="000000"/>
              </a:solidFill>
              <a:latin typeface="Times New Roman" panose="02020603050405020304" pitchFamily="18" charset="0"/>
              <a:ea typeface="宋体" panose="02010600030101010101" pitchFamily="2" charset="-122"/>
            </a:endParaRPr>
          </a:p>
        </p:txBody>
      </p:sp>
      <p:grpSp>
        <p:nvGrpSpPr>
          <p:cNvPr id="3" name="组合 2">
            <a:extLst>
              <a:ext uri="{FF2B5EF4-FFF2-40B4-BE49-F238E27FC236}">
                <a16:creationId xmlns:a16="http://schemas.microsoft.com/office/drawing/2014/main" id="{C0990F28-990B-49DD-97EF-DAB409A32BF8}"/>
              </a:ext>
            </a:extLst>
          </p:cNvPr>
          <p:cNvGrpSpPr/>
          <p:nvPr/>
        </p:nvGrpSpPr>
        <p:grpSpPr>
          <a:xfrm>
            <a:off x="4971099" y="1962368"/>
            <a:ext cx="8126699" cy="3121881"/>
            <a:chOff x="5148717" y="1123151"/>
            <a:chExt cx="8126699" cy="3121881"/>
          </a:xfrm>
        </p:grpSpPr>
        <mc:AlternateContent xmlns:mc="http://schemas.openxmlformats.org/markup-compatibility/2006" xmlns:a14="http://schemas.microsoft.com/office/drawing/2010/main">
          <mc:Choice Requires="a14">
            <p:sp>
              <p:nvSpPr>
                <p:cNvPr id="56" name="文本框 55">
                  <a:extLst>
                    <a:ext uri="{FF2B5EF4-FFF2-40B4-BE49-F238E27FC236}">
                      <a16:creationId xmlns:a16="http://schemas.microsoft.com/office/drawing/2014/main" id="{009169E2-02E2-427E-B8FA-9CFE93D05EC3}"/>
                    </a:ext>
                  </a:extLst>
                </p:cNvPr>
                <p:cNvSpPr txBox="1"/>
                <p:nvPr/>
              </p:nvSpPr>
              <p:spPr>
                <a:xfrm>
                  <a:off x="5148717" y="1123151"/>
                  <a:ext cx="7043282" cy="1355436"/>
                </a:xfrm>
                <a:prstGeom prst="rect">
                  <a:avLst/>
                </a:prstGeom>
                <a:noFill/>
              </p:spPr>
              <p:txBody>
                <a:bodyPr wrap="square">
                  <a:spAutoFit/>
                </a:bodyPr>
                <a:lstStyle/>
                <a:p>
                  <a:pPr algn="ctr">
                    <a:lnSpc>
                      <a:spcPct val="120000"/>
                    </a:lnSpc>
                  </a:pPr>
                  <a14:m>
                    <m:oMathPara xmlns:m="http://schemas.openxmlformats.org/officeDocument/2006/math">
                      <m:oMathParaPr>
                        <m:jc m:val="centerGroup"/>
                      </m:oMathParaPr>
                      <m:oMath xmlns:m="http://schemas.openxmlformats.org/officeDocument/2006/math">
                        <m:r>
                          <a:rPr lang="en-US" altLang="zh-CN" b="0" i="1" smtClean="0">
                            <a:effectLst/>
                            <a:latin typeface="Cambria Math" panose="02040503050406030204" pitchFamily="18" charset="0"/>
                            <a:ea typeface="宋体" panose="02010600030101010101" pitchFamily="2" charset="-122"/>
                            <a:cs typeface="Times New Roman" panose="02020603050405020304" pitchFamily="18" charset="0"/>
                          </a:rPr>
                          <m:t>𝑃</m:t>
                        </m:r>
                        <m:d>
                          <m:dPr>
                            <m:endChr m:val="|"/>
                            <m:ctrlPr>
                              <a:rPr lang="en-US" altLang="zh-CN" b="0" i="1" smtClean="0">
                                <a:effectLst/>
                                <a:latin typeface="Cambria Math" panose="02040503050406030204" pitchFamily="18" charset="0"/>
                                <a:ea typeface="宋体" panose="02010600030101010101" pitchFamily="2" charset="-122"/>
                                <a:cs typeface="Times New Roman" panose="02020603050405020304" pitchFamily="18" charset="0"/>
                              </a:rPr>
                            </m:ctrlPr>
                          </m:dPr>
                          <m:e>
                            <m:sSubSup>
                              <m:sSubSup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SupPr>
                              <m:e>
                                <m:r>
                                  <a:rPr lang="en-US" altLang="zh-CN" b="0" i="1" smtClean="0">
                                    <a:latin typeface="Cambria Math" panose="02040503050406030204" pitchFamily="18" charset="0"/>
                                    <a:ea typeface="宋体" panose="02010600030101010101" pitchFamily="2" charset="-122"/>
                                    <a:cs typeface="Times New Roman" panose="02020603050405020304" pitchFamily="18" charset="0"/>
                                  </a:rPr>
                                  <m:t>𝑘</m:t>
                                </m:r>
                              </m:e>
                              <m:sub>
                                <m:r>
                                  <a:rPr lang="en-US" altLang="zh-CN" b="0" i="1" smtClean="0">
                                    <a:latin typeface="Cambria Math" panose="02040503050406030204" pitchFamily="18" charset="0"/>
                                    <a:ea typeface="宋体" panose="02010600030101010101" pitchFamily="2" charset="-122"/>
                                    <a:cs typeface="Times New Roman" panose="02020603050405020304" pitchFamily="18" charset="0"/>
                                  </a:rPr>
                                  <m:t>𝑖</m:t>
                                </m:r>
                              </m:sub>
                              <m:sup>
                                <m:r>
                                  <a:rPr lang="en-US" altLang="zh-CN" i="1">
                                    <a:latin typeface="Cambria Math" panose="02040503050406030204" pitchFamily="18" charset="0"/>
                                    <a:ea typeface="宋体" panose="02010600030101010101" pitchFamily="2" charset="-122"/>
                                    <a:cs typeface="Times New Roman" panose="02020603050405020304" pitchFamily="18" charset="0"/>
                                  </a:rPr>
                                  <m:t>∗</m:t>
                                </m:r>
                              </m:sup>
                            </m:sSubSup>
                            <m:r>
                              <a:rPr lang="en-US" altLang="zh-CN"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b="0" i="1" smtClean="0">
                                <a:latin typeface="Cambria Math" panose="02040503050406030204" pitchFamily="18" charset="0"/>
                                <a:ea typeface="宋体" panose="02010600030101010101" pitchFamily="2" charset="-122"/>
                                <a:cs typeface="Times New Roman" panose="02020603050405020304" pitchFamily="18" charset="0"/>
                              </a:rPr>
                              <m:t>𝑘</m:t>
                            </m:r>
                            <m:r>
                              <a:rPr lang="en-US" altLang="zh-CN" b="0" i="1" smtClean="0">
                                <a:latin typeface="Cambria Math" panose="02040503050406030204" pitchFamily="18" charset="0"/>
                                <a:ea typeface="宋体" panose="02010600030101010101" pitchFamily="2" charset="-122"/>
                                <a:cs typeface="Times New Roman" panose="02020603050405020304" pitchFamily="18" charset="0"/>
                              </a:rPr>
                              <m:t> </m:t>
                            </m:r>
                          </m:e>
                        </m:d>
                        <m:r>
                          <a:rPr lang="en-US" altLang="zh-CN" b="0" i="1" smtClean="0">
                            <a:latin typeface="Cambria Math" panose="02040503050406030204" pitchFamily="18" charset="0"/>
                            <a:ea typeface="宋体" panose="02010600030101010101" pitchFamily="2" charset="-122"/>
                            <a:cs typeface="Times New Roman" panose="02020603050405020304" pitchFamily="18" charset="0"/>
                          </a:rPr>
                          <m:t> </m:t>
                        </m:r>
                        <m:sSub>
                          <m:sSubPr>
                            <m:ctrlPr>
                              <a:rPr lang="en-US" altLang="zh-CN" b="0" i="1" smtClean="0">
                                <a:effectLst/>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b="0" i="1" smtClean="0">
                                <a:effectLst/>
                                <a:latin typeface="Cambria Math" panose="02040503050406030204" pitchFamily="18" charset="0"/>
                                <a:ea typeface="宋体" panose="02010600030101010101" pitchFamily="2" charset="-122"/>
                                <a:cs typeface="Times New Roman" panose="02020603050405020304" pitchFamily="18" charset="0"/>
                              </a:rPr>
                              <m:t>𝑉</m:t>
                            </m:r>
                          </m:e>
                          <m:sub>
                            <m:r>
                              <a:rPr lang="en-US" altLang="zh-CN" b="0" i="1" smtClean="0">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b="0" i="1" smtClean="0">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b="1"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b="1" i="1">
                                <a:latin typeface="Cambria Math" panose="02040503050406030204" pitchFamily="18" charset="0"/>
                                <a:ea typeface="宋体" panose="02010600030101010101" pitchFamily="2" charset="-122"/>
                                <a:cs typeface="Times New Roman" panose="02020603050405020304" pitchFamily="18" charset="0"/>
                              </a:rPr>
                              <m:t>𝑪</m:t>
                            </m:r>
                          </m:e>
                          <m:sub>
                            <m:r>
                              <a:rPr lang="en-US" altLang="zh-CN" b="1" i="1">
                                <a:latin typeface="Cambria Math" panose="02040503050406030204" pitchFamily="18" charset="0"/>
                                <a:ea typeface="宋体" panose="02010600030101010101" pitchFamily="2" charset="-122"/>
                                <a:cs typeface="Times New Roman" panose="02020603050405020304" pitchFamily="18" charset="0"/>
                              </a:rPr>
                              <m:t>𝒊</m:t>
                            </m:r>
                          </m:sub>
                        </m:sSub>
                        <m:r>
                          <a:rPr lang="en-US" altLang="zh-CN" b="0" i="1" smtClean="0">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b="1"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b="1" i="1" smtClean="0">
                                <a:latin typeface="Cambria Math" panose="02040503050406030204" pitchFamily="18" charset="0"/>
                                <a:ea typeface="宋体" panose="02010600030101010101" pitchFamily="2" charset="-122"/>
                                <a:cs typeface="Times New Roman" panose="02020603050405020304" pitchFamily="18" charset="0"/>
                              </a:rPr>
                              <m:t>𝑾</m:t>
                            </m:r>
                          </m:e>
                          <m:sub>
                            <m:r>
                              <a:rPr lang="en-US" altLang="zh-CN" b="1" i="1">
                                <a:latin typeface="Cambria Math" panose="02040503050406030204" pitchFamily="18" charset="0"/>
                                <a:ea typeface="宋体" panose="02010600030101010101" pitchFamily="2" charset="-122"/>
                                <a:cs typeface="Times New Roman" panose="02020603050405020304" pitchFamily="18" charset="0"/>
                              </a:rPr>
                              <m:t>𝒊</m:t>
                            </m:r>
                          </m:sub>
                        </m:sSub>
                        <m:r>
                          <a:rPr lang="en-US" altLang="zh-CN" b="0" i="1" smtClean="0">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𝑠</m:t>
                            </m:r>
                          </m:e>
                          <m:sub>
                            <m:r>
                              <a:rPr lang="en-US" altLang="zh-CN" i="1">
                                <a:latin typeface="Cambria Math" panose="02040503050406030204" pitchFamily="18" charset="0"/>
                                <a:ea typeface="宋体" panose="02010600030101010101" pitchFamily="2" charset="-122"/>
                                <a:cs typeface="Times New Roman" panose="02020603050405020304" pitchFamily="18" charset="0"/>
                              </a:rPr>
                              <m:t>0</m:t>
                            </m:r>
                          </m:sub>
                        </m:sSub>
                        <m:r>
                          <a:rPr lang="en-US" altLang="zh-CN" b="0" i="1" smtClean="0">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𝑠</m:t>
                            </m:r>
                          </m:e>
                          <m:sub>
                            <m:r>
                              <a:rPr lang="en-US" altLang="zh-CN" b="0" i="1" smtClean="0">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b="0" i="1" smtClean="0">
                            <a:latin typeface="Cambria Math" panose="02040503050406030204" pitchFamily="18" charset="0"/>
                            <a:ea typeface="宋体" panose="02010600030101010101" pitchFamily="2" charset="-122"/>
                            <a:cs typeface="Times New Roman" panose="02020603050405020304" pitchFamily="18" charset="0"/>
                          </a:rPr>
                          <m:t>)=</m:t>
                        </m:r>
                        <m:f>
                          <m:fPr>
                            <m:ctrlPr>
                              <a:rPr lang="en-US" altLang="zh-CN" b="0" i="1" smtClean="0">
                                <a:latin typeface="Cambria Math" panose="02040503050406030204" pitchFamily="18" charset="0"/>
                                <a:ea typeface="宋体" panose="02010600030101010101" pitchFamily="2" charset="-122"/>
                                <a:cs typeface="Times New Roman" panose="02020603050405020304" pitchFamily="18" charset="0"/>
                              </a:rPr>
                            </m:ctrlPr>
                          </m:fPr>
                          <m:num>
                            <m:sSup>
                              <m:sSupPr>
                                <m:ctrlPr>
                                  <a:rPr lang="en-US" altLang="zh-CN" b="0" i="1" smtClean="0">
                                    <a:latin typeface="Cambria Math" panose="02040503050406030204" pitchFamily="18" charset="0"/>
                                    <a:ea typeface="宋体" panose="02010600030101010101" pitchFamily="2" charset="-122"/>
                                    <a:cs typeface="Times New Roman" panose="02020603050405020304" pitchFamily="18" charset="0"/>
                                  </a:rPr>
                                </m:ctrlPr>
                              </m:sSupPr>
                              <m:e>
                                <m:r>
                                  <a:rPr lang="en-US" altLang="zh-CN" b="0" i="1" smtClean="0">
                                    <a:latin typeface="Cambria Math" panose="02040503050406030204" pitchFamily="18" charset="0"/>
                                    <a:ea typeface="宋体" panose="02010600030101010101" pitchFamily="2" charset="-122"/>
                                    <a:cs typeface="Times New Roman" panose="02020603050405020304" pitchFamily="18" charset="0"/>
                                  </a:rPr>
                                  <m:t>𝑒</m:t>
                                </m:r>
                              </m:e>
                              <m:sup>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𝑠</m:t>
                                    </m:r>
                                  </m:e>
                                  <m:sub>
                                    <m:r>
                                      <a:rPr lang="en-US" altLang="zh-CN" i="1">
                                        <a:latin typeface="Cambria Math" panose="02040503050406030204" pitchFamily="18" charset="0"/>
                                        <a:ea typeface="宋体" panose="02010600030101010101" pitchFamily="2" charset="-122"/>
                                        <a:cs typeface="Times New Roman" panose="02020603050405020304" pitchFamily="18" charset="0"/>
                                      </a:rPr>
                                      <m:t>0</m:t>
                                    </m:r>
                                  </m:sub>
                                </m:sSub>
                                <m:d>
                                  <m:d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dPr>
                                  <m:e>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𝑉</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i="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𝐶</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r>
                                          <a:rPr lang="en-US" altLang="zh-CN" i="1">
                                            <a:latin typeface="Cambria Math" panose="02040503050406030204" pitchFamily="18" charset="0"/>
                                            <a:ea typeface="宋体" panose="02010600030101010101" pitchFamily="2" charset="-122"/>
                                            <a:cs typeface="Times New Roman" panose="02020603050405020304" pitchFamily="18" charset="0"/>
                                          </a:rPr>
                                          <m:t>,</m:t>
                                        </m:r>
                                        <m:r>
                                          <a:rPr lang="en-US" altLang="zh-CN" i="1">
                                            <a:latin typeface="Cambria Math" panose="02040503050406030204" pitchFamily="18" charset="0"/>
                                            <a:ea typeface="宋体" panose="02010600030101010101" pitchFamily="2" charset="-122"/>
                                            <a:cs typeface="Times New Roman" panose="02020603050405020304" pitchFamily="18" charset="0"/>
                                          </a:rPr>
                                          <m:t>𝑘</m:t>
                                        </m:r>
                                      </m:sub>
                                    </m:sSub>
                                  </m:e>
                                </m:d>
                                <m:r>
                                  <a:rPr lang="en-US" altLang="zh-CN" b="0" i="1" smtClean="0">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𝑊</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r>
                                      <a:rPr lang="en-US" altLang="zh-CN" i="1">
                                        <a:latin typeface="Cambria Math" panose="02040503050406030204" pitchFamily="18" charset="0"/>
                                        <a:ea typeface="宋体" panose="02010600030101010101" pitchFamily="2" charset="-122"/>
                                        <a:cs typeface="Times New Roman" panose="02020603050405020304" pitchFamily="18" charset="0"/>
                                      </a:rPr>
                                      <m:t>,</m:t>
                                    </m:r>
                                    <m:r>
                                      <a:rPr lang="en-US" altLang="zh-CN" i="1">
                                        <a:latin typeface="Cambria Math" panose="02040503050406030204" pitchFamily="18" charset="0"/>
                                        <a:ea typeface="宋体" panose="02010600030101010101" pitchFamily="2" charset="-122"/>
                                        <a:cs typeface="Times New Roman" panose="02020603050405020304" pitchFamily="18" charset="0"/>
                                      </a:rPr>
                                      <m:t>𝑘</m:t>
                                    </m:r>
                                  </m:sub>
                                </m:sSub>
                                <m:r>
                                  <a:rPr lang="en-US" altLang="zh-CN" i="1">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𝑠</m:t>
                                    </m:r>
                                  </m:e>
                                  <m:sub>
                                    <m:r>
                                      <a:rPr lang="en-US" altLang="zh-CN" i="1">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i="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𝑉</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i="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𝐶</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r>
                                      <a:rPr lang="en-US" altLang="zh-CN" i="1">
                                        <a:latin typeface="Cambria Math" panose="02040503050406030204" pitchFamily="18" charset="0"/>
                                        <a:ea typeface="宋体" panose="02010600030101010101" pitchFamily="2" charset="-122"/>
                                        <a:cs typeface="Times New Roman" panose="02020603050405020304" pitchFamily="18" charset="0"/>
                                      </a:rPr>
                                      <m:t>,</m:t>
                                    </m:r>
                                    <m:r>
                                      <a:rPr lang="en-US" altLang="zh-CN" i="1">
                                        <a:latin typeface="Cambria Math" panose="02040503050406030204" pitchFamily="18" charset="0"/>
                                        <a:ea typeface="宋体" panose="02010600030101010101" pitchFamily="2" charset="-122"/>
                                        <a:cs typeface="Times New Roman" panose="02020603050405020304" pitchFamily="18" charset="0"/>
                                      </a:rPr>
                                      <m:t>𝑘</m:t>
                                    </m:r>
                                  </m:sub>
                                </m:sSub>
                                <m:r>
                                  <a:rPr lang="en-US" altLang="zh-CN" i="1">
                                    <a:latin typeface="Cambria Math" panose="02040503050406030204" pitchFamily="18" charset="0"/>
                                    <a:ea typeface="宋体" panose="02010600030101010101" pitchFamily="2" charset="-122"/>
                                    <a:cs typeface="Times New Roman" panose="02020603050405020304" pitchFamily="18" charset="0"/>
                                  </a:rPr>
                                  <m:t>)</m:t>
                                </m:r>
                              </m:sup>
                            </m:sSup>
                          </m:num>
                          <m:den>
                            <m:sSubSup>
                              <m:sSubSupPr>
                                <m:ctrlPr>
                                  <a:rPr lang="en-US" altLang="zh-CN" i="1" dirty="0" smtClean="0">
                                    <a:latin typeface="Cambria Math" panose="02040503050406030204" pitchFamily="18" charset="0"/>
                                    <a:ea typeface="宋体" panose="02010600030101010101" pitchFamily="2" charset="-122"/>
                                    <a:cs typeface="Times New Roman" panose="02020603050405020304" pitchFamily="18" charset="0"/>
                                  </a:rPr>
                                </m:ctrlPr>
                              </m:sSubSupPr>
                              <m:e>
                                <m:r>
                                  <m:rPr>
                                    <m:sty m:val="p"/>
                                  </m:rPr>
                                  <a:rPr lang="en-US" altLang="zh-CN" i="1" dirty="0">
                                    <a:latin typeface="Cambria Math" panose="02040503050406030204" pitchFamily="18" charset="0"/>
                                    <a:ea typeface="宋体" panose="02010600030101010101" pitchFamily="2" charset="-122"/>
                                    <a:cs typeface="Times New Roman" panose="02020603050405020304" pitchFamily="18" charset="0"/>
                                  </a:rPr>
                                  <m:t>Σ</m:t>
                                </m:r>
                              </m:e>
                              <m:sub>
                                <m:sSup>
                                  <m:sSupPr>
                                    <m:ctrlPr>
                                      <a:rPr lang="en-US" altLang="zh-CN" i="1" dirty="0" smtClean="0">
                                        <a:latin typeface="Cambria Math" panose="02040503050406030204" pitchFamily="18" charset="0"/>
                                        <a:ea typeface="宋体" panose="02010600030101010101" pitchFamily="2" charset="-122"/>
                                        <a:cs typeface="Times New Roman" panose="02020603050405020304" pitchFamily="18" charset="0"/>
                                      </a:rPr>
                                    </m:ctrlPr>
                                  </m:sSupPr>
                                  <m:e>
                                    <m:r>
                                      <a:rPr lang="en-US" altLang="zh-CN" b="0" i="1" dirty="0" smtClean="0">
                                        <a:latin typeface="Cambria Math" panose="02040503050406030204" pitchFamily="18" charset="0"/>
                                        <a:ea typeface="宋体" panose="02010600030101010101" pitchFamily="2" charset="-122"/>
                                        <a:cs typeface="Times New Roman" panose="02020603050405020304" pitchFamily="18" charset="0"/>
                                      </a:rPr>
                                      <m:t>𝑘</m:t>
                                    </m:r>
                                  </m:e>
                                  <m:sup>
                                    <m:r>
                                      <a:rPr lang="en-US" altLang="zh-CN" b="0" i="1" dirty="0" smtClean="0">
                                        <a:latin typeface="Cambria Math" panose="02040503050406030204" pitchFamily="18" charset="0"/>
                                        <a:ea typeface="宋体" panose="02010600030101010101" pitchFamily="2" charset="-122"/>
                                        <a:cs typeface="Times New Roman" panose="02020603050405020304" pitchFamily="18" charset="0"/>
                                      </a:rPr>
                                      <m:t>′</m:t>
                                    </m:r>
                                  </m:sup>
                                </m:sSup>
                                <m:r>
                                  <a:rPr lang="en-US" altLang="zh-CN" b="0" i="1" dirty="0" smtClean="0">
                                    <a:latin typeface="Cambria Math" panose="02040503050406030204" pitchFamily="18" charset="0"/>
                                    <a:ea typeface="宋体" panose="02010600030101010101" pitchFamily="2" charset="-122"/>
                                    <a:cs typeface="Times New Roman" panose="02020603050405020304" pitchFamily="18" charset="0"/>
                                  </a:rPr>
                                  <m:t>=1</m:t>
                                </m:r>
                              </m:sub>
                              <m:sup>
                                <m:r>
                                  <a:rPr lang="en-US" altLang="zh-CN" b="0" i="1" dirty="0" smtClean="0">
                                    <a:latin typeface="Cambria Math" panose="02040503050406030204" pitchFamily="18" charset="0"/>
                                    <a:ea typeface="宋体" panose="02010600030101010101" pitchFamily="2" charset="-122"/>
                                    <a:cs typeface="Times New Roman" panose="02020603050405020304" pitchFamily="18" charset="0"/>
                                  </a:rPr>
                                  <m:t>𝐾</m:t>
                                </m:r>
                              </m:sup>
                            </m:sSubSup>
                            <m:sSup>
                              <m:sSupPr>
                                <m:ctrlPr>
                                  <a:rPr lang="en-US" altLang="zh-CN" i="1" dirty="0" smtClean="0">
                                    <a:latin typeface="Cambria Math" panose="02040503050406030204" pitchFamily="18" charset="0"/>
                                    <a:ea typeface="宋体" panose="02010600030101010101" pitchFamily="2" charset="-122"/>
                                    <a:cs typeface="Times New Roman" panose="02020603050405020304" pitchFamily="18" charset="0"/>
                                  </a:rPr>
                                </m:ctrlPr>
                              </m:sSupPr>
                              <m:e>
                                <m:r>
                                  <a:rPr lang="en-US" altLang="zh-CN" b="0" i="1" dirty="0" smtClean="0">
                                    <a:latin typeface="Cambria Math" panose="02040503050406030204" pitchFamily="18" charset="0"/>
                                    <a:ea typeface="宋体" panose="02010600030101010101" pitchFamily="2" charset="-122"/>
                                    <a:cs typeface="Times New Roman" panose="02020603050405020304" pitchFamily="18" charset="0"/>
                                  </a:rPr>
                                  <m:t>𝑒</m:t>
                                </m:r>
                              </m:e>
                              <m:sup>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𝑠</m:t>
                                    </m:r>
                                  </m:e>
                                  <m:sub>
                                    <m:r>
                                      <a:rPr lang="en-US" altLang="zh-CN" i="1">
                                        <a:latin typeface="Cambria Math" panose="02040503050406030204" pitchFamily="18" charset="0"/>
                                        <a:ea typeface="宋体" panose="02010600030101010101" pitchFamily="2" charset="-122"/>
                                        <a:cs typeface="Times New Roman" panose="02020603050405020304" pitchFamily="18" charset="0"/>
                                      </a:rPr>
                                      <m:t>0</m:t>
                                    </m:r>
                                  </m:sub>
                                </m:sSub>
                                <m:d>
                                  <m:dPr>
                                    <m:ctrlPr>
                                      <a:rPr lang="en-US" altLang="zh-CN" b="0" i="1" smtClean="0">
                                        <a:latin typeface="Cambria Math" panose="02040503050406030204" pitchFamily="18" charset="0"/>
                                        <a:ea typeface="宋体" panose="02010600030101010101" pitchFamily="2" charset="-122"/>
                                        <a:cs typeface="Times New Roman" panose="02020603050405020304" pitchFamily="18" charset="0"/>
                                      </a:rPr>
                                    </m:ctrlPr>
                                  </m:dPr>
                                  <m:e>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𝑉</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i="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𝐶</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r>
                                          <a:rPr lang="en-US" altLang="zh-CN" i="1">
                                            <a:latin typeface="Cambria Math" panose="02040503050406030204" pitchFamily="18" charset="0"/>
                                            <a:ea typeface="宋体" panose="02010600030101010101" pitchFamily="2" charset="-122"/>
                                            <a:cs typeface="Times New Roman" panose="02020603050405020304" pitchFamily="18" charset="0"/>
                                          </a:rPr>
                                          <m:t>,</m:t>
                                        </m:r>
                                        <m:sSup>
                                          <m:sSupPr>
                                            <m:ctrlPr>
                                              <a:rPr lang="en-US" altLang="zh-CN" i="1" dirty="0">
                                                <a:latin typeface="Cambria Math" panose="02040503050406030204" pitchFamily="18" charset="0"/>
                                                <a:ea typeface="宋体" panose="02010600030101010101" pitchFamily="2" charset="-122"/>
                                                <a:cs typeface="Times New Roman" panose="02020603050405020304" pitchFamily="18" charset="0"/>
                                              </a:rPr>
                                            </m:ctrlPr>
                                          </m:sSupPr>
                                          <m:e>
                                            <m:r>
                                              <a:rPr lang="en-US" altLang="zh-CN" i="1" dirty="0">
                                                <a:latin typeface="Cambria Math" panose="02040503050406030204" pitchFamily="18" charset="0"/>
                                                <a:ea typeface="宋体" panose="02010600030101010101" pitchFamily="2" charset="-122"/>
                                                <a:cs typeface="Times New Roman" panose="02020603050405020304" pitchFamily="18" charset="0"/>
                                              </a:rPr>
                                              <m:t>𝑘</m:t>
                                            </m:r>
                                          </m:e>
                                          <m:sup>
                                            <m:r>
                                              <a:rPr lang="en-US" altLang="zh-CN" i="1" dirty="0">
                                                <a:latin typeface="Cambria Math" panose="02040503050406030204" pitchFamily="18" charset="0"/>
                                                <a:ea typeface="宋体" panose="02010600030101010101" pitchFamily="2" charset="-122"/>
                                                <a:cs typeface="Times New Roman" panose="02020603050405020304" pitchFamily="18" charset="0"/>
                                              </a:rPr>
                                              <m:t>′</m:t>
                                            </m:r>
                                          </m:sup>
                                        </m:sSup>
                                      </m:sub>
                                    </m:sSub>
                                  </m:e>
                                </m:d>
                                <m:r>
                                  <a:rPr lang="en-US" altLang="zh-CN" b="0" i="1" smtClean="0">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𝑊</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r>
                                      <a:rPr lang="en-US" altLang="zh-CN" i="1">
                                        <a:latin typeface="Cambria Math" panose="02040503050406030204" pitchFamily="18" charset="0"/>
                                        <a:ea typeface="宋体" panose="02010600030101010101" pitchFamily="2" charset="-122"/>
                                        <a:cs typeface="Times New Roman" panose="02020603050405020304" pitchFamily="18" charset="0"/>
                                      </a:rPr>
                                      <m:t>,</m:t>
                                    </m:r>
                                    <m:sSup>
                                      <m:sSupPr>
                                        <m:ctrlPr>
                                          <a:rPr lang="en-US" altLang="zh-CN" i="1" dirty="0">
                                            <a:latin typeface="Cambria Math" panose="02040503050406030204" pitchFamily="18" charset="0"/>
                                            <a:ea typeface="宋体" panose="02010600030101010101" pitchFamily="2" charset="-122"/>
                                            <a:cs typeface="Times New Roman" panose="02020603050405020304" pitchFamily="18" charset="0"/>
                                          </a:rPr>
                                        </m:ctrlPr>
                                      </m:sSupPr>
                                      <m:e>
                                        <m:r>
                                          <a:rPr lang="en-US" altLang="zh-CN" i="1" dirty="0">
                                            <a:latin typeface="Cambria Math" panose="02040503050406030204" pitchFamily="18" charset="0"/>
                                            <a:ea typeface="宋体" panose="02010600030101010101" pitchFamily="2" charset="-122"/>
                                            <a:cs typeface="Times New Roman" panose="02020603050405020304" pitchFamily="18" charset="0"/>
                                          </a:rPr>
                                          <m:t>𝑘</m:t>
                                        </m:r>
                                      </m:e>
                                      <m:sup>
                                        <m:r>
                                          <a:rPr lang="en-US" altLang="zh-CN" i="1" dirty="0">
                                            <a:latin typeface="Cambria Math" panose="02040503050406030204" pitchFamily="18" charset="0"/>
                                            <a:ea typeface="宋体" panose="02010600030101010101" pitchFamily="2" charset="-122"/>
                                            <a:cs typeface="Times New Roman" panose="02020603050405020304" pitchFamily="18" charset="0"/>
                                          </a:rPr>
                                          <m:t>′</m:t>
                                        </m:r>
                                      </m:sup>
                                    </m:sSup>
                                  </m:sub>
                                </m:sSub>
                                <m:r>
                                  <a:rPr lang="en-US" altLang="zh-CN" i="1">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𝑠</m:t>
                                    </m:r>
                                  </m:e>
                                  <m:sub>
                                    <m:r>
                                      <a:rPr lang="en-US" altLang="zh-CN" i="1">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i="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𝑉</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i="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𝐶</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r>
                                      <a:rPr lang="en-US" altLang="zh-CN" i="1">
                                        <a:latin typeface="Cambria Math" panose="02040503050406030204" pitchFamily="18" charset="0"/>
                                        <a:ea typeface="宋体" panose="02010600030101010101" pitchFamily="2" charset="-122"/>
                                        <a:cs typeface="Times New Roman" panose="02020603050405020304" pitchFamily="18" charset="0"/>
                                      </a:rPr>
                                      <m:t>,</m:t>
                                    </m:r>
                                    <m:sSup>
                                      <m:sSupPr>
                                        <m:ctrlPr>
                                          <a:rPr lang="en-US" altLang="zh-CN" i="1" dirty="0">
                                            <a:latin typeface="Cambria Math" panose="02040503050406030204" pitchFamily="18" charset="0"/>
                                            <a:ea typeface="宋体" panose="02010600030101010101" pitchFamily="2" charset="-122"/>
                                            <a:cs typeface="Times New Roman" panose="02020603050405020304" pitchFamily="18" charset="0"/>
                                          </a:rPr>
                                        </m:ctrlPr>
                                      </m:sSupPr>
                                      <m:e>
                                        <m:r>
                                          <a:rPr lang="en-US" altLang="zh-CN" i="1" dirty="0">
                                            <a:latin typeface="Cambria Math" panose="02040503050406030204" pitchFamily="18" charset="0"/>
                                            <a:ea typeface="宋体" panose="02010600030101010101" pitchFamily="2" charset="-122"/>
                                            <a:cs typeface="Times New Roman" panose="02020603050405020304" pitchFamily="18" charset="0"/>
                                          </a:rPr>
                                          <m:t>𝑘</m:t>
                                        </m:r>
                                      </m:e>
                                      <m:sup>
                                        <m:r>
                                          <a:rPr lang="en-US" altLang="zh-CN" i="1" dirty="0">
                                            <a:latin typeface="Cambria Math" panose="02040503050406030204" pitchFamily="18" charset="0"/>
                                            <a:ea typeface="宋体" panose="02010600030101010101" pitchFamily="2" charset="-122"/>
                                            <a:cs typeface="Times New Roman" panose="02020603050405020304" pitchFamily="18" charset="0"/>
                                          </a:rPr>
                                          <m:t>′</m:t>
                                        </m:r>
                                      </m:sup>
                                    </m:sSup>
                                  </m:sub>
                                </m:sSub>
                                <m:r>
                                  <a:rPr lang="en-US" altLang="zh-CN" i="1">
                                    <a:latin typeface="Cambria Math" panose="02040503050406030204" pitchFamily="18" charset="0"/>
                                    <a:ea typeface="宋体" panose="02010600030101010101" pitchFamily="2" charset="-122"/>
                                    <a:cs typeface="Times New Roman" panose="02020603050405020304" pitchFamily="18" charset="0"/>
                                  </a:rPr>
                                  <m:t>)</m:t>
                                </m:r>
                              </m:sup>
                            </m:sSup>
                          </m:den>
                        </m:f>
                      </m:oMath>
                    </m:oMathPara>
                  </a14:m>
                  <a:endParaRPr lang="en-US" altLang="zh-CN" dirty="0"/>
                </a:p>
                <a:p>
                  <a:pPr algn="ctr">
                    <a:lnSpc>
                      <a:spcPct val="120000"/>
                    </a:lnSpc>
                  </a:pPr>
                  <a:endParaRPr lang="zh-CN" altLang="en-US" dirty="0"/>
                </a:p>
              </p:txBody>
            </p:sp>
          </mc:Choice>
          <mc:Fallback xmlns="">
            <p:sp>
              <p:nvSpPr>
                <p:cNvPr id="56" name="文本框 55">
                  <a:extLst>
                    <a:ext uri="{FF2B5EF4-FFF2-40B4-BE49-F238E27FC236}">
                      <a16:creationId xmlns:a16="http://schemas.microsoft.com/office/drawing/2014/main" id="{009169E2-02E2-427E-B8FA-9CFE93D05EC3}"/>
                    </a:ext>
                  </a:extLst>
                </p:cNvPr>
                <p:cNvSpPr txBox="1">
                  <a:spLocks noRot="1" noChangeAspect="1" noMove="1" noResize="1" noEditPoints="1" noAdjustHandles="1" noChangeArrowheads="1" noChangeShapeType="1" noTextEdit="1"/>
                </p:cNvSpPr>
                <p:nvPr/>
              </p:nvSpPr>
              <p:spPr>
                <a:xfrm>
                  <a:off x="5148717" y="1123151"/>
                  <a:ext cx="7043282" cy="1355436"/>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9" name="文本框 58">
                  <a:extLst>
                    <a:ext uri="{FF2B5EF4-FFF2-40B4-BE49-F238E27FC236}">
                      <a16:creationId xmlns:a16="http://schemas.microsoft.com/office/drawing/2014/main" id="{98F390BE-7593-4272-8BB1-2E1633A264B1}"/>
                    </a:ext>
                  </a:extLst>
                </p:cNvPr>
                <p:cNvSpPr txBox="1"/>
                <p:nvPr/>
              </p:nvSpPr>
              <p:spPr>
                <a:xfrm>
                  <a:off x="5468480" y="2131120"/>
                  <a:ext cx="7806936" cy="2113912"/>
                </a:xfrm>
                <a:prstGeom prst="rect">
                  <a:avLst/>
                </a:prstGeom>
                <a:noFill/>
              </p:spPr>
              <p:txBody>
                <a:bodyPr wrap="square">
                  <a:spAutoFit/>
                </a:bodyPr>
                <a:lstStyle/>
                <a:p>
                  <a:pPr>
                    <a:lnSpc>
                      <a:spcPct val="120000"/>
                    </a:lnSpc>
                  </a:pPr>
                  <a14:m>
                    <m:oMathPara xmlns:m="http://schemas.openxmlformats.org/officeDocument/2006/math">
                      <m:oMathParaPr>
                        <m:jc m:val="left"/>
                      </m:oMathParaPr>
                      <m:oMath xmlns:m="http://schemas.openxmlformats.org/officeDocument/2006/math">
                        <m:sSub>
                          <m:sSubPr>
                            <m:ctrlPr>
                              <a:rPr lang="en-US" altLang="zh-CN" b="0" i="1" smtClean="0">
                                <a:effectLst/>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𝑙</m:t>
                            </m:r>
                          </m:e>
                          <m:sub>
                            <m:r>
                              <a:rPr lang="en-US" altLang="zh-CN" b="0" i="1" smtClean="0">
                                <a:effectLst/>
                                <a:latin typeface="Cambria Math" panose="02040503050406030204" pitchFamily="18" charset="0"/>
                                <a:ea typeface="宋体" panose="02010600030101010101" pitchFamily="2" charset="-122"/>
                                <a:cs typeface="Times New Roman" panose="02020603050405020304" pitchFamily="18" charset="0"/>
                              </a:rPr>
                              <m:t>1</m:t>
                            </m:r>
                          </m:sub>
                        </m:sSub>
                        <m:d>
                          <m:dPr>
                            <m:ctrlPr>
                              <a:rPr lang="en-US" altLang="zh-CN" b="0" i="1" smtClean="0">
                                <a:effectLst/>
                                <a:latin typeface="Cambria Math" panose="02040503050406030204" pitchFamily="18" charset="0"/>
                                <a:ea typeface="宋体" panose="02010600030101010101" pitchFamily="2" charset="-122"/>
                                <a:cs typeface="Times New Roman" panose="02020603050405020304" pitchFamily="18" charset="0"/>
                              </a:rPr>
                            </m:ctrlPr>
                          </m:dPr>
                          <m:e>
                            <m:sSub>
                              <m:sSubPr>
                                <m:ctrlPr>
                                  <a:rPr lang="en-US" altLang="zh-CN" b="0" i="1" smtClean="0">
                                    <a:effectLst/>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b="0" i="1" smtClean="0">
                                    <a:effectLst/>
                                    <a:latin typeface="Cambria Math" panose="02040503050406030204" pitchFamily="18" charset="0"/>
                                    <a:ea typeface="宋体" panose="02010600030101010101" pitchFamily="2" charset="-122"/>
                                    <a:cs typeface="Times New Roman" panose="02020603050405020304" pitchFamily="18" charset="0"/>
                                  </a:rPr>
                                  <m:t>𝑉</m:t>
                                </m:r>
                              </m:e>
                              <m:sub>
                                <m:r>
                                  <a:rPr lang="en-US" altLang="zh-CN" b="0" i="1" smtClean="0">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b="0" i="1" smtClean="0">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b="1"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b="1" i="1">
                                    <a:latin typeface="Cambria Math" panose="02040503050406030204" pitchFamily="18" charset="0"/>
                                    <a:ea typeface="宋体" panose="02010600030101010101" pitchFamily="2" charset="-122"/>
                                    <a:cs typeface="Times New Roman" panose="02020603050405020304" pitchFamily="18" charset="0"/>
                                  </a:rPr>
                                  <m:t>𝑪</m:t>
                                </m:r>
                              </m:e>
                              <m:sub>
                                <m:r>
                                  <a:rPr lang="en-US" altLang="zh-CN" b="1" i="1">
                                    <a:latin typeface="Cambria Math" panose="02040503050406030204" pitchFamily="18" charset="0"/>
                                    <a:ea typeface="宋体" panose="02010600030101010101" pitchFamily="2" charset="-122"/>
                                    <a:cs typeface="Times New Roman" panose="02020603050405020304" pitchFamily="18" charset="0"/>
                                  </a:rPr>
                                  <m:t>𝒊</m:t>
                                </m:r>
                              </m:sub>
                            </m:sSub>
                            <m:r>
                              <a:rPr lang="en-US" altLang="zh-CN" b="0" i="1" smtClean="0">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b="1"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b="1" i="1" smtClean="0">
                                    <a:latin typeface="Cambria Math" panose="02040503050406030204" pitchFamily="18" charset="0"/>
                                    <a:ea typeface="宋体" panose="02010600030101010101" pitchFamily="2" charset="-122"/>
                                    <a:cs typeface="Times New Roman" panose="02020603050405020304" pitchFamily="18" charset="0"/>
                                  </a:rPr>
                                  <m:t>𝑾</m:t>
                                </m:r>
                              </m:e>
                              <m:sub>
                                <m:r>
                                  <a:rPr lang="en-US" altLang="zh-CN" b="1" i="1">
                                    <a:latin typeface="Cambria Math" panose="02040503050406030204" pitchFamily="18" charset="0"/>
                                    <a:ea typeface="宋体" panose="02010600030101010101" pitchFamily="2" charset="-122"/>
                                    <a:cs typeface="Times New Roman" panose="02020603050405020304" pitchFamily="18" charset="0"/>
                                  </a:rPr>
                                  <m:t>𝒊</m:t>
                                </m:r>
                              </m:sub>
                            </m:sSub>
                            <m:r>
                              <a:rPr lang="en-US" altLang="zh-CN" b="1" i="1" smtClean="0">
                                <a:latin typeface="Cambria Math" panose="02040503050406030204" pitchFamily="18" charset="0"/>
                                <a:ea typeface="宋体" panose="02010600030101010101" pitchFamily="2" charset="-122"/>
                                <a:cs typeface="Times New Roman" panose="02020603050405020304" pitchFamily="18" charset="0"/>
                              </a:rPr>
                              <m:t>,</m:t>
                            </m:r>
                            <m:sSubSup>
                              <m:sSubSup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SupPr>
                              <m:e>
                                <m:r>
                                  <a:rPr lang="en-US" altLang="zh-CN" i="1">
                                    <a:latin typeface="Cambria Math" panose="02040503050406030204" pitchFamily="18" charset="0"/>
                                    <a:ea typeface="宋体" panose="02010600030101010101" pitchFamily="2" charset="-122"/>
                                    <a:cs typeface="Times New Roman" panose="02020603050405020304" pitchFamily="18" charset="0"/>
                                  </a:rPr>
                                  <m:t>𝑘</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sub>
                              <m:sup>
                                <m:r>
                                  <a:rPr lang="en-US" altLang="zh-CN" i="1">
                                    <a:latin typeface="Cambria Math" panose="02040503050406030204" pitchFamily="18" charset="0"/>
                                    <a:ea typeface="宋体" panose="02010600030101010101" pitchFamily="2" charset="-122"/>
                                    <a:cs typeface="Times New Roman" panose="02020603050405020304" pitchFamily="18" charset="0"/>
                                  </a:rPr>
                                  <m:t>∗</m:t>
                                </m:r>
                              </m:sup>
                            </m:sSubSup>
                            <m:r>
                              <a:rPr lang="en-US" altLang="zh-CN" b="0" i="1" smtClean="0">
                                <a:latin typeface="Cambria Math" panose="02040503050406030204" pitchFamily="18" charset="0"/>
                                <a:ea typeface="宋体" panose="02010600030101010101" pitchFamily="2" charset="-122"/>
                                <a:cs typeface="Times New Roman" panose="02020603050405020304" pitchFamily="18" charset="0"/>
                              </a:rPr>
                              <m:t>;</m:t>
                            </m:r>
                            <m:acc>
                              <m:accPr>
                                <m:chr m:val="̃"/>
                                <m:ctrlPr>
                                  <a:rPr lang="en-US" altLang="zh-CN" b="0" i="1" smtClean="0">
                                    <a:effectLst/>
                                    <a:latin typeface="Cambria Math" panose="02040503050406030204" pitchFamily="18" charset="0"/>
                                    <a:ea typeface="宋体" panose="02010600030101010101" pitchFamily="2" charset="-122"/>
                                    <a:cs typeface="Times New Roman" panose="02020603050405020304" pitchFamily="18" charset="0"/>
                                  </a:rPr>
                                </m:ctrlPr>
                              </m:accPr>
                              <m:e>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𝑠</m:t>
                                    </m:r>
                                  </m:e>
                                  <m:sub>
                                    <m:r>
                                      <a:rPr lang="en-US" altLang="zh-CN" i="1">
                                        <a:latin typeface="Cambria Math" panose="02040503050406030204" pitchFamily="18" charset="0"/>
                                        <a:ea typeface="宋体" panose="02010600030101010101" pitchFamily="2" charset="-122"/>
                                        <a:cs typeface="Times New Roman" panose="02020603050405020304" pitchFamily="18" charset="0"/>
                                      </a:rPr>
                                      <m:t>0</m:t>
                                    </m:r>
                                  </m:sub>
                                </m:sSub>
                              </m:e>
                            </m:acc>
                            <m:r>
                              <a:rPr lang="en-US" altLang="zh-CN" b="0" i="1" smtClean="0">
                                <a:latin typeface="Cambria Math" panose="02040503050406030204" pitchFamily="18" charset="0"/>
                                <a:ea typeface="宋体" panose="02010600030101010101" pitchFamily="2" charset="-122"/>
                                <a:cs typeface="Times New Roman" panose="02020603050405020304" pitchFamily="18" charset="0"/>
                              </a:rPr>
                              <m:t>,</m:t>
                            </m:r>
                            <m:acc>
                              <m:accPr>
                                <m:chr m:val="̃"/>
                                <m:ctrlPr>
                                  <a:rPr lang="en-US" altLang="zh-CN" b="0" i="1" smtClean="0">
                                    <a:effectLst/>
                                    <a:latin typeface="Cambria Math" panose="02040503050406030204" pitchFamily="18" charset="0"/>
                                    <a:ea typeface="宋体" panose="02010600030101010101" pitchFamily="2" charset="-122"/>
                                    <a:cs typeface="Times New Roman" panose="02020603050405020304" pitchFamily="18" charset="0"/>
                                  </a:rPr>
                                </m:ctrlPr>
                              </m:accPr>
                              <m:e>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𝑠</m:t>
                                    </m:r>
                                  </m:e>
                                  <m:sub>
                                    <m:r>
                                      <a:rPr lang="en-US" altLang="zh-CN" i="1">
                                        <a:latin typeface="Cambria Math" panose="02040503050406030204" pitchFamily="18" charset="0"/>
                                        <a:ea typeface="宋体" panose="02010600030101010101" pitchFamily="2" charset="-122"/>
                                        <a:cs typeface="Times New Roman" panose="02020603050405020304" pitchFamily="18" charset="0"/>
                                      </a:rPr>
                                      <m:t>1</m:t>
                                    </m:r>
                                  </m:sub>
                                </m:sSub>
                              </m:e>
                            </m:acc>
                          </m:e>
                        </m:d>
                        <m:r>
                          <a:rPr lang="en-US" altLang="zh-CN"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i="1">
                            <a:latin typeface="Cambria Math" panose="02040503050406030204" pitchFamily="18" charset="0"/>
                            <a:ea typeface="宋体" panose="02010600030101010101" pitchFamily="2" charset="-122"/>
                            <a:cs typeface="Times New Roman" panose="02020603050405020304" pitchFamily="18" charset="0"/>
                          </a:rPr>
                          <m:t>−</m:t>
                        </m:r>
                        <m:d>
                          <m:d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dPr>
                          <m:e>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𝑠</m:t>
                                </m:r>
                              </m:e>
                              <m:sub>
                                <m:r>
                                  <a:rPr lang="en-US" altLang="zh-CN" i="1">
                                    <a:latin typeface="Cambria Math" panose="02040503050406030204" pitchFamily="18" charset="0"/>
                                    <a:ea typeface="宋体" panose="02010600030101010101" pitchFamily="2" charset="-122"/>
                                    <a:cs typeface="Times New Roman" panose="02020603050405020304" pitchFamily="18" charset="0"/>
                                  </a:rPr>
                                  <m:t>0</m:t>
                                </m:r>
                              </m:sub>
                            </m:sSub>
                            <m:d>
                              <m:d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dPr>
                              <m:e>
                                <m:sSub>
                                  <m:sSubPr>
                                    <m:ctrlPr>
                                      <a:rPr lang="en-US" altLang="zh-CN" b="1" i="1">
                                        <a:latin typeface="Cambria Math" panose="02040503050406030204" pitchFamily="18" charset="0"/>
                                        <a:ea typeface="宋体" panose="02010600030101010101" pitchFamily="2" charset="-122"/>
                                        <a:cs typeface="Times New Roman" panose="02020603050405020304" pitchFamily="18" charset="0"/>
                                      </a:rPr>
                                    </m:ctrlPr>
                                  </m:sSubPr>
                                  <m:e>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𝑉</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b="1"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b="1" i="1">
                                        <a:latin typeface="Cambria Math" panose="02040503050406030204" pitchFamily="18" charset="0"/>
                                        <a:ea typeface="宋体" panose="02010600030101010101" pitchFamily="2" charset="-122"/>
                                        <a:cs typeface="Times New Roman" panose="02020603050405020304" pitchFamily="18" charset="0"/>
                                      </a:rPr>
                                      <m:t>𝑪</m:t>
                                    </m:r>
                                  </m:e>
                                  <m:sub>
                                    <m:r>
                                      <a:rPr lang="en-US" altLang="zh-CN" b="1" i="1">
                                        <a:latin typeface="Cambria Math" panose="02040503050406030204" pitchFamily="18" charset="0"/>
                                        <a:ea typeface="宋体" panose="02010600030101010101" pitchFamily="2" charset="-122"/>
                                        <a:cs typeface="Times New Roman" panose="02020603050405020304" pitchFamily="18" charset="0"/>
                                      </a:rPr>
                                      <m:t>𝒊</m:t>
                                    </m:r>
                                    <m:r>
                                      <a:rPr lang="en-US" altLang="zh-CN" b="1" i="1" smtClean="0">
                                        <a:latin typeface="Cambria Math" panose="02040503050406030204" pitchFamily="18" charset="0"/>
                                        <a:ea typeface="宋体" panose="02010600030101010101" pitchFamily="2" charset="-122"/>
                                        <a:cs typeface="Times New Roman" panose="02020603050405020304" pitchFamily="18" charset="0"/>
                                      </a:rPr>
                                      <m:t>,</m:t>
                                    </m:r>
                                    <m:sSubSup>
                                      <m:sSubSup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SupPr>
                                      <m:e>
                                        <m:r>
                                          <a:rPr lang="en-US" altLang="zh-CN" i="1">
                                            <a:latin typeface="Cambria Math" panose="02040503050406030204" pitchFamily="18" charset="0"/>
                                            <a:ea typeface="宋体" panose="02010600030101010101" pitchFamily="2" charset="-122"/>
                                            <a:cs typeface="Times New Roman" panose="02020603050405020304" pitchFamily="18" charset="0"/>
                                          </a:rPr>
                                          <m:t>𝑘</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sub>
                                      <m:sup>
                                        <m:r>
                                          <a:rPr lang="en-US" altLang="zh-CN" i="1">
                                            <a:latin typeface="Cambria Math" panose="02040503050406030204" pitchFamily="18" charset="0"/>
                                            <a:ea typeface="宋体" panose="02010600030101010101" pitchFamily="2" charset="-122"/>
                                            <a:cs typeface="Times New Roman" panose="02020603050405020304" pitchFamily="18" charset="0"/>
                                          </a:rPr>
                                          <m:t>∗</m:t>
                                        </m:r>
                                      </m:sup>
                                    </m:sSubSup>
                                  </m:sub>
                                </m:sSub>
                              </m:e>
                            </m:d>
                            <m:r>
                              <a:rPr lang="en-US" altLang="zh-CN" b="1" i="1" smtClean="0">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b="1"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b="1" i="1">
                                    <a:latin typeface="Cambria Math" panose="02040503050406030204" pitchFamily="18" charset="0"/>
                                    <a:ea typeface="宋体" panose="02010600030101010101" pitchFamily="2" charset="-122"/>
                                    <a:cs typeface="Times New Roman" panose="02020603050405020304" pitchFamily="18" charset="0"/>
                                  </a:rPr>
                                  <m:t>𝑾</m:t>
                                </m:r>
                              </m:e>
                              <m:sub>
                                <m:r>
                                  <a:rPr lang="en-US" altLang="zh-CN" b="1" i="1">
                                    <a:latin typeface="Cambria Math" panose="02040503050406030204" pitchFamily="18" charset="0"/>
                                    <a:ea typeface="宋体" panose="02010600030101010101" pitchFamily="2" charset="-122"/>
                                    <a:cs typeface="Times New Roman" panose="02020603050405020304" pitchFamily="18" charset="0"/>
                                  </a:rPr>
                                  <m:t>𝒊</m:t>
                                </m:r>
                                <m:r>
                                  <a:rPr lang="en-US" altLang="zh-CN" b="1" i="1">
                                    <a:latin typeface="Cambria Math" panose="02040503050406030204" pitchFamily="18" charset="0"/>
                                    <a:ea typeface="宋体" panose="02010600030101010101" pitchFamily="2" charset="-122"/>
                                    <a:cs typeface="Times New Roman" panose="02020603050405020304" pitchFamily="18" charset="0"/>
                                  </a:rPr>
                                  <m:t>,</m:t>
                                </m:r>
                                <m:sSubSup>
                                  <m:sSubSup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SupPr>
                                  <m:e>
                                    <m:r>
                                      <a:rPr lang="en-US" altLang="zh-CN" i="1">
                                        <a:latin typeface="Cambria Math" panose="02040503050406030204" pitchFamily="18" charset="0"/>
                                        <a:ea typeface="宋体" panose="02010600030101010101" pitchFamily="2" charset="-122"/>
                                        <a:cs typeface="Times New Roman" panose="02020603050405020304" pitchFamily="18" charset="0"/>
                                      </a:rPr>
                                      <m:t>𝑘</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sub>
                                  <m:sup>
                                    <m:r>
                                      <a:rPr lang="en-US" altLang="zh-CN" i="1">
                                        <a:latin typeface="Cambria Math" panose="02040503050406030204" pitchFamily="18" charset="0"/>
                                        <a:ea typeface="宋体" panose="02010600030101010101" pitchFamily="2" charset="-122"/>
                                        <a:cs typeface="Times New Roman" panose="02020603050405020304" pitchFamily="18" charset="0"/>
                                      </a:rPr>
                                      <m:t>∗</m:t>
                                    </m:r>
                                  </m:sup>
                                </m:sSubSup>
                              </m:sub>
                            </m:sSub>
                            <m:r>
                              <a:rPr lang="en-US" altLang="zh-CN" i="1">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𝑠</m:t>
                                </m:r>
                              </m:e>
                              <m:sub>
                                <m:r>
                                  <a:rPr lang="en-US" altLang="zh-CN" i="1">
                                    <a:latin typeface="Cambria Math" panose="02040503050406030204" pitchFamily="18" charset="0"/>
                                    <a:ea typeface="宋体" panose="02010600030101010101" pitchFamily="2" charset="-122"/>
                                    <a:cs typeface="Times New Roman" panose="02020603050405020304" pitchFamily="18" charset="0"/>
                                  </a:rPr>
                                  <m:t>1</m:t>
                                </m:r>
                              </m:sub>
                            </m:sSub>
                            <m:d>
                              <m:dPr>
                                <m:ctrlPr>
                                  <a:rPr lang="en-US" altLang="zh-CN" b="1" i="1">
                                    <a:latin typeface="Cambria Math" panose="02040503050406030204" pitchFamily="18" charset="0"/>
                                    <a:ea typeface="宋体" panose="02010600030101010101" pitchFamily="2" charset="-122"/>
                                    <a:cs typeface="Times New Roman" panose="02020603050405020304" pitchFamily="18" charset="0"/>
                                  </a:rPr>
                                </m:ctrlPr>
                              </m:dPr>
                              <m:e>
                                <m:sSub>
                                  <m:sSubPr>
                                    <m:ctrlPr>
                                      <a:rPr lang="en-US" altLang="zh-CN" b="1" i="1">
                                        <a:latin typeface="Cambria Math" panose="02040503050406030204" pitchFamily="18" charset="0"/>
                                        <a:ea typeface="宋体" panose="02010600030101010101" pitchFamily="2" charset="-122"/>
                                        <a:cs typeface="Times New Roman" panose="02020603050405020304" pitchFamily="18" charset="0"/>
                                      </a:rPr>
                                    </m:ctrlPr>
                                  </m:sSubPr>
                                  <m:e>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𝑉</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b="1" i="1">
                                        <a:latin typeface="Cambria Math" panose="02040503050406030204" pitchFamily="18" charset="0"/>
                                        <a:ea typeface="宋体" panose="02010600030101010101" pitchFamily="2" charset="-122"/>
                                        <a:cs typeface="Times New Roman" panose="02020603050405020304" pitchFamily="18" charset="0"/>
                                      </a:rPr>
                                      <m:t>,</m:t>
                                    </m:r>
                                    <m:r>
                                      <a:rPr lang="en-US" altLang="zh-CN" b="1" i="1">
                                        <a:latin typeface="Cambria Math" panose="02040503050406030204" pitchFamily="18" charset="0"/>
                                        <a:ea typeface="宋体" panose="02010600030101010101" pitchFamily="2" charset="-122"/>
                                        <a:cs typeface="Times New Roman" panose="02020603050405020304" pitchFamily="18" charset="0"/>
                                      </a:rPr>
                                      <m:t>𝑪</m:t>
                                    </m:r>
                                  </m:e>
                                  <m:sub>
                                    <m:r>
                                      <a:rPr lang="en-US" altLang="zh-CN" b="1" i="1">
                                        <a:latin typeface="Cambria Math" panose="02040503050406030204" pitchFamily="18" charset="0"/>
                                        <a:ea typeface="宋体" panose="02010600030101010101" pitchFamily="2" charset="-122"/>
                                        <a:cs typeface="Times New Roman" panose="02020603050405020304" pitchFamily="18" charset="0"/>
                                      </a:rPr>
                                      <m:t>𝒊</m:t>
                                    </m:r>
                                    <m:r>
                                      <a:rPr lang="en-US" altLang="zh-CN" b="1" i="1">
                                        <a:latin typeface="Cambria Math" panose="02040503050406030204" pitchFamily="18" charset="0"/>
                                        <a:ea typeface="宋体" panose="02010600030101010101" pitchFamily="2" charset="-122"/>
                                        <a:cs typeface="Times New Roman" panose="02020603050405020304" pitchFamily="18" charset="0"/>
                                      </a:rPr>
                                      <m:t>,</m:t>
                                    </m:r>
                                    <m:sSubSup>
                                      <m:sSubSup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SupPr>
                                      <m:e>
                                        <m:r>
                                          <a:rPr lang="en-US" altLang="zh-CN" i="1">
                                            <a:latin typeface="Cambria Math" panose="02040503050406030204" pitchFamily="18" charset="0"/>
                                            <a:ea typeface="宋体" panose="02010600030101010101" pitchFamily="2" charset="-122"/>
                                            <a:cs typeface="Times New Roman" panose="02020603050405020304" pitchFamily="18" charset="0"/>
                                          </a:rPr>
                                          <m:t>𝑘</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sub>
                                      <m:sup>
                                        <m:r>
                                          <a:rPr lang="en-US" altLang="zh-CN" i="1">
                                            <a:latin typeface="Cambria Math" panose="02040503050406030204" pitchFamily="18" charset="0"/>
                                            <a:ea typeface="宋体" panose="02010600030101010101" pitchFamily="2" charset="-122"/>
                                            <a:cs typeface="Times New Roman" panose="02020603050405020304" pitchFamily="18" charset="0"/>
                                          </a:rPr>
                                          <m:t>∗</m:t>
                                        </m:r>
                                      </m:sup>
                                    </m:sSubSup>
                                  </m:sub>
                                </m:sSub>
                              </m:e>
                            </m:d>
                          </m:e>
                        </m:d>
                        <m:r>
                          <a:rPr lang="en-US" altLang="zh-CN" b="0" i="1" smtClean="0">
                            <a:latin typeface="Cambria Math" panose="02040503050406030204" pitchFamily="18" charset="0"/>
                            <a:ea typeface="宋体" panose="02010600030101010101" pitchFamily="2" charset="-122"/>
                            <a:cs typeface="Times New Roman" panose="02020603050405020304" pitchFamily="18" charset="0"/>
                          </a:rPr>
                          <m:t>+</m:t>
                        </m:r>
                      </m:oMath>
                    </m:oMathPara>
                  </a14:m>
                  <a:endParaRPr lang="en-US" altLang="zh-CN" b="0" i="1" dirty="0">
                    <a:latin typeface="Cambria Math" panose="02040503050406030204" pitchFamily="18" charset="0"/>
                    <a:ea typeface="宋体" panose="02010600030101010101" pitchFamily="2" charset="-122"/>
                    <a:cs typeface="Times New Roman" panose="02020603050405020304" pitchFamily="18" charset="0"/>
                  </a:endParaRPr>
                </a:p>
                <a:p>
                  <a:pPr>
                    <a:lnSpc>
                      <a:spcPct val="120000"/>
                    </a:lnSpc>
                  </a:pPr>
                  <a14:m>
                    <m:oMathPara xmlns:m="http://schemas.openxmlformats.org/officeDocument/2006/math">
                      <m:oMathParaPr>
                        <m:jc m:val="left"/>
                      </m:oMathParaPr>
                      <m:oMath xmlns:m="http://schemas.openxmlformats.org/officeDocument/2006/math">
                        <m:func>
                          <m:funcPr>
                            <m:ctrlPr>
                              <a:rPr lang="en-US" altLang="zh-CN" b="0" i="1" smtClean="0">
                                <a:latin typeface="Cambria Math" panose="02040503050406030204" pitchFamily="18" charset="0"/>
                                <a:ea typeface="宋体" panose="02010600030101010101" pitchFamily="2" charset="-122"/>
                                <a:cs typeface="Times New Roman" panose="02020603050405020304" pitchFamily="18" charset="0"/>
                              </a:rPr>
                            </m:ctrlPr>
                          </m:funcPr>
                          <m:fName>
                            <m:r>
                              <m:rPr>
                                <m:sty m:val="p"/>
                              </m:rPr>
                              <a:rPr lang="en-US" altLang="zh-CN" b="0" i="0" smtClean="0">
                                <a:latin typeface="Cambria Math" panose="02040503050406030204" pitchFamily="18" charset="0"/>
                                <a:ea typeface="宋体" panose="02010600030101010101" pitchFamily="2" charset="-122"/>
                                <a:cs typeface="Times New Roman" panose="02020603050405020304" pitchFamily="18" charset="0"/>
                              </a:rPr>
                              <m:t>log</m:t>
                            </m:r>
                          </m:fName>
                          <m:e>
                            <m:d>
                              <m:dPr>
                                <m:ctrlPr>
                                  <a:rPr lang="en-US" altLang="zh-CN" b="0" i="1" smtClean="0">
                                    <a:latin typeface="Cambria Math" panose="02040503050406030204" pitchFamily="18" charset="0"/>
                                    <a:ea typeface="宋体" panose="02010600030101010101" pitchFamily="2" charset="-122"/>
                                    <a:cs typeface="Times New Roman" panose="02020603050405020304" pitchFamily="18" charset="0"/>
                                  </a:rPr>
                                </m:ctrlPr>
                              </m:dPr>
                              <m:e>
                                <m:sSubSup>
                                  <m:sSubSupPr>
                                    <m:ctrlPr>
                                      <a:rPr lang="en-US" altLang="zh-CN" i="1" dirty="0">
                                        <a:latin typeface="Cambria Math" panose="02040503050406030204" pitchFamily="18" charset="0"/>
                                        <a:ea typeface="宋体" panose="02010600030101010101" pitchFamily="2" charset="-122"/>
                                        <a:cs typeface="Times New Roman" panose="02020603050405020304" pitchFamily="18" charset="0"/>
                                      </a:rPr>
                                    </m:ctrlPr>
                                  </m:sSubSupPr>
                                  <m:e>
                                    <m:r>
                                      <m:rPr>
                                        <m:sty m:val="p"/>
                                      </m:rPr>
                                      <a:rPr lang="en-US" altLang="zh-CN" i="1" dirty="0">
                                        <a:latin typeface="Cambria Math" panose="02040503050406030204" pitchFamily="18" charset="0"/>
                                        <a:ea typeface="宋体" panose="02010600030101010101" pitchFamily="2" charset="-122"/>
                                        <a:cs typeface="Times New Roman" panose="02020603050405020304" pitchFamily="18" charset="0"/>
                                      </a:rPr>
                                      <m:t>Σ</m:t>
                                    </m:r>
                                  </m:e>
                                  <m:sub>
                                    <m:r>
                                      <a:rPr lang="en-US" altLang="zh-CN" b="0" i="1" dirty="0" smtClean="0">
                                        <a:latin typeface="Cambria Math" panose="02040503050406030204" pitchFamily="18" charset="0"/>
                                        <a:ea typeface="宋体" panose="02010600030101010101" pitchFamily="2" charset="-122"/>
                                        <a:cs typeface="Times New Roman" panose="02020603050405020304" pitchFamily="18" charset="0"/>
                                      </a:rPr>
                                      <m:t>𝑘</m:t>
                                    </m:r>
                                    <m:r>
                                      <a:rPr lang="en-US" altLang="zh-CN" i="1" dirty="0">
                                        <a:latin typeface="Cambria Math" panose="02040503050406030204" pitchFamily="18" charset="0"/>
                                        <a:ea typeface="宋体" panose="02010600030101010101" pitchFamily="2" charset="-122"/>
                                        <a:cs typeface="Times New Roman" panose="02020603050405020304" pitchFamily="18" charset="0"/>
                                      </a:rPr>
                                      <m:t>=1</m:t>
                                    </m:r>
                                  </m:sub>
                                  <m:sup>
                                    <m:r>
                                      <a:rPr lang="en-US" altLang="zh-CN" i="1" dirty="0">
                                        <a:latin typeface="Cambria Math" panose="02040503050406030204" pitchFamily="18" charset="0"/>
                                        <a:ea typeface="宋体" panose="02010600030101010101" pitchFamily="2" charset="-122"/>
                                        <a:cs typeface="Times New Roman" panose="02020603050405020304" pitchFamily="18" charset="0"/>
                                      </a:rPr>
                                      <m:t>𝐾</m:t>
                                    </m:r>
                                  </m:sup>
                                </m:sSubSup>
                                <m:sSup>
                                  <m:sSup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pPr>
                                  <m:e>
                                    <m:r>
                                      <a:rPr lang="en-US" altLang="zh-CN" i="1">
                                        <a:latin typeface="Cambria Math" panose="02040503050406030204" pitchFamily="18" charset="0"/>
                                        <a:ea typeface="宋体" panose="02010600030101010101" pitchFamily="2" charset="-122"/>
                                        <a:cs typeface="Times New Roman" panose="02020603050405020304" pitchFamily="18" charset="0"/>
                                      </a:rPr>
                                      <m:t>𝑒</m:t>
                                    </m:r>
                                  </m:e>
                                  <m:sup>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𝑠</m:t>
                                        </m:r>
                                      </m:e>
                                      <m:sub>
                                        <m:r>
                                          <a:rPr lang="en-US" altLang="zh-CN" i="1">
                                            <a:latin typeface="Cambria Math" panose="02040503050406030204" pitchFamily="18" charset="0"/>
                                            <a:ea typeface="宋体" panose="02010600030101010101" pitchFamily="2" charset="-122"/>
                                            <a:cs typeface="Times New Roman" panose="02020603050405020304" pitchFamily="18" charset="0"/>
                                          </a:rPr>
                                          <m:t>0</m:t>
                                        </m:r>
                                      </m:sub>
                                    </m:sSub>
                                    <m:d>
                                      <m:d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dPr>
                                      <m:e>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𝑉</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i="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𝐶</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r>
                                              <a:rPr lang="en-US" altLang="zh-CN" i="1">
                                                <a:latin typeface="Cambria Math" panose="02040503050406030204" pitchFamily="18" charset="0"/>
                                                <a:ea typeface="宋体" panose="02010600030101010101" pitchFamily="2" charset="-122"/>
                                                <a:cs typeface="Times New Roman" panose="02020603050405020304" pitchFamily="18" charset="0"/>
                                              </a:rPr>
                                              <m:t>,</m:t>
                                            </m:r>
                                            <m:r>
                                              <a:rPr lang="en-US" altLang="zh-CN" i="1">
                                                <a:latin typeface="Cambria Math" panose="02040503050406030204" pitchFamily="18" charset="0"/>
                                                <a:ea typeface="宋体" panose="02010600030101010101" pitchFamily="2" charset="-122"/>
                                                <a:cs typeface="Times New Roman" panose="02020603050405020304" pitchFamily="18" charset="0"/>
                                              </a:rPr>
                                              <m:t>𝑘</m:t>
                                            </m:r>
                                          </m:sub>
                                        </m:sSub>
                                      </m:e>
                                    </m:d>
                                    <m:r>
                                      <a:rPr lang="en-US" altLang="zh-CN" i="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𝑊</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r>
                                          <a:rPr lang="en-US" altLang="zh-CN" i="1">
                                            <a:latin typeface="Cambria Math" panose="02040503050406030204" pitchFamily="18" charset="0"/>
                                            <a:ea typeface="宋体" panose="02010600030101010101" pitchFamily="2" charset="-122"/>
                                            <a:cs typeface="Times New Roman" panose="02020603050405020304" pitchFamily="18" charset="0"/>
                                          </a:rPr>
                                          <m:t>,</m:t>
                                        </m:r>
                                        <m:r>
                                          <a:rPr lang="en-US" altLang="zh-CN" i="1">
                                            <a:latin typeface="Cambria Math" panose="02040503050406030204" pitchFamily="18" charset="0"/>
                                            <a:ea typeface="宋体" panose="02010600030101010101" pitchFamily="2" charset="-122"/>
                                            <a:cs typeface="Times New Roman" panose="02020603050405020304" pitchFamily="18" charset="0"/>
                                          </a:rPr>
                                          <m:t>𝑘</m:t>
                                        </m:r>
                                      </m:sub>
                                    </m:sSub>
                                    <m:r>
                                      <a:rPr lang="en-US" altLang="zh-CN" i="1">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𝑠</m:t>
                                        </m:r>
                                      </m:e>
                                      <m:sub>
                                        <m:r>
                                          <a:rPr lang="en-US" altLang="zh-CN" i="1">
                                            <a:latin typeface="Cambria Math" panose="02040503050406030204" pitchFamily="18" charset="0"/>
                                            <a:ea typeface="宋体" panose="02010600030101010101" pitchFamily="2" charset="-122"/>
                                            <a:cs typeface="Times New Roman" panose="02020603050405020304" pitchFamily="18" charset="0"/>
                                          </a:rPr>
                                          <m:t>1</m:t>
                                        </m:r>
                                      </m:sub>
                                    </m:sSub>
                                    <m:d>
                                      <m:d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dPr>
                                      <m:e>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𝑉</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i="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𝐶</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r>
                                              <a:rPr lang="en-US" altLang="zh-CN" i="1">
                                                <a:latin typeface="Cambria Math" panose="02040503050406030204" pitchFamily="18" charset="0"/>
                                                <a:ea typeface="宋体" panose="02010600030101010101" pitchFamily="2" charset="-122"/>
                                                <a:cs typeface="Times New Roman" panose="02020603050405020304" pitchFamily="18" charset="0"/>
                                              </a:rPr>
                                              <m:t>,</m:t>
                                            </m:r>
                                            <m:r>
                                              <a:rPr lang="en-US" altLang="zh-CN" i="1">
                                                <a:latin typeface="Cambria Math" panose="02040503050406030204" pitchFamily="18" charset="0"/>
                                                <a:ea typeface="宋体" panose="02010600030101010101" pitchFamily="2" charset="-122"/>
                                                <a:cs typeface="Times New Roman" panose="02020603050405020304" pitchFamily="18" charset="0"/>
                                              </a:rPr>
                                              <m:t>𝑘</m:t>
                                            </m:r>
                                          </m:sub>
                                        </m:sSub>
                                      </m:e>
                                    </m:d>
                                  </m:sup>
                                </m:sSup>
                              </m:e>
                            </m:d>
                          </m:e>
                        </m:func>
                      </m:oMath>
                    </m:oMathPara>
                  </a14:m>
                  <a:endParaRPr lang="en-US" altLang="zh-CN" dirty="0"/>
                </a:p>
                <a:p>
                  <a:pPr>
                    <a:lnSpc>
                      <a:spcPct val="120000"/>
                    </a:lnSpc>
                    <a:spcBef>
                      <a:spcPts val="600"/>
                    </a:spcBef>
                  </a:pPr>
                  <a14:m>
                    <m:oMathPara xmlns:m="http://schemas.openxmlformats.org/officeDocument/2006/math">
                      <m:oMathParaPr>
                        <m:jc m:val="left"/>
                      </m:oMathParaPr>
                      <m:oMath xmlns:m="http://schemas.openxmlformats.org/officeDocument/2006/math">
                        <m:d>
                          <m:dPr>
                            <m:ctrlPr>
                              <a:rPr lang="en-US" altLang="zh-CN" i="1" smtClean="0">
                                <a:latin typeface="Cambria Math" panose="02040503050406030204" pitchFamily="18" charset="0"/>
                              </a:rPr>
                            </m:ctrlPr>
                          </m:dPr>
                          <m:e>
                            <m:acc>
                              <m:accPr>
                                <m:chr m:val="̂"/>
                                <m:ctrlPr>
                                  <a:rPr lang="en-US" altLang="zh-CN" i="1" smtClean="0">
                                    <a:latin typeface="Cambria Math" panose="02040503050406030204" pitchFamily="18" charset="0"/>
                                  </a:rPr>
                                </m:ctrlPr>
                              </m:accPr>
                              <m:e>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𝑠</m:t>
                                    </m:r>
                                  </m:e>
                                  <m:sub>
                                    <m:r>
                                      <a:rPr lang="en-US" altLang="zh-CN" i="1">
                                        <a:latin typeface="Cambria Math" panose="02040503050406030204" pitchFamily="18" charset="0"/>
                                        <a:ea typeface="宋体" panose="02010600030101010101" pitchFamily="2" charset="-122"/>
                                        <a:cs typeface="Times New Roman" panose="02020603050405020304" pitchFamily="18" charset="0"/>
                                      </a:rPr>
                                      <m:t>0</m:t>
                                    </m:r>
                                  </m:sub>
                                </m:sSub>
                              </m:e>
                            </m:acc>
                            <m:r>
                              <a:rPr lang="en-US" altLang="zh-CN" b="0" i="1" smtClean="0">
                                <a:latin typeface="Cambria Math" panose="02040503050406030204" pitchFamily="18" charset="0"/>
                              </a:rPr>
                              <m:t>,</m:t>
                            </m:r>
                            <m:acc>
                              <m:accPr>
                                <m:chr m:val="̂"/>
                                <m:ctrlPr>
                                  <a:rPr lang="en-US" altLang="zh-CN" b="0" i="1" smtClean="0">
                                    <a:latin typeface="Cambria Math" panose="02040503050406030204" pitchFamily="18" charset="0"/>
                                  </a:rPr>
                                </m:ctrlPr>
                              </m:accPr>
                              <m:e>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𝑠</m:t>
                                    </m:r>
                                  </m:e>
                                  <m:sub>
                                    <m:r>
                                      <a:rPr lang="en-US" altLang="zh-CN" i="1">
                                        <a:latin typeface="Cambria Math" panose="02040503050406030204" pitchFamily="18" charset="0"/>
                                        <a:ea typeface="宋体" panose="02010600030101010101" pitchFamily="2" charset="-122"/>
                                        <a:cs typeface="Times New Roman" panose="02020603050405020304" pitchFamily="18" charset="0"/>
                                      </a:rPr>
                                      <m:t>1</m:t>
                                    </m:r>
                                  </m:sub>
                                </m:sSub>
                              </m:e>
                            </m:acc>
                          </m:e>
                        </m:d>
                        <m:r>
                          <a:rPr lang="en-US" altLang="zh-CN" i="1" smtClean="0">
                            <a:latin typeface="Cambria Math" panose="02040503050406030204" pitchFamily="18" charset="0"/>
                            <a:ea typeface="Cambria Math" panose="02040503050406030204" pitchFamily="18" charset="0"/>
                          </a:rPr>
                          <m:t>∈</m:t>
                        </m:r>
                        <m:m>
                          <m:mPr>
                            <m:mcs>
                              <m:mc>
                                <m:mcPr>
                                  <m:count m:val="1"/>
                                  <m:mcJc m:val="center"/>
                                </m:mcPr>
                              </m:mc>
                            </m:mcs>
                            <m:ctrlPr>
                              <a:rPr lang="en-US" altLang="zh-CN" i="1" smtClean="0">
                                <a:latin typeface="Cambria Math" panose="02040503050406030204" pitchFamily="18" charset="0"/>
                                <a:ea typeface="Cambria Math" panose="02040503050406030204" pitchFamily="18" charset="0"/>
                              </a:rPr>
                            </m:ctrlPr>
                          </m:mPr>
                          <m:mr>
                            <m:e>
                              <m:func>
                                <m:funcPr>
                                  <m:ctrlPr>
                                    <a:rPr lang="en-US" altLang="zh-CN" i="1">
                                      <a:latin typeface="Cambria Math" panose="02040503050406030204" pitchFamily="18" charset="0"/>
                                      <a:ea typeface="Cambria Math" panose="02040503050406030204" pitchFamily="18" charset="0"/>
                                    </a:rPr>
                                  </m:ctrlPr>
                                </m:funcPr>
                                <m:fName>
                                  <m:r>
                                    <m:rPr>
                                      <m:sty m:val="p"/>
                                    </m:rPr>
                                    <a:rPr lang="en-US" altLang="zh-CN">
                                      <a:latin typeface="Cambria Math" panose="02040503050406030204" pitchFamily="18" charset="0"/>
                                      <a:ea typeface="Cambria Math" panose="02040503050406030204" pitchFamily="18" charset="0"/>
                                    </a:rPr>
                                    <m:t>arg</m:t>
                                  </m:r>
                                </m:fName>
                                <m:e>
                                  <m:r>
                                    <a:rPr lang="en-US" altLang="zh-CN" i="1">
                                      <a:latin typeface="Cambria Math" panose="02040503050406030204" pitchFamily="18" charset="0"/>
                                      <a:ea typeface="Cambria Math" panose="02040503050406030204" pitchFamily="18" charset="0"/>
                                    </a:rPr>
                                    <m:t>𝑚𝑖𝑛</m:t>
                                  </m:r>
                                </m:e>
                              </m:func>
                            </m:e>
                          </m:mr>
                          <m:mr>
                            <m:e>
                              <m:acc>
                                <m:accPr>
                                  <m:chr m:val="̃"/>
                                  <m:ctrlPr>
                                    <a:rPr lang="en-US" altLang="zh-CN" i="1">
                                      <a:latin typeface="Cambria Math" panose="02040503050406030204" pitchFamily="18" charset="0"/>
                                      <a:ea typeface="宋体" panose="02010600030101010101" pitchFamily="2" charset="-122"/>
                                      <a:cs typeface="Times New Roman" panose="02020603050405020304" pitchFamily="18" charset="0"/>
                                    </a:rPr>
                                  </m:ctrlPr>
                                </m:accPr>
                                <m:e>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𝑠</m:t>
                                      </m:r>
                                    </m:e>
                                    <m:sub>
                                      <m:r>
                                        <a:rPr lang="en-US" altLang="zh-CN" i="1">
                                          <a:latin typeface="Cambria Math" panose="02040503050406030204" pitchFamily="18" charset="0"/>
                                          <a:ea typeface="宋体" panose="02010600030101010101" pitchFamily="2" charset="-122"/>
                                          <a:cs typeface="Times New Roman" panose="02020603050405020304" pitchFamily="18" charset="0"/>
                                        </a:rPr>
                                        <m:t>0</m:t>
                                      </m:r>
                                    </m:sub>
                                  </m:sSub>
                                </m:e>
                              </m:acc>
                              <m:r>
                                <a:rPr lang="en-US" altLang="zh-CN" i="1">
                                  <a:latin typeface="Cambria Math" panose="02040503050406030204" pitchFamily="18" charset="0"/>
                                  <a:ea typeface="宋体" panose="02010600030101010101" pitchFamily="2" charset="-122"/>
                                  <a:cs typeface="Times New Roman" panose="02020603050405020304" pitchFamily="18" charset="0"/>
                                </a:rPr>
                                <m:t>,</m:t>
                              </m:r>
                              <m:acc>
                                <m:accPr>
                                  <m:chr m:val="̃"/>
                                  <m:ctrlPr>
                                    <a:rPr lang="en-US" altLang="zh-CN" i="1">
                                      <a:latin typeface="Cambria Math" panose="02040503050406030204" pitchFamily="18" charset="0"/>
                                      <a:ea typeface="宋体" panose="02010600030101010101" pitchFamily="2" charset="-122"/>
                                      <a:cs typeface="Times New Roman" panose="02020603050405020304" pitchFamily="18" charset="0"/>
                                    </a:rPr>
                                  </m:ctrlPr>
                                </m:accPr>
                                <m:e>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𝑠</m:t>
                                      </m:r>
                                    </m:e>
                                    <m:sub>
                                      <m:r>
                                        <a:rPr lang="en-US" altLang="zh-CN" i="1">
                                          <a:latin typeface="Cambria Math" panose="02040503050406030204" pitchFamily="18" charset="0"/>
                                          <a:ea typeface="宋体" panose="02010600030101010101" pitchFamily="2" charset="-122"/>
                                          <a:cs typeface="Times New Roman" panose="02020603050405020304" pitchFamily="18" charset="0"/>
                                        </a:rPr>
                                        <m:t>1</m:t>
                                      </m:r>
                                    </m:sub>
                                  </m:sSub>
                                </m:e>
                              </m:acc>
                              <m:r>
                                <a:rPr lang="en-US" altLang="zh-CN" i="1">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m:rPr>
                                      <m:sty m:val="p"/>
                                    </m:rPr>
                                    <a:rPr lang="el-GR" altLang="zh-CN" i="1" smtClean="0">
                                      <a:latin typeface="Cambria Math" panose="02040503050406030204" pitchFamily="18" charset="0"/>
                                      <a:ea typeface="Cambria Math" panose="02040503050406030204" pitchFamily="18" charset="0"/>
                                      <a:cs typeface="Times New Roman" panose="02020603050405020304" pitchFamily="18" charset="0"/>
                                    </a:rPr>
                                    <m:t>Γ</m:t>
                                  </m:r>
                                </m:e>
                                <m:sub>
                                  <m:r>
                                    <a:rPr lang="en-US" altLang="zh-CN" b="0" i="1" smtClean="0">
                                      <a:latin typeface="Cambria Math" panose="02040503050406030204" pitchFamily="18" charset="0"/>
                                      <a:ea typeface="宋体" panose="02010600030101010101" pitchFamily="2" charset="-122"/>
                                      <a:cs typeface="Times New Roman" panose="02020603050405020304" pitchFamily="18" charset="0"/>
                                    </a:rPr>
                                    <m:t>𝑠</m:t>
                                  </m:r>
                                </m:sub>
                              </m:sSub>
                            </m:e>
                          </m:mr>
                        </m:m>
                        <m:f>
                          <m:fPr>
                            <m:ctrlPr>
                              <a:rPr lang="en-US" altLang="zh-CN" i="1" smtClean="0">
                                <a:latin typeface="Cambria Math" panose="02040503050406030204" pitchFamily="18" charset="0"/>
                                <a:ea typeface="Cambria Math" panose="02040503050406030204" pitchFamily="18" charset="0"/>
                              </a:rPr>
                            </m:ctrlPr>
                          </m:fPr>
                          <m:num>
                            <m:r>
                              <a:rPr lang="en-US" altLang="zh-CN" b="0" i="1" smtClean="0">
                                <a:latin typeface="Cambria Math" panose="02040503050406030204" pitchFamily="18" charset="0"/>
                                <a:ea typeface="Cambria Math" panose="02040503050406030204" pitchFamily="18" charset="0"/>
                              </a:rPr>
                              <m:t>1</m:t>
                            </m:r>
                          </m:num>
                          <m:den>
                            <m:r>
                              <a:rPr lang="en-US" altLang="zh-CN" b="0" i="1" smtClean="0">
                                <a:latin typeface="Cambria Math" panose="02040503050406030204" pitchFamily="18" charset="0"/>
                                <a:ea typeface="Cambria Math" panose="02040503050406030204" pitchFamily="18" charset="0"/>
                              </a:rPr>
                              <m:t>𝑛</m:t>
                            </m:r>
                          </m:den>
                        </m:f>
                        <m:sSubSup>
                          <m:sSubSupPr>
                            <m:ctrlPr>
                              <a:rPr lang="en-US" altLang="zh-CN" i="1" dirty="0">
                                <a:latin typeface="Cambria Math" panose="02040503050406030204" pitchFamily="18" charset="0"/>
                                <a:ea typeface="宋体" panose="02010600030101010101" pitchFamily="2" charset="-122"/>
                                <a:cs typeface="Times New Roman" panose="02020603050405020304" pitchFamily="18" charset="0"/>
                              </a:rPr>
                            </m:ctrlPr>
                          </m:sSubSupPr>
                          <m:e>
                            <m:r>
                              <m:rPr>
                                <m:sty m:val="p"/>
                              </m:rPr>
                              <a:rPr lang="en-US" altLang="zh-CN" i="1" dirty="0">
                                <a:latin typeface="Cambria Math" panose="02040503050406030204" pitchFamily="18" charset="0"/>
                                <a:ea typeface="宋体" panose="02010600030101010101" pitchFamily="2" charset="-122"/>
                                <a:cs typeface="Times New Roman" panose="02020603050405020304" pitchFamily="18" charset="0"/>
                              </a:rPr>
                              <m:t>Σ</m:t>
                            </m:r>
                          </m:e>
                          <m:sub>
                            <m:r>
                              <a:rPr lang="en-US" altLang="zh-CN" b="0" i="1" dirty="0" smtClean="0">
                                <a:latin typeface="Cambria Math" panose="02040503050406030204" pitchFamily="18" charset="0"/>
                                <a:ea typeface="宋体" panose="02010600030101010101" pitchFamily="2" charset="-122"/>
                                <a:cs typeface="Times New Roman" panose="02020603050405020304" pitchFamily="18" charset="0"/>
                              </a:rPr>
                              <m:t>𝑖</m:t>
                            </m:r>
                            <m:r>
                              <a:rPr lang="en-US" altLang="zh-CN" i="1" dirty="0">
                                <a:latin typeface="Cambria Math" panose="02040503050406030204" pitchFamily="18" charset="0"/>
                                <a:ea typeface="宋体" panose="02010600030101010101" pitchFamily="2" charset="-122"/>
                                <a:cs typeface="Times New Roman" panose="02020603050405020304" pitchFamily="18" charset="0"/>
                              </a:rPr>
                              <m:t>=1</m:t>
                            </m:r>
                          </m:sub>
                          <m:sup>
                            <m:r>
                              <a:rPr lang="en-US" altLang="zh-CN" b="0" i="1" dirty="0" smtClean="0">
                                <a:latin typeface="Cambria Math" panose="02040503050406030204" pitchFamily="18" charset="0"/>
                                <a:ea typeface="宋体" panose="02010600030101010101" pitchFamily="2" charset="-122"/>
                                <a:cs typeface="Times New Roman" panose="02020603050405020304" pitchFamily="18" charset="0"/>
                              </a:rPr>
                              <m:t>𝑛</m:t>
                            </m:r>
                          </m:sup>
                        </m:sSubSup>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𝑙</m:t>
                            </m:r>
                          </m:e>
                          <m:sub>
                            <m:r>
                              <a:rPr lang="en-US" altLang="zh-CN" i="1">
                                <a:latin typeface="Cambria Math" panose="02040503050406030204" pitchFamily="18" charset="0"/>
                                <a:ea typeface="宋体" panose="02010600030101010101" pitchFamily="2" charset="-122"/>
                                <a:cs typeface="Times New Roman" panose="02020603050405020304" pitchFamily="18" charset="0"/>
                              </a:rPr>
                              <m:t>1</m:t>
                            </m:r>
                          </m:sub>
                        </m:sSub>
                        <m:d>
                          <m:d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dPr>
                          <m:e>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𝑉</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i="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b="1"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b="1" i="1">
                                    <a:latin typeface="Cambria Math" panose="02040503050406030204" pitchFamily="18" charset="0"/>
                                    <a:ea typeface="宋体" panose="02010600030101010101" pitchFamily="2" charset="-122"/>
                                    <a:cs typeface="Times New Roman" panose="02020603050405020304" pitchFamily="18" charset="0"/>
                                  </a:rPr>
                                  <m:t>𝑪</m:t>
                                </m:r>
                              </m:e>
                              <m:sub>
                                <m:r>
                                  <a:rPr lang="en-US" altLang="zh-CN" b="1" i="1">
                                    <a:latin typeface="Cambria Math" panose="02040503050406030204" pitchFamily="18" charset="0"/>
                                    <a:ea typeface="宋体" panose="02010600030101010101" pitchFamily="2" charset="-122"/>
                                    <a:cs typeface="Times New Roman" panose="02020603050405020304" pitchFamily="18" charset="0"/>
                                  </a:rPr>
                                  <m:t>𝒊</m:t>
                                </m:r>
                              </m:sub>
                            </m:sSub>
                            <m:r>
                              <a:rPr lang="en-US" altLang="zh-CN" i="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b="1"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b="1" i="1">
                                    <a:latin typeface="Cambria Math" panose="02040503050406030204" pitchFamily="18" charset="0"/>
                                    <a:ea typeface="宋体" panose="02010600030101010101" pitchFamily="2" charset="-122"/>
                                    <a:cs typeface="Times New Roman" panose="02020603050405020304" pitchFamily="18" charset="0"/>
                                  </a:rPr>
                                  <m:t>𝑾</m:t>
                                </m:r>
                              </m:e>
                              <m:sub>
                                <m:r>
                                  <a:rPr lang="en-US" altLang="zh-CN" b="1" i="1">
                                    <a:latin typeface="Cambria Math" panose="02040503050406030204" pitchFamily="18" charset="0"/>
                                    <a:ea typeface="宋体" panose="02010600030101010101" pitchFamily="2" charset="-122"/>
                                    <a:cs typeface="Times New Roman" panose="02020603050405020304" pitchFamily="18" charset="0"/>
                                  </a:rPr>
                                  <m:t>𝒊</m:t>
                                </m:r>
                              </m:sub>
                            </m:sSub>
                            <m:r>
                              <a:rPr lang="en-US" altLang="zh-CN" b="1" i="1">
                                <a:latin typeface="Cambria Math" panose="02040503050406030204" pitchFamily="18" charset="0"/>
                                <a:ea typeface="宋体" panose="02010600030101010101" pitchFamily="2" charset="-122"/>
                                <a:cs typeface="Times New Roman" panose="02020603050405020304" pitchFamily="18" charset="0"/>
                              </a:rPr>
                              <m:t>,</m:t>
                            </m:r>
                            <m:sSubSup>
                              <m:sSubSup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SupPr>
                              <m:e>
                                <m:r>
                                  <a:rPr lang="en-US" altLang="zh-CN" i="1">
                                    <a:latin typeface="Cambria Math" panose="02040503050406030204" pitchFamily="18" charset="0"/>
                                    <a:ea typeface="宋体" panose="02010600030101010101" pitchFamily="2" charset="-122"/>
                                    <a:cs typeface="Times New Roman" panose="02020603050405020304" pitchFamily="18" charset="0"/>
                                  </a:rPr>
                                  <m:t>𝑘</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sub>
                              <m:sup>
                                <m:r>
                                  <a:rPr lang="en-US" altLang="zh-CN" i="1">
                                    <a:latin typeface="Cambria Math" panose="02040503050406030204" pitchFamily="18" charset="0"/>
                                    <a:ea typeface="宋体" panose="02010600030101010101" pitchFamily="2" charset="-122"/>
                                    <a:cs typeface="Times New Roman" panose="02020603050405020304" pitchFamily="18" charset="0"/>
                                  </a:rPr>
                                  <m:t>∗</m:t>
                                </m:r>
                              </m:sup>
                            </m:sSubSup>
                            <m:r>
                              <a:rPr lang="en-US" altLang="zh-CN" i="1">
                                <a:latin typeface="Cambria Math" panose="02040503050406030204" pitchFamily="18" charset="0"/>
                                <a:ea typeface="宋体" panose="02010600030101010101" pitchFamily="2" charset="-122"/>
                                <a:cs typeface="Times New Roman" panose="02020603050405020304" pitchFamily="18" charset="0"/>
                              </a:rPr>
                              <m:t>;</m:t>
                            </m:r>
                            <m:acc>
                              <m:accPr>
                                <m:chr m:val="̃"/>
                                <m:ctrlPr>
                                  <a:rPr lang="en-US" altLang="zh-CN" i="1">
                                    <a:latin typeface="Cambria Math" panose="02040503050406030204" pitchFamily="18" charset="0"/>
                                    <a:ea typeface="宋体" panose="02010600030101010101" pitchFamily="2" charset="-122"/>
                                    <a:cs typeface="Times New Roman" panose="02020603050405020304" pitchFamily="18" charset="0"/>
                                  </a:rPr>
                                </m:ctrlPr>
                              </m:accPr>
                              <m:e>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𝑠</m:t>
                                    </m:r>
                                  </m:e>
                                  <m:sub>
                                    <m:r>
                                      <a:rPr lang="en-US" altLang="zh-CN" i="1">
                                        <a:latin typeface="Cambria Math" panose="02040503050406030204" pitchFamily="18" charset="0"/>
                                        <a:ea typeface="宋体" panose="02010600030101010101" pitchFamily="2" charset="-122"/>
                                        <a:cs typeface="Times New Roman" panose="02020603050405020304" pitchFamily="18" charset="0"/>
                                      </a:rPr>
                                      <m:t>0</m:t>
                                    </m:r>
                                  </m:sub>
                                </m:sSub>
                              </m:e>
                            </m:acc>
                            <m:r>
                              <a:rPr lang="en-US" altLang="zh-CN" i="1">
                                <a:latin typeface="Cambria Math" panose="02040503050406030204" pitchFamily="18" charset="0"/>
                                <a:ea typeface="宋体" panose="02010600030101010101" pitchFamily="2" charset="-122"/>
                                <a:cs typeface="Times New Roman" panose="02020603050405020304" pitchFamily="18" charset="0"/>
                              </a:rPr>
                              <m:t>,</m:t>
                            </m:r>
                            <m:acc>
                              <m:accPr>
                                <m:chr m:val="̃"/>
                                <m:ctrlPr>
                                  <a:rPr lang="en-US" altLang="zh-CN" i="1">
                                    <a:latin typeface="Cambria Math" panose="02040503050406030204" pitchFamily="18" charset="0"/>
                                    <a:ea typeface="宋体" panose="02010600030101010101" pitchFamily="2" charset="-122"/>
                                    <a:cs typeface="Times New Roman" panose="02020603050405020304" pitchFamily="18" charset="0"/>
                                  </a:rPr>
                                </m:ctrlPr>
                              </m:accPr>
                              <m:e>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𝑠</m:t>
                                    </m:r>
                                  </m:e>
                                  <m:sub>
                                    <m:r>
                                      <a:rPr lang="en-US" altLang="zh-CN" i="1">
                                        <a:latin typeface="Cambria Math" panose="02040503050406030204" pitchFamily="18" charset="0"/>
                                        <a:ea typeface="宋体" panose="02010600030101010101" pitchFamily="2" charset="-122"/>
                                        <a:cs typeface="Times New Roman" panose="02020603050405020304" pitchFamily="18" charset="0"/>
                                      </a:rPr>
                                      <m:t>1</m:t>
                                    </m:r>
                                  </m:sub>
                                </m:sSub>
                              </m:e>
                            </m:acc>
                          </m:e>
                        </m:d>
                      </m:oMath>
                    </m:oMathPara>
                  </a14:m>
                  <a:endParaRPr lang="en-US" altLang="zh-CN" dirty="0"/>
                </a:p>
                <a:p>
                  <a:pPr>
                    <a:lnSpc>
                      <a:spcPct val="120000"/>
                    </a:lnSpc>
                  </a:pPr>
                  <a:endParaRPr lang="en-US" altLang="zh-CN" b="0" i="0" dirty="0">
                    <a:effectLst/>
                    <a:latin typeface="宋体" panose="02010600030101010101" pitchFamily="2" charset="-122"/>
                    <a:ea typeface="宋体" panose="02010600030101010101" pitchFamily="2" charset="-122"/>
                  </a:endParaRPr>
                </a:p>
              </p:txBody>
            </p:sp>
          </mc:Choice>
          <mc:Fallback xmlns="">
            <p:sp>
              <p:nvSpPr>
                <p:cNvPr id="59" name="文本框 58">
                  <a:extLst>
                    <a:ext uri="{FF2B5EF4-FFF2-40B4-BE49-F238E27FC236}">
                      <a16:creationId xmlns:a16="http://schemas.microsoft.com/office/drawing/2014/main" id="{98F390BE-7593-4272-8BB1-2E1633A264B1}"/>
                    </a:ext>
                  </a:extLst>
                </p:cNvPr>
                <p:cNvSpPr txBox="1">
                  <a:spLocks noRot="1" noChangeAspect="1" noMove="1" noResize="1" noEditPoints="1" noAdjustHandles="1" noChangeArrowheads="1" noChangeShapeType="1" noTextEdit="1"/>
                </p:cNvSpPr>
                <p:nvPr/>
              </p:nvSpPr>
              <p:spPr>
                <a:xfrm>
                  <a:off x="5468480" y="2131120"/>
                  <a:ext cx="7806936" cy="2113912"/>
                </a:xfrm>
                <a:prstGeom prst="rect">
                  <a:avLst/>
                </a:prstGeom>
                <a:blipFill>
                  <a:blip r:embed="rId6"/>
                  <a:stretch>
                    <a:fillRect/>
                  </a:stretch>
                </a:blipFill>
              </p:spPr>
              <p:txBody>
                <a:bodyPr/>
                <a:lstStyle/>
                <a:p>
                  <a:r>
                    <a:rPr lang="zh-CN" altLang="en-US">
                      <a:noFill/>
                    </a:rPr>
                    <a:t> </a:t>
                  </a:r>
                </a:p>
              </p:txBody>
            </p:sp>
          </mc:Fallback>
        </mc:AlternateContent>
        <p:cxnSp>
          <p:nvCxnSpPr>
            <p:cNvPr id="60" name="直接箭头连接符 59">
              <a:extLst>
                <a:ext uri="{FF2B5EF4-FFF2-40B4-BE49-F238E27FC236}">
                  <a16:creationId xmlns:a16="http://schemas.microsoft.com/office/drawing/2014/main" id="{1CCBA05D-F032-48A8-8793-3A8CC29FB9D8}"/>
                </a:ext>
              </a:extLst>
            </p:cNvPr>
            <p:cNvCxnSpPr>
              <a:cxnSpLocks/>
            </p:cNvCxnSpPr>
            <p:nvPr/>
          </p:nvCxnSpPr>
          <p:spPr>
            <a:xfrm rot="5400000">
              <a:off x="4718994" y="2661641"/>
              <a:ext cx="1158060" cy="0"/>
            </a:xfrm>
            <a:prstGeom prst="straightConnector1">
              <a:avLst/>
            </a:prstGeom>
            <a:ln w="635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68175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AF801885-64E7-4189-A5EF-148C43462EF7}"/>
              </a:ext>
            </a:extLst>
          </p:cNvPr>
          <p:cNvGrpSpPr/>
          <p:nvPr/>
        </p:nvGrpSpPr>
        <p:grpSpPr>
          <a:xfrm>
            <a:off x="-1" y="0"/>
            <a:ext cx="12192001" cy="1012223"/>
            <a:chOff x="1591733" y="302634"/>
            <a:chExt cx="12192001" cy="1012223"/>
          </a:xfrm>
        </p:grpSpPr>
        <p:pic>
          <p:nvPicPr>
            <p:cNvPr id="5" name="图片 4">
              <a:extLst>
                <a:ext uri="{FF2B5EF4-FFF2-40B4-BE49-F238E27FC236}">
                  <a16:creationId xmlns:a16="http://schemas.microsoft.com/office/drawing/2014/main" id="{E27118F9-D7BB-4057-86DD-88AE096638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1733" y="302634"/>
              <a:ext cx="12192000" cy="1001194"/>
            </a:xfrm>
            <a:prstGeom prst="rect">
              <a:avLst/>
            </a:prstGeom>
          </p:spPr>
        </p:pic>
        <p:grpSp>
          <p:nvGrpSpPr>
            <p:cNvPr id="6" name="组合 5">
              <a:extLst>
                <a:ext uri="{FF2B5EF4-FFF2-40B4-BE49-F238E27FC236}">
                  <a16:creationId xmlns:a16="http://schemas.microsoft.com/office/drawing/2014/main" id="{37F31720-A603-4301-9BAA-E43FB30BB130}"/>
                </a:ext>
              </a:extLst>
            </p:cNvPr>
            <p:cNvGrpSpPr/>
            <p:nvPr/>
          </p:nvGrpSpPr>
          <p:grpSpPr>
            <a:xfrm>
              <a:off x="1591734" y="313663"/>
              <a:ext cx="12192000" cy="1001194"/>
              <a:chOff x="2446369" y="17330"/>
              <a:chExt cx="9745631" cy="1001194"/>
            </a:xfrm>
          </p:grpSpPr>
          <p:pic>
            <p:nvPicPr>
              <p:cNvPr id="7" name="图片 6">
                <a:extLst>
                  <a:ext uri="{FF2B5EF4-FFF2-40B4-BE49-F238E27FC236}">
                    <a16:creationId xmlns:a16="http://schemas.microsoft.com/office/drawing/2014/main" id="{7AEC3D07-8185-4E79-9185-1F85D7A4D8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6369" y="17330"/>
                <a:ext cx="9745631" cy="1001194"/>
              </a:xfrm>
              <a:prstGeom prst="rect">
                <a:avLst/>
              </a:prstGeom>
            </p:spPr>
          </p:pic>
          <p:cxnSp>
            <p:nvCxnSpPr>
              <p:cNvPr id="8" name="直接连接符 7">
                <a:extLst>
                  <a:ext uri="{FF2B5EF4-FFF2-40B4-BE49-F238E27FC236}">
                    <a16:creationId xmlns:a16="http://schemas.microsoft.com/office/drawing/2014/main" id="{44EC1387-B8D6-464A-9C8D-55D32B26751F}"/>
                  </a:ext>
                </a:extLst>
              </p:cNvPr>
              <p:cNvCxnSpPr/>
              <p:nvPr/>
            </p:nvCxnSpPr>
            <p:spPr>
              <a:xfrm>
                <a:off x="4648200" y="191424"/>
                <a:ext cx="0" cy="4024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AC2B6E8D-A11D-4B77-A4C3-F89B9977012B}"/>
                  </a:ext>
                </a:extLst>
              </p:cNvPr>
              <p:cNvCxnSpPr/>
              <p:nvPr/>
            </p:nvCxnSpPr>
            <p:spPr>
              <a:xfrm>
                <a:off x="7021286" y="202453"/>
                <a:ext cx="0" cy="4024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D1D0C202-CE2D-4229-A15C-D8FED84A6D2C}"/>
                  </a:ext>
                </a:extLst>
              </p:cNvPr>
              <p:cNvSpPr txBox="1"/>
              <p:nvPr/>
            </p:nvSpPr>
            <p:spPr>
              <a:xfrm>
                <a:off x="2449738" y="241054"/>
                <a:ext cx="21984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个人信息</a:t>
                </a:r>
              </a:p>
            </p:txBody>
          </p:sp>
        </p:grpSp>
      </p:grpSp>
      <p:grpSp>
        <p:nvGrpSpPr>
          <p:cNvPr id="39" name="组合 38">
            <a:extLst>
              <a:ext uri="{FF2B5EF4-FFF2-40B4-BE49-F238E27FC236}">
                <a16:creationId xmlns:a16="http://schemas.microsoft.com/office/drawing/2014/main" id="{761BFEC4-8CE8-4149-B003-A95465661F4A}"/>
              </a:ext>
            </a:extLst>
          </p:cNvPr>
          <p:cNvGrpSpPr/>
          <p:nvPr/>
        </p:nvGrpSpPr>
        <p:grpSpPr>
          <a:xfrm>
            <a:off x="0" y="11029"/>
            <a:ext cx="12192001" cy="1012223"/>
            <a:chOff x="1591733" y="302634"/>
            <a:chExt cx="12192001" cy="1012223"/>
          </a:xfrm>
        </p:grpSpPr>
        <p:pic>
          <p:nvPicPr>
            <p:cNvPr id="40" name="图片 39">
              <a:extLst>
                <a:ext uri="{FF2B5EF4-FFF2-40B4-BE49-F238E27FC236}">
                  <a16:creationId xmlns:a16="http://schemas.microsoft.com/office/drawing/2014/main" id="{8853677C-37B8-4368-B655-1F8FCB1420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1733" y="302634"/>
              <a:ext cx="12192000" cy="1001194"/>
            </a:xfrm>
            <a:prstGeom prst="rect">
              <a:avLst/>
            </a:prstGeom>
          </p:spPr>
        </p:pic>
        <p:grpSp>
          <p:nvGrpSpPr>
            <p:cNvPr id="41" name="组合 40">
              <a:extLst>
                <a:ext uri="{FF2B5EF4-FFF2-40B4-BE49-F238E27FC236}">
                  <a16:creationId xmlns:a16="http://schemas.microsoft.com/office/drawing/2014/main" id="{3112ED42-6D0C-431A-8361-588FD198D972}"/>
                </a:ext>
              </a:extLst>
            </p:cNvPr>
            <p:cNvGrpSpPr/>
            <p:nvPr/>
          </p:nvGrpSpPr>
          <p:grpSpPr>
            <a:xfrm>
              <a:off x="1591734" y="307494"/>
              <a:ext cx="12192000" cy="1007363"/>
              <a:chOff x="2446369" y="11161"/>
              <a:chExt cx="9745631" cy="1007363"/>
            </a:xfrm>
          </p:grpSpPr>
          <p:pic>
            <p:nvPicPr>
              <p:cNvPr id="42" name="图片 41">
                <a:extLst>
                  <a:ext uri="{FF2B5EF4-FFF2-40B4-BE49-F238E27FC236}">
                    <a16:creationId xmlns:a16="http://schemas.microsoft.com/office/drawing/2014/main" id="{DE742765-187C-4D61-9079-EEFB523C1A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6369" y="17330"/>
                <a:ext cx="9745631" cy="1001194"/>
              </a:xfrm>
              <a:prstGeom prst="rect">
                <a:avLst/>
              </a:prstGeom>
            </p:spPr>
          </p:pic>
          <p:cxnSp>
            <p:nvCxnSpPr>
              <p:cNvPr id="44" name="直接连接符 43">
                <a:extLst>
                  <a:ext uri="{FF2B5EF4-FFF2-40B4-BE49-F238E27FC236}">
                    <a16:creationId xmlns:a16="http://schemas.microsoft.com/office/drawing/2014/main" id="{FC02BE72-F638-4676-8D8D-EF7FDF7AC373}"/>
                  </a:ext>
                </a:extLst>
              </p:cNvPr>
              <p:cNvCxnSpPr/>
              <p:nvPr/>
            </p:nvCxnSpPr>
            <p:spPr>
              <a:xfrm>
                <a:off x="4648200" y="191424"/>
                <a:ext cx="0" cy="4024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6FD9DDD4-0B2D-4013-B0A3-84A1F303110E}"/>
                  </a:ext>
                </a:extLst>
              </p:cNvPr>
              <p:cNvCxnSpPr/>
              <p:nvPr/>
            </p:nvCxnSpPr>
            <p:spPr>
              <a:xfrm>
                <a:off x="7021286" y="202453"/>
                <a:ext cx="0" cy="4024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id="{B3C472CC-0BEE-4B44-A140-6DFE4F911E3C}"/>
                  </a:ext>
                </a:extLst>
              </p:cNvPr>
              <p:cNvCxnSpPr/>
              <p:nvPr/>
            </p:nvCxnSpPr>
            <p:spPr>
              <a:xfrm>
                <a:off x="9492344" y="213482"/>
                <a:ext cx="0" cy="4024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7" name="矩形 46">
                <a:extLst>
                  <a:ext uri="{FF2B5EF4-FFF2-40B4-BE49-F238E27FC236}">
                    <a16:creationId xmlns:a16="http://schemas.microsoft.com/office/drawing/2014/main" id="{5E8A09D4-C355-4A73-A5EB-D47B22340AA1}"/>
                  </a:ext>
                </a:extLst>
              </p:cNvPr>
              <p:cNvSpPr/>
              <p:nvPr/>
            </p:nvSpPr>
            <p:spPr>
              <a:xfrm>
                <a:off x="7021283" y="11161"/>
                <a:ext cx="2471060" cy="740085"/>
              </a:xfrm>
              <a:prstGeom prst="rect">
                <a:avLst/>
              </a:prstGeom>
              <a:solidFill>
                <a:srgbClr val="7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Perpetua Titling MT"/>
                  <a:ea typeface="微软雅黑 Light"/>
                  <a:cs typeface="+mn-cs"/>
                </a:endParaRPr>
              </a:p>
            </p:txBody>
          </p:sp>
          <p:sp>
            <p:nvSpPr>
              <p:cNvPr id="48" name="文本框 47">
                <a:extLst>
                  <a:ext uri="{FF2B5EF4-FFF2-40B4-BE49-F238E27FC236}">
                    <a16:creationId xmlns:a16="http://schemas.microsoft.com/office/drawing/2014/main" id="{46DC189B-A8E5-4C33-82A3-910D3D400285}"/>
                  </a:ext>
                </a:extLst>
              </p:cNvPr>
              <p:cNvSpPr txBox="1"/>
              <p:nvPr/>
            </p:nvSpPr>
            <p:spPr>
              <a:xfrm>
                <a:off x="2449737" y="91525"/>
                <a:ext cx="219846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cs typeface="+mn-cs"/>
                  </a:rPr>
                  <a:t>Recommender Interference</a:t>
                </a:r>
              </a:p>
            </p:txBody>
          </p:sp>
          <p:sp>
            <p:nvSpPr>
              <p:cNvPr id="49" name="文本框 48">
                <a:extLst>
                  <a:ext uri="{FF2B5EF4-FFF2-40B4-BE49-F238E27FC236}">
                    <a16:creationId xmlns:a16="http://schemas.microsoft.com/office/drawing/2014/main" id="{4DB726D5-78BD-47E2-A135-8902A00AE633}"/>
                  </a:ext>
                </a:extLst>
              </p:cNvPr>
              <p:cNvSpPr txBox="1"/>
              <p:nvPr/>
            </p:nvSpPr>
            <p:spPr>
              <a:xfrm>
                <a:off x="4648197" y="241054"/>
                <a:ext cx="237308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cs typeface="+mn-cs"/>
                  </a:rPr>
                  <a:t>Modeling Interference</a:t>
                </a:r>
              </a:p>
            </p:txBody>
          </p:sp>
          <p:sp>
            <p:nvSpPr>
              <p:cNvPr id="50" name="文本框 49">
                <a:extLst>
                  <a:ext uri="{FF2B5EF4-FFF2-40B4-BE49-F238E27FC236}">
                    <a16:creationId xmlns:a16="http://schemas.microsoft.com/office/drawing/2014/main" id="{8143DA67-F586-4B88-AF92-8DC5B249EE47}"/>
                  </a:ext>
                </a:extLst>
              </p:cNvPr>
              <p:cNvSpPr txBox="1"/>
              <p:nvPr/>
            </p:nvSpPr>
            <p:spPr>
              <a:xfrm>
                <a:off x="7021286" y="241054"/>
                <a:ext cx="247105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Empirical Application</a:t>
                </a:r>
              </a:p>
            </p:txBody>
          </p:sp>
        </p:grpSp>
      </p:grpSp>
      <p:sp>
        <p:nvSpPr>
          <p:cNvPr id="51" name="文本框 50">
            <a:extLst>
              <a:ext uri="{FF2B5EF4-FFF2-40B4-BE49-F238E27FC236}">
                <a16:creationId xmlns:a16="http://schemas.microsoft.com/office/drawing/2014/main" id="{181470C6-4CA5-46F3-BF49-B11352AC8DA3}"/>
              </a:ext>
            </a:extLst>
          </p:cNvPr>
          <p:cNvSpPr txBox="1"/>
          <p:nvPr/>
        </p:nvSpPr>
        <p:spPr>
          <a:xfrm>
            <a:off x="405687" y="948038"/>
            <a:ext cx="4320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b="1" spc="130" dirty="0">
                <a:solidFill>
                  <a:srgbClr val="000000"/>
                </a:solidFill>
                <a:latin typeface="Times New Roman" panose="02020603050405020304" pitchFamily="18" charset="0"/>
                <a:ea typeface="思源宋体 CN Heavy" panose="02020900000000000000" pitchFamily="18" charset="-122"/>
                <a:cs typeface="Times New Roman" panose="02020603050405020304" pitchFamily="18" charset="0"/>
              </a:rPr>
              <a:t>3 Empirical Application</a:t>
            </a:r>
          </a:p>
        </p:txBody>
      </p:sp>
      <p:cxnSp>
        <p:nvCxnSpPr>
          <p:cNvPr id="52" name="直接连接符 51">
            <a:extLst>
              <a:ext uri="{FF2B5EF4-FFF2-40B4-BE49-F238E27FC236}">
                <a16:creationId xmlns:a16="http://schemas.microsoft.com/office/drawing/2014/main" id="{30AA50F0-624B-465A-8B8D-26FBFE5EDA42}"/>
              </a:ext>
            </a:extLst>
          </p:cNvPr>
          <p:cNvCxnSpPr>
            <a:cxnSpLocks/>
          </p:cNvCxnSpPr>
          <p:nvPr/>
        </p:nvCxnSpPr>
        <p:spPr>
          <a:xfrm>
            <a:off x="512412" y="1342330"/>
            <a:ext cx="2047907" cy="0"/>
          </a:xfrm>
          <a:prstGeom prst="line">
            <a:avLst/>
          </a:prstGeom>
          <a:ln w="28575">
            <a:solidFill>
              <a:srgbClr val="520576"/>
            </a:solidFill>
          </a:ln>
        </p:spPr>
        <p:style>
          <a:lnRef idx="1">
            <a:schemeClr val="accent1"/>
          </a:lnRef>
          <a:fillRef idx="0">
            <a:schemeClr val="accent1"/>
          </a:fillRef>
          <a:effectRef idx="0">
            <a:schemeClr val="accent1"/>
          </a:effectRef>
          <a:fontRef idx="minor">
            <a:schemeClr val="tx1"/>
          </a:fontRef>
        </p:style>
      </p:cxnSp>
      <p:sp>
        <p:nvSpPr>
          <p:cNvPr id="27" name="文本框 26">
            <a:extLst>
              <a:ext uri="{FF2B5EF4-FFF2-40B4-BE49-F238E27FC236}">
                <a16:creationId xmlns:a16="http://schemas.microsoft.com/office/drawing/2014/main" id="{17BA60D6-226E-4248-9905-AF482B3CD026}"/>
              </a:ext>
            </a:extLst>
          </p:cNvPr>
          <p:cNvSpPr txBox="1"/>
          <p:nvPr/>
        </p:nvSpPr>
        <p:spPr>
          <a:xfrm>
            <a:off x="611745" y="1433013"/>
            <a:ext cx="3657430" cy="403316"/>
          </a:xfrm>
          <a:prstGeom prst="rect">
            <a:avLst/>
          </a:prstGeom>
          <a:noFill/>
        </p:spPr>
        <p:txBody>
          <a:bodyPr wrap="square">
            <a:spAutoFit/>
          </a:bodyPr>
          <a:lstStyle/>
          <a:p>
            <a:pPr>
              <a:lnSpc>
                <a:spcPct val="120000"/>
              </a:lnSpc>
            </a:pPr>
            <a:r>
              <a:rPr lang="en-US" altLang="zh-CN" b="1" spc="130" dirty="0">
                <a:solidFill>
                  <a:srgbClr val="520576"/>
                </a:solidFill>
                <a:latin typeface="Times New Roman" panose="02020603050405020304" pitchFamily="18" charset="0"/>
                <a:ea typeface="思源宋体 CN Heavy" panose="02020900000000000000" pitchFamily="18" charset="-122"/>
                <a:cs typeface="Times New Roman" panose="02020603050405020304" pitchFamily="18" charset="0"/>
              </a:rPr>
              <a:t>Goodness of fit </a:t>
            </a:r>
          </a:p>
        </p:txBody>
      </p:sp>
      <p:pic>
        <p:nvPicPr>
          <p:cNvPr id="26" name="图片 25">
            <a:extLst>
              <a:ext uri="{FF2B5EF4-FFF2-40B4-BE49-F238E27FC236}">
                <a16:creationId xmlns:a16="http://schemas.microsoft.com/office/drawing/2014/main" id="{58D6A879-3815-400A-9E03-EEFDDC49A8DA}"/>
              </a:ext>
            </a:extLst>
          </p:cNvPr>
          <p:cNvPicPr>
            <a:picLocks noChangeAspect="1"/>
          </p:cNvPicPr>
          <p:nvPr/>
        </p:nvPicPr>
        <p:blipFill rotWithShape="1">
          <a:blip r:embed="rId4"/>
          <a:srcRect l="55913" t="7864" b="10059"/>
          <a:stretch/>
        </p:blipFill>
        <p:spPr>
          <a:xfrm>
            <a:off x="7868876" y="4112216"/>
            <a:ext cx="3867602" cy="2670826"/>
          </a:xfrm>
          <a:prstGeom prst="rect">
            <a:avLst/>
          </a:prstGeom>
        </p:spPr>
      </p:pic>
      <p:sp>
        <p:nvSpPr>
          <p:cNvPr id="29" name="文本框 28">
            <a:extLst>
              <a:ext uri="{FF2B5EF4-FFF2-40B4-BE49-F238E27FC236}">
                <a16:creationId xmlns:a16="http://schemas.microsoft.com/office/drawing/2014/main" id="{6FA2DE29-1AA5-4F0C-BC1C-33FCEC8D97A7}"/>
              </a:ext>
            </a:extLst>
          </p:cNvPr>
          <p:cNvSpPr txBox="1"/>
          <p:nvPr/>
        </p:nvSpPr>
        <p:spPr>
          <a:xfrm>
            <a:off x="281518" y="1783705"/>
            <a:ext cx="7267478" cy="5046510"/>
          </a:xfrm>
          <a:prstGeom prst="rect">
            <a:avLst/>
          </a:prstGeom>
          <a:noFill/>
        </p:spPr>
        <p:txBody>
          <a:bodyPr wrap="square">
            <a:spAutoFit/>
          </a:bodyPr>
          <a:lstStyle/>
          <a:p>
            <a:pPr algn="l" fontAlgn="base" latinLnBrk="0">
              <a:lnSpc>
                <a:spcPct val="120000"/>
              </a:lnSpc>
            </a:pPr>
            <a:r>
              <a:rPr lang="zh-CN" altLang="en-US" b="1" i="0" dirty="0">
                <a:solidFill>
                  <a:srgbClr val="000000"/>
                </a:solidFill>
                <a:effectLst/>
                <a:latin typeface="Times New Roman" panose="02020603050405020304" pitchFamily="18" charset="0"/>
                <a:ea typeface="宋体" panose="02010600030101010101" pitchFamily="2" charset="-122"/>
              </a:rPr>
              <a:t>对比模型</a:t>
            </a:r>
            <a:endParaRPr lang="en-US" altLang="zh-CN" b="1" i="0" dirty="0">
              <a:solidFill>
                <a:srgbClr val="000000"/>
              </a:solidFill>
              <a:effectLst/>
              <a:latin typeface="Times New Roman" panose="02020603050405020304" pitchFamily="18" charset="0"/>
              <a:ea typeface="宋体" panose="02010600030101010101" pitchFamily="2" charset="-122"/>
            </a:endParaRPr>
          </a:p>
          <a:p>
            <a:pPr marL="285750" indent="-285750" algn="l" fontAlgn="base" latinLnBrk="0">
              <a:lnSpc>
                <a:spcPct val="120000"/>
              </a:lnSpc>
              <a:buFont typeface="Arial" panose="020B0604020202020204" pitchFamily="34" charset="0"/>
              <a:buChar char="•"/>
            </a:pPr>
            <a:r>
              <a:rPr lang="zh-CN" altLang="en-US" b="0" i="0" dirty="0">
                <a:solidFill>
                  <a:srgbClr val="000000"/>
                </a:solidFill>
                <a:effectLst/>
                <a:latin typeface="Times New Roman" panose="02020603050405020304" pitchFamily="18" charset="0"/>
                <a:ea typeface="宋体" panose="02010600030101010101" pitchFamily="2" charset="-122"/>
              </a:rPr>
              <a:t>基准选择模型（</a:t>
            </a:r>
            <a:r>
              <a:rPr lang="en-US" altLang="zh-CN" b="0" i="0" dirty="0">
                <a:solidFill>
                  <a:srgbClr val="000000"/>
                </a:solidFill>
                <a:effectLst/>
                <a:latin typeface="Times New Roman" panose="02020603050405020304" pitchFamily="18" charset="0"/>
                <a:ea typeface="宋体" panose="02010600030101010101" pitchFamily="2" charset="-122"/>
              </a:rPr>
              <a:t>baseline choice model</a:t>
            </a:r>
            <a:r>
              <a:rPr lang="zh-CN" altLang="en-US" b="0" i="0" dirty="0">
                <a:solidFill>
                  <a:srgbClr val="000000"/>
                </a:solidFill>
                <a:effectLst/>
                <a:latin typeface="Times New Roman" panose="02020603050405020304" pitchFamily="18" charset="0"/>
                <a:ea typeface="宋体" panose="02010600030101010101" pitchFamily="2" charset="-122"/>
              </a:rPr>
              <a:t>）：忽略特征信息，仅基于边际曝光概率进行预测（所有内容项在考虑集中的曝光概率相同，不考虑用户</a:t>
            </a:r>
            <a:r>
              <a:rPr lang="en-US" altLang="zh-CN" b="0" i="0" dirty="0">
                <a:solidFill>
                  <a:srgbClr val="000000"/>
                </a:solidFill>
                <a:effectLst/>
                <a:latin typeface="Times New Roman" panose="02020603050405020304" pitchFamily="18" charset="0"/>
                <a:ea typeface="宋体" panose="02010600030101010101" pitchFamily="2" charset="-122"/>
              </a:rPr>
              <a:t>-</a:t>
            </a:r>
            <a:r>
              <a:rPr lang="zh-CN" altLang="en-US" b="0" i="0" dirty="0">
                <a:solidFill>
                  <a:srgbClr val="000000"/>
                </a:solidFill>
                <a:effectLst/>
                <a:latin typeface="Times New Roman" panose="02020603050405020304" pitchFamily="18" charset="0"/>
                <a:ea typeface="宋体" panose="02010600030101010101" pitchFamily="2" charset="-122"/>
              </a:rPr>
              <a:t>内容特征或处理状态）</a:t>
            </a:r>
            <a:endParaRPr lang="en-US" altLang="zh-CN" b="0" i="0" dirty="0">
              <a:solidFill>
                <a:srgbClr val="000000"/>
              </a:solidFill>
              <a:effectLst/>
              <a:latin typeface="Times New Roman" panose="02020603050405020304" pitchFamily="18" charset="0"/>
              <a:ea typeface="宋体" panose="02010600030101010101" pitchFamily="2" charset="-122"/>
            </a:endParaRPr>
          </a:p>
          <a:p>
            <a:pPr marL="285750" indent="-285750" algn="l" fontAlgn="base" latinLnBrk="0">
              <a:lnSpc>
                <a:spcPct val="120000"/>
              </a:lnSpc>
              <a:buFont typeface="Arial" panose="020B0604020202020204" pitchFamily="34" charset="0"/>
              <a:buChar char="•"/>
            </a:pPr>
            <a:r>
              <a:rPr lang="zh-CN" altLang="en-US" b="0" i="0" dirty="0">
                <a:solidFill>
                  <a:srgbClr val="000000"/>
                </a:solidFill>
                <a:effectLst/>
                <a:latin typeface="Times New Roman" panose="02020603050405020304" pitchFamily="18" charset="0"/>
                <a:ea typeface="宋体" panose="02010600030101010101" pitchFamily="2" charset="-122"/>
              </a:rPr>
              <a:t>更复杂的相关选择模型（</a:t>
            </a:r>
            <a:r>
              <a:rPr lang="en-US" altLang="zh-CN" b="0" i="0" dirty="0">
                <a:solidFill>
                  <a:srgbClr val="000000"/>
                </a:solidFill>
                <a:effectLst/>
                <a:latin typeface="Times New Roman" panose="02020603050405020304" pitchFamily="18" charset="0"/>
                <a:ea typeface="宋体" panose="02010600030101010101" pitchFamily="2" charset="-122"/>
              </a:rPr>
              <a:t>Correlated Choice Model</a:t>
            </a:r>
            <a:r>
              <a:rPr lang="zh-CN" altLang="en-US" b="0" i="0" dirty="0">
                <a:solidFill>
                  <a:srgbClr val="000000"/>
                </a:solidFill>
                <a:effectLst/>
                <a:latin typeface="Times New Roman" panose="02020603050405020304" pitchFamily="18" charset="0"/>
                <a:ea typeface="宋体" panose="02010600030101010101" pitchFamily="2" charset="-122"/>
              </a:rPr>
              <a:t>）：在</a:t>
            </a:r>
            <a:r>
              <a:rPr lang="en-US" altLang="zh-CN" b="0" i="0" dirty="0" err="1">
                <a:solidFill>
                  <a:srgbClr val="000000"/>
                </a:solidFill>
                <a:effectLst/>
                <a:latin typeface="Times New Roman" panose="02020603050405020304" pitchFamily="18" charset="0"/>
                <a:ea typeface="宋体" panose="02010600030101010101" pitchFamily="2" charset="-122"/>
              </a:rPr>
              <a:t>Softmax</a:t>
            </a:r>
            <a:r>
              <a:rPr lang="zh-CN" altLang="en-US" b="0" i="0" dirty="0">
                <a:solidFill>
                  <a:srgbClr val="000000"/>
                </a:solidFill>
                <a:effectLst/>
                <a:latin typeface="Times New Roman" panose="02020603050405020304" pitchFamily="18" charset="0"/>
                <a:ea typeface="宋体" panose="02010600030101010101" pitchFamily="2" charset="-122"/>
              </a:rPr>
              <a:t>激活函数前加了一</a:t>
            </a:r>
            <a:r>
              <a:rPr lang="en-US" altLang="zh-CN" dirty="0">
                <a:solidFill>
                  <a:srgbClr val="000000"/>
                </a:solidFill>
                <a:latin typeface="Times New Roman" panose="02020603050405020304" pitchFamily="18" charset="0"/>
                <a:ea typeface="宋体" panose="02010600030101010101" pitchFamily="2" charset="-122"/>
              </a:rPr>
              <a:t>dense layer</a:t>
            </a:r>
            <a:r>
              <a:rPr lang="zh-CN" altLang="en-US" dirty="0">
                <a:solidFill>
                  <a:srgbClr val="000000"/>
                </a:solidFill>
                <a:latin typeface="Times New Roman" panose="02020603050405020304" pitchFamily="18" charset="0"/>
                <a:ea typeface="宋体" panose="02010600030101010101" pitchFamily="2" charset="-122"/>
              </a:rPr>
              <a:t>层，用以捕捉同一考虑集内物料相关性。</a:t>
            </a:r>
            <a:endParaRPr lang="en-US" altLang="zh-CN" dirty="0">
              <a:solidFill>
                <a:srgbClr val="000000"/>
              </a:solidFill>
              <a:latin typeface="Times New Roman" panose="02020603050405020304" pitchFamily="18" charset="0"/>
              <a:ea typeface="宋体" panose="02010600030101010101" pitchFamily="2" charset="-122"/>
            </a:endParaRPr>
          </a:p>
          <a:p>
            <a:pPr fontAlgn="base">
              <a:lnSpc>
                <a:spcPct val="120000"/>
              </a:lnSpc>
            </a:pPr>
            <a:r>
              <a:rPr lang="zh-CN" altLang="en-US" b="1" dirty="0">
                <a:solidFill>
                  <a:srgbClr val="000000"/>
                </a:solidFill>
                <a:latin typeface="Times New Roman" panose="02020603050405020304" pitchFamily="18" charset="0"/>
                <a:ea typeface="宋体" panose="02010600030101010101" pitchFamily="2" charset="-122"/>
              </a:rPr>
              <a:t>性能指标评估</a:t>
            </a:r>
          </a:p>
          <a:p>
            <a:pPr marL="285750" indent="-285750" algn="l" fontAlgn="base" latinLnBrk="0">
              <a:lnSpc>
                <a:spcPct val="120000"/>
              </a:lnSpc>
              <a:buFont typeface="Arial" panose="020B0604020202020204" pitchFamily="34" charset="0"/>
              <a:buChar char="•"/>
            </a:pPr>
            <a:r>
              <a:rPr lang="en-US" altLang="zh-CN" dirty="0">
                <a:solidFill>
                  <a:srgbClr val="000000"/>
                </a:solidFill>
                <a:latin typeface="Times New Roman" panose="02020603050405020304" pitchFamily="18" charset="0"/>
                <a:ea typeface="宋体" panose="02010600030101010101" pitchFamily="2" charset="-122"/>
              </a:rPr>
              <a:t>ROC</a:t>
            </a:r>
            <a:r>
              <a:rPr lang="zh-CN" altLang="en-US" dirty="0">
                <a:solidFill>
                  <a:srgbClr val="000000"/>
                </a:solidFill>
                <a:latin typeface="Times New Roman" panose="02020603050405020304" pitchFamily="18" charset="0"/>
                <a:ea typeface="宋体" panose="02010600030101010101" pitchFamily="2" charset="-122"/>
              </a:rPr>
              <a:t>曲线：曲线越接近左上角，表明模型性能越优。</a:t>
            </a:r>
            <a:endParaRPr lang="en-US" altLang="zh-CN" dirty="0">
              <a:solidFill>
                <a:srgbClr val="000000"/>
              </a:solidFill>
              <a:latin typeface="Times New Roman" panose="02020603050405020304" pitchFamily="18" charset="0"/>
              <a:ea typeface="宋体" panose="02010600030101010101" pitchFamily="2" charset="-122"/>
            </a:endParaRPr>
          </a:p>
          <a:p>
            <a:pPr marL="285750" indent="-285750" algn="l" fontAlgn="base" latinLnBrk="0">
              <a:lnSpc>
                <a:spcPct val="120000"/>
              </a:lnSpc>
              <a:buFont typeface="Arial" panose="020B0604020202020204" pitchFamily="34" charset="0"/>
              <a:buChar char="•"/>
            </a:pPr>
            <a:r>
              <a:rPr lang="en-US" altLang="zh-CN" dirty="0">
                <a:solidFill>
                  <a:srgbClr val="000000"/>
                </a:solidFill>
                <a:latin typeface="Times New Roman" panose="02020603050405020304" pitchFamily="18" charset="0"/>
                <a:ea typeface="宋体" panose="02010600030101010101" pitchFamily="2" charset="-122"/>
              </a:rPr>
              <a:t>NDCG</a:t>
            </a:r>
            <a:r>
              <a:rPr lang="zh-CN" altLang="en-US" dirty="0">
                <a:solidFill>
                  <a:srgbClr val="000000"/>
                </a:solidFill>
                <a:latin typeface="Times New Roman" panose="02020603050405020304" pitchFamily="18" charset="0"/>
                <a:ea typeface="宋体" panose="02010600030101010101" pitchFamily="2" charset="-122"/>
              </a:rPr>
              <a:t>损失：归一化折损累计增益，衡量预测曝光概率与真实曝光顺序的一致性。</a:t>
            </a:r>
            <a:endParaRPr lang="en-US" altLang="zh-CN" dirty="0">
              <a:solidFill>
                <a:srgbClr val="000000"/>
              </a:solidFill>
              <a:latin typeface="Times New Roman" panose="02020603050405020304" pitchFamily="18" charset="0"/>
              <a:ea typeface="宋体" panose="02010600030101010101" pitchFamily="2" charset="-122"/>
            </a:endParaRPr>
          </a:p>
          <a:p>
            <a:pPr algn="l" fontAlgn="base" latinLnBrk="0">
              <a:lnSpc>
                <a:spcPct val="120000"/>
              </a:lnSpc>
            </a:pPr>
            <a:r>
              <a:rPr lang="zh-CN" altLang="en-US" b="1" dirty="0">
                <a:solidFill>
                  <a:srgbClr val="000000"/>
                </a:solidFill>
                <a:latin typeface="Times New Roman" panose="02020603050405020304" pitchFamily="18" charset="0"/>
                <a:ea typeface="宋体" panose="02010600030101010101" pitchFamily="2" charset="-122"/>
              </a:rPr>
              <a:t>结果</a:t>
            </a:r>
            <a:endParaRPr lang="en-US" altLang="zh-CN" b="1" dirty="0">
              <a:solidFill>
                <a:srgbClr val="000000"/>
              </a:solidFill>
              <a:latin typeface="Times New Roman" panose="02020603050405020304" pitchFamily="18" charset="0"/>
              <a:ea typeface="宋体" panose="02010600030101010101" pitchFamily="2" charset="-122"/>
            </a:endParaRPr>
          </a:p>
          <a:p>
            <a:pPr marL="285750" indent="-285750" algn="l" fontAlgn="base" latinLnBrk="0">
              <a:lnSpc>
                <a:spcPct val="120000"/>
              </a:lnSpc>
              <a:buFont typeface="Arial" panose="020B0604020202020204" pitchFamily="34" charset="0"/>
              <a:buChar char="•"/>
            </a:pPr>
            <a:r>
              <a:rPr lang="zh-CN" altLang="en-US" dirty="0">
                <a:solidFill>
                  <a:srgbClr val="000000"/>
                </a:solidFill>
                <a:latin typeface="Times New Roman" panose="02020603050405020304" pitchFamily="18" charset="0"/>
                <a:ea typeface="宋体" panose="02010600030101010101" pitchFamily="2" charset="-122"/>
              </a:rPr>
              <a:t>模型的</a:t>
            </a:r>
            <a:r>
              <a:rPr lang="en-US" altLang="zh-CN" dirty="0">
                <a:solidFill>
                  <a:srgbClr val="000000"/>
                </a:solidFill>
                <a:latin typeface="Times New Roman" panose="02020603050405020304" pitchFamily="18" charset="0"/>
                <a:ea typeface="宋体" panose="02010600030101010101" pitchFamily="2" charset="-122"/>
              </a:rPr>
              <a:t>AUC</a:t>
            </a:r>
            <a:r>
              <a:rPr lang="zh-CN" altLang="en-US" dirty="0">
                <a:solidFill>
                  <a:srgbClr val="000000"/>
                </a:solidFill>
                <a:latin typeface="Times New Roman" panose="02020603050405020304" pitchFamily="18" charset="0"/>
                <a:ea typeface="宋体" panose="02010600030101010101" pitchFamily="2" charset="-122"/>
              </a:rPr>
              <a:t> ​</a:t>
            </a:r>
            <a:r>
              <a:rPr lang="en-US" altLang="zh-CN" dirty="0">
                <a:solidFill>
                  <a:srgbClr val="000000"/>
                </a:solidFill>
                <a:latin typeface="Times New Roman" panose="02020603050405020304" pitchFamily="18" charset="0"/>
                <a:ea typeface="宋体" panose="02010600030101010101" pitchFamily="2" charset="-122"/>
              </a:rPr>
              <a:t>0.97</a:t>
            </a:r>
            <a:r>
              <a:rPr lang="zh-CN" altLang="en-US" dirty="0">
                <a:solidFill>
                  <a:srgbClr val="000000"/>
                </a:solidFill>
                <a:latin typeface="Times New Roman" panose="02020603050405020304" pitchFamily="18" charset="0"/>
                <a:ea typeface="宋体" panose="02010600030101010101" pitchFamily="2" charset="-122"/>
              </a:rPr>
              <a:t>，接近</a:t>
            </a:r>
            <a:r>
              <a:rPr lang="en-US" altLang="zh-CN" dirty="0">
                <a:solidFill>
                  <a:srgbClr val="000000"/>
                </a:solidFill>
                <a:latin typeface="Times New Roman" panose="02020603050405020304" pitchFamily="18" charset="0"/>
                <a:ea typeface="宋体" panose="02010600030101010101" pitchFamily="2" charset="-122"/>
              </a:rPr>
              <a:t>1.0</a:t>
            </a:r>
            <a:r>
              <a:rPr lang="zh-CN" altLang="en-US" dirty="0">
                <a:solidFill>
                  <a:srgbClr val="000000"/>
                </a:solidFill>
                <a:latin typeface="Times New Roman" panose="02020603050405020304" pitchFamily="18" charset="0"/>
                <a:ea typeface="宋体" panose="02010600030101010101" pitchFamily="2" charset="-122"/>
              </a:rPr>
              <a:t>，表明模型能够极高精度地区分曝光与非曝光项目。</a:t>
            </a:r>
            <a:endParaRPr lang="en-US" altLang="zh-CN" dirty="0">
              <a:solidFill>
                <a:srgbClr val="000000"/>
              </a:solidFill>
              <a:latin typeface="Times New Roman" panose="02020603050405020304" pitchFamily="18" charset="0"/>
              <a:ea typeface="宋体" panose="02010600030101010101" pitchFamily="2" charset="-122"/>
            </a:endParaRPr>
          </a:p>
          <a:p>
            <a:pPr marL="285750" indent="-285750" algn="l" fontAlgn="base" latinLnBrk="0">
              <a:lnSpc>
                <a:spcPct val="120000"/>
              </a:lnSpc>
              <a:buFont typeface="Arial" panose="020B0604020202020204" pitchFamily="34" charset="0"/>
              <a:buChar char="•"/>
            </a:pPr>
            <a:r>
              <a:rPr lang="zh-CN" altLang="en-US" dirty="0">
                <a:solidFill>
                  <a:srgbClr val="000000"/>
                </a:solidFill>
                <a:latin typeface="Times New Roman" panose="02020603050405020304" pitchFamily="18" charset="0"/>
                <a:ea typeface="宋体" panose="02010600030101010101" pitchFamily="2" charset="-122"/>
              </a:rPr>
              <a:t>基准模型的表现较差（损失值接近</a:t>
            </a:r>
            <a:r>
              <a:rPr lang="en-US" altLang="zh-CN" dirty="0">
                <a:solidFill>
                  <a:srgbClr val="000000"/>
                </a:solidFill>
                <a:latin typeface="Times New Roman" panose="02020603050405020304" pitchFamily="18" charset="0"/>
                <a:ea typeface="宋体" panose="02010600030101010101" pitchFamily="2" charset="-122"/>
              </a:rPr>
              <a:t>0</a:t>
            </a:r>
            <a:r>
              <a:rPr lang="zh-CN" altLang="en-US" dirty="0">
                <a:solidFill>
                  <a:srgbClr val="000000"/>
                </a:solidFill>
                <a:latin typeface="Times New Roman" panose="02020603050405020304" pitchFamily="18" charset="0"/>
                <a:ea typeface="宋体" panose="02010600030101010101" pitchFamily="2" charset="-122"/>
              </a:rPr>
              <a:t>，表示随机排名）；模型</a:t>
            </a:r>
            <a:r>
              <a:rPr lang="en-US" altLang="zh-CN" dirty="0">
                <a:solidFill>
                  <a:srgbClr val="000000"/>
                </a:solidFill>
                <a:latin typeface="Times New Roman" panose="02020603050405020304" pitchFamily="18" charset="0"/>
                <a:ea typeface="宋体" panose="02010600030101010101" pitchFamily="2" charset="-122"/>
              </a:rPr>
              <a:t>NDCG</a:t>
            </a:r>
            <a:r>
              <a:rPr lang="zh-CN" altLang="en-US" dirty="0">
                <a:solidFill>
                  <a:srgbClr val="000000"/>
                </a:solidFill>
                <a:latin typeface="Times New Roman" panose="02020603050405020304" pitchFamily="18" charset="0"/>
                <a:ea typeface="宋体" panose="02010600030101010101" pitchFamily="2" charset="-122"/>
              </a:rPr>
              <a:t>损失分布显示，其预测与真实曝光向量高度对齐（损失值接近</a:t>
            </a:r>
            <a:r>
              <a:rPr lang="en-US" altLang="zh-CN" dirty="0">
                <a:solidFill>
                  <a:srgbClr val="000000"/>
                </a:solidFill>
                <a:latin typeface="Times New Roman" panose="02020603050405020304" pitchFamily="18" charset="0"/>
                <a:ea typeface="宋体" panose="02010600030101010101" pitchFamily="2" charset="-122"/>
              </a:rPr>
              <a:t>-1</a:t>
            </a:r>
            <a:r>
              <a:rPr lang="zh-CN" altLang="en-US" dirty="0">
                <a:solidFill>
                  <a:srgbClr val="000000"/>
                </a:solidFill>
                <a:latin typeface="Times New Roman" panose="02020603050405020304" pitchFamily="18" charset="0"/>
                <a:ea typeface="宋体" panose="02010600030101010101" pitchFamily="2" charset="-122"/>
              </a:rPr>
              <a:t>）</a:t>
            </a:r>
          </a:p>
        </p:txBody>
      </p:sp>
      <p:pic>
        <p:nvPicPr>
          <p:cNvPr id="32" name="图片 31">
            <a:extLst>
              <a:ext uri="{FF2B5EF4-FFF2-40B4-BE49-F238E27FC236}">
                <a16:creationId xmlns:a16="http://schemas.microsoft.com/office/drawing/2014/main" id="{56579BA1-A64D-4DF1-97F9-7E55AE3C878E}"/>
              </a:ext>
            </a:extLst>
          </p:cNvPr>
          <p:cNvPicPr>
            <a:picLocks/>
          </p:cNvPicPr>
          <p:nvPr/>
        </p:nvPicPr>
        <p:blipFill rotWithShape="1">
          <a:blip r:embed="rId4"/>
          <a:srcRect l="2214" t="6401" r="55913" b="8985"/>
          <a:stretch/>
        </p:blipFill>
        <p:spPr>
          <a:xfrm>
            <a:off x="7849144" y="1109127"/>
            <a:ext cx="3673385" cy="2753374"/>
          </a:xfrm>
          <a:prstGeom prst="rect">
            <a:avLst/>
          </a:prstGeom>
        </p:spPr>
      </p:pic>
    </p:spTree>
    <p:extLst>
      <p:ext uri="{BB962C8B-B14F-4D97-AF65-F5344CB8AC3E}">
        <p14:creationId xmlns:p14="http://schemas.microsoft.com/office/powerpoint/2010/main" val="2184335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AF801885-64E7-4189-A5EF-148C43462EF7}"/>
              </a:ext>
            </a:extLst>
          </p:cNvPr>
          <p:cNvGrpSpPr/>
          <p:nvPr/>
        </p:nvGrpSpPr>
        <p:grpSpPr>
          <a:xfrm>
            <a:off x="-1" y="0"/>
            <a:ext cx="12192001" cy="1012223"/>
            <a:chOff x="1591733" y="302634"/>
            <a:chExt cx="12192001" cy="1012223"/>
          </a:xfrm>
        </p:grpSpPr>
        <p:pic>
          <p:nvPicPr>
            <p:cNvPr id="5" name="图片 4">
              <a:extLst>
                <a:ext uri="{FF2B5EF4-FFF2-40B4-BE49-F238E27FC236}">
                  <a16:creationId xmlns:a16="http://schemas.microsoft.com/office/drawing/2014/main" id="{E27118F9-D7BB-4057-86DD-88AE096638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1733" y="302634"/>
              <a:ext cx="12192000" cy="1001194"/>
            </a:xfrm>
            <a:prstGeom prst="rect">
              <a:avLst/>
            </a:prstGeom>
          </p:spPr>
        </p:pic>
        <p:grpSp>
          <p:nvGrpSpPr>
            <p:cNvPr id="6" name="组合 5">
              <a:extLst>
                <a:ext uri="{FF2B5EF4-FFF2-40B4-BE49-F238E27FC236}">
                  <a16:creationId xmlns:a16="http://schemas.microsoft.com/office/drawing/2014/main" id="{37F31720-A603-4301-9BAA-E43FB30BB130}"/>
                </a:ext>
              </a:extLst>
            </p:cNvPr>
            <p:cNvGrpSpPr/>
            <p:nvPr/>
          </p:nvGrpSpPr>
          <p:grpSpPr>
            <a:xfrm>
              <a:off x="1591734" y="313663"/>
              <a:ext cx="12192000" cy="1001194"/>
              <a:chOff x="2446369" y="17330"/>
              <a:chExt cx="9745631" cy="1001194"/>
            </a:xfrm>
          </p:grpSpPr>
          <p:pic>
            <p:nvPicPr>
              <p:cNvPr id="7" name="图片 6">
                <a:extLst>
                  <a:ext uri="{FF2B5EF4-FFF2-40B4-BE49-F238E27FC236}">
                    <a16:creationId xmlns:a16="http://schemas.microsoft.com/office/drawing/2014/main" id="{7AEC3D07-8185-4E79-9185-1F85D7A4D8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6369" y="17330"/>
                <a:ext cx="9745631" cy="1001194"/>
              </a:xfrm>
              <a:prstGeom prst="rect">
                <a:avLst/>
              </a:prstGeom>
            </p:spPr>
          </p:pic>
          <p:cxnSp>
            <p:nvCxnSpPr>
              <p:cNvPr id="8" name="直接连接符 7">
                <a:extLst>
                  <a:ext uri="{FF2B5EF4-FFF2-40B4-BE49-F238E27FC236}">
                    <a16:creationId xmlns:a16="http://schemas.microsoft.com/office/drawing/2014/main" id="{44EC1387-B8D6-464A-9C8D-55D32B26751F}"/>
                  </a:ext>
                </a:extLst>
              </p:cNvPr>
              <p:cNvCxnSpPr/>
              <p:nvPr/>
            </p:nvCxnSpPr>
            <p:spPr>
              <a:xfrm>
                <a:off x="4648200" y="191424"/>
                <a:ext cx="0" cy="4024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AC2B6E8D-A11D-4B77-A4C3-F89B9977012B}"/>
                  </a:ext>
                </a:extLst>
              </p:cNvPr>
              <p:cNvCxnSpPr/>
              <p:nvPr/>
            </p:nvCxnSpPr>
            <p:spPr>
              <a:xfrm>
                <a:off x="7021286" y="202453"/>
                <a:ext cx="0" cy="4024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D1D0C202-CE2D-4229-A15C-D8FED84A6D2C}"/>
                  </a:ext>
                </a:extLst>
              </p:cNvPr>
              <p:cNvSpPr txBox="1"/>
              <p:nvPr/>
            </p:nvSpPr>
            <p:spPr>
              <a:xfrm>
                <a:off x="2449738" y="241054"/>
                <a:ext cx="21984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个人信息</a:t>
                </a:r>
              </a:p>
            </p:txBody>
          </p:sp>
        </p:grpSp>
      </p:grpSp>
      <p:grpSp>
        <p:nvGrpSpPr>
          <p:cNvPr id="39" name="组合 38">
            <a:extLst>
              <a:ext uri="{FF2B5EF4-FFF2-40B4-BE49-F238E27FC236}">
                <a16:creationId xmlns:a16="http://schemas.microsoft.com/office/drawing/2014/main" id="{761BFEC4-8CE8-4149-B003-A95465661F4A}"/>
              </a:ext>
            </a:extLst>
          </p:cNvPr>
          <p:cNvGrpSpPr/>
          <p:nvPr/>
        </p:nvGrpSpPr>
        <p:grpSpPr>
          <a:xfrm>
            <a:off x="0" y="11029"/>
            <a:ext cx="12192001" cy="1012223"/>
            <a:chOff x="1591733" y="302634"/>
            <a:chExt cx="12192001" cy="1012223"/>
          </a:xfrm>
        </p:grpSpPr>
        <p:pic>
          <p:nvPicPr>
            <p:cNvPr id="40" name="图片 39">
              <a:extLst>
                <a:ext uri="{FF2B5EF4-FFF2-40B4-BE49-F238E27FC236}">
                  <a16:creationId xmlns:a16="http://schemas.microsoft.com/office/drawing/2014/main" id="{8853677C-37B8-4368-B655-1F8FCB1420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1733" y="302634"/>
              <a:ext cx="12192000" cy="1001194"/>
            </a:xfrm>
            <a:prstGeom prst="rect">
              <a:avLst/>
            </a:prstGeom>
          </p:spPr>
        </p:pic>
        <p:grpSp>
          <p:nvGrpSpPr>
            <p:cNvPr id="41" name="组合 40">
              <a:extLst>
                <a:ext uri="{FF2B5EF4-FFF2-40B4-BE49-F238E27FC236}">
                  <a16:creationId xmlns:a16="http://schemas.microsoft.com/office/drawing/2014/main" id="{3112ED42-6D0C-431A-8361-588FD198D972}"/>
                </a:ext>
              </a:extLst>
            </p:cNvPr>
            <p:cNvGrpSpPr/>
            <p:nvPr/>
          </p:nvGrpSpPr>
          <p:grpSpPr>
            <a:xfrm>
              <a:off x="1591734" y="307494"/>
              <a:ext cx="12192000" cy="1007363"/>
              <a:chOff x="2446369" y="11161"/>
              <a:chExt cx="9745631" cy="1007363"/>
            </a:xfrm>
          </p:grpSpPr>
          <p:pic>
            <p:nvPicPr>
              <p:cNvPr id="42" name="图片 41">
                <a:extLst>
                  <a:ext uri="{FF2B5EF4-FFF2-40B4-BE49-F238E27FC236}">
                    <a16:creationId xmlns:a16="http://schemas.microsoft.com/office/drawing/2014/main" id="{DE742765-187C-4D61-9079-EEFB523C1A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6369" y="17330"/>
                <a:ext cx="9745631" cy="1001194"/>
              </a:xfrm>
              <a:prstGeom prst="rect">
                <a:avLst/>
              </a:prstGeom>
            </p:spPr>
          </p:pic>
          <p:cxnSp>
            <p:nvCxnSpPr>
              <p:cNvPr id="44" name="直接连接符 43">
                <a:extLst>
                  <a:ext uri="{FF2B5EF4-FFF2-40B4-BE49-F238E27FC236}">
                    <a16:creationId xmlns:a16="http://schemas.microsoft.com/office/drawing/2014/main" id="{FC02BE72-F638-4676-8D8D-EF7FDF7AC373}"/>
                  </a:ext>
                </a:extLst>
              </p:cNvPr>
              <p:cNvCxnSpPr/>
              <p:nvPr/>
            </p:nvCxnSpPr>
            <p:spPr>
              <a:xfrm>
                <a:off x="4648200" y="191424"/>
                <a:ext cx="0" cy="4024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6FD9DDD4-0B2D-4013-B0A3-84A1F303110E}"/>
                  </a:ext>
                </a:extLst>
              </p:cNvPr>
              <p:cNvCxnSpPr/>
              <p:nvPr/>
            </p:nvCxnSpPr>
            <p:spPr>
              <a:xfrm>
                <a:off x="7021286" y="202453"/>
                <a:ext cx="0" cy="4024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id="{B3C472CC-0BEE-4B44-A140-6DFE4F911E3C}"/>
                  </a:ext>
                </a:extLst>
              </p:cNvPr>
              <p:cNvCxnSpPr/>
              <p:nvPr/>
            </p:nvCxnSpPr>
            <p:spPr>
              <a:xfrm>
                <a:off x="9492344" y="213482"/>
                <a:ext cx="0" cy="4024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7" name="矩形 46">
                <a:extLst>
                  <a:ext uri="{FF2B5EF4-FFF2-40B4-BE49-F238E27FC236}">
                    <a16:creationId xmlns:a16="http://schemas.microsoft.com/office/drawing/2014/main" id="{5E8A09D4-C355-4A73-A5EB-D47B22340AA1}"/>
                  </a:ext>
                </a:extLst>
              </p:cNvPr>
              <p:cNvSpPr/>
              <p:nvPr/>
            </p:nvSpPr>
            <p:spPr>
              <a:xfrm>
                <a:off x="7021283" y="11161"/>
                <a:ext cx="2471060" cy="740085"/>
              </a:xfrm>
              <a:prstGeom prst="rect">
                <a:avLst/>
              </a:prstGeom>
              <a:solidFill>
                <a:srgbClr val="7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Perpetua Titling MT"/>
                  <a:ea typeface="微软雅黑 Light"/>
                  <a:cs typeface="+mn-cs"/>
                </a:endParaRPr>
              </a:p>
            </p:txBody>
          </p:sp>
          <p:sp>
            <p:nvSpPr>
              <p:cNvPr id="48" name="文本框 47">
                <a:extLst>
                  <a:ext uri="{FF2B5EF4-FFF2-40B4-BE49-F238E27FC236}">
                    <a16:creationId xmlns:a16="http://schemas.microsoft.com/office/drawing/2014/main" id="{46DC189B-A8E5-4C33-82A3-910D3D400285}"/>
                  </a:ext>
                </a:extLst>
              </p:cNvPr>
              <p:cNvSpPr txBox="1"/>
              <p:nvPr/>
            </p:nvSpPr>
            <p:spPr>
              <a:xfrm>
                <a:off x="2449737" y="91525"/>
                <a:ext cx="219846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cs typeface="+mn-cs"/>
                  </a:rPr>
                  <a:t>Recommender Interference</a:t>
                </a:r>
              </a:p>
            </p:txBody>
          </p:sp>
          <p:sp>
            <p:nvSpPr>
              <p:cNvPr id="49" name="文本框 48">
                <a:extLst>
                  <a:ext uri="{FF2B5EF4-FFF2-40B4-BE49-F238E27FC236}">
                    <a16:creationId xmlns:a16="http://schemas.microsoft.com/office/drawing/2014/main" id="{4DB726D5-78BD-47E2-A135-8902A00AE633}"/>
                  </a:ext>
                </a:extLst>
              </p:cNvPr>
              <p:cNvSpPr txBox="1"/>
              <p:nvPr/>
            </p:nvSpPr>
            <p:spPr>
              <a:xfrm>
                <a:off x="4648197" y="241054"/>
                <a:ext cx="237308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cs typeface="+mn-cs"/>
                  </a:rPr>
                  <a:t>Modeling Interference</a:t>
                </a:r>
              </a:p>
            </p:txBody>
          </p:sp>
          <p:sp>
            <p:nvSpPr>
              <p:cNvPr id="50" name="文本框 49">
                <a:extLst>
                  <a:ext uri="{FF2B5EF4-FFF2-40B4-BE49-F238E27FC236}">
                    <a16:creationId xmlns:a16="http://schemas.microsoft.com/office/drawing/2014/main" id="{8143DA67-F586-4B88-AF92-8DC5B249EE47}"/>
                  </a:ext>
                </a:extLst>
              </p:cNvPr>
              <p:cNvSpPr txBox="1"/>
              <p:nvPr/>
            </p:nvSpPr>
            <p:spPr>
              <a:xfrm>
                <a:off x="7021286" y="241054"/>
                <a:ext cx="247105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Empirical Application</a:t>
                </a:r>
              </a:p>
            </p:txBody>
          </p:sp>
        </p:grpSp>
      </p:grpSp>
      <p:sp>
        <p:nvSpPr>
          <p:cNvPr id="51" name="文本框 50">
            <a:extLst>
              <a:ext uri="{FF2B5EF4-FFF2-40B4-BE49-F238E27FC236}">
                <a16:creationId xmlns:a16="http://schemas.microsoft.com/office/drawing/2014/main" id="{181470C6-4CA5-46F3-BF49-B11352AC8DA3}"/>
              </a:ext>
            </a:extLst>
          </p:cNvPr>
          <p:cNvSpPr txBox="1"/>
          <p:nvPr/>
        </p:nvSpPr>
        <p:spPr>
          <a:xfrm>
            <a:off x="405687" y="948038"/>
            <a:ext cx="4320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b="1" spc="130" dirty="0">
                <a:solidFill>
                  <a:srgbClr val="000000"/>
                </a:solidFill>
                <a:latin typeface="Times New Roman" panose="02020603050405020304" pitchFamily="18" charset="0"/>
                <a:ea typeface="思源宋体 CN Heavy" panose="02020900000000000000" pitchFamily="18" charset="-122"/>
                <a:cs typeface="Times New Roman" panose="02020603050405020304" pitchFamily="18" charset="0"/>
              </a:rPr>
              <a:t>3 Empirical Application</a:t>
            </a:r>
          </a:p>
        </p:txBody>
      </p:sp>
      <p:cxnSp>
        <p:nvCxnSpPr>
          <p:cNvPr id="52" name="直接连接符 51">
            <a:extLst>
              <a:ext uri="{FF2B5EF4-FFF2-40B4-BE49-F238E27FC236}">
                <a16:creationId xmlns:a16="http://schemas.microsoft.com/office/drawing/2014/main" id="{30AA50F0-624B-465A-8B8D-26FBFE5EDA42}"/>
              </a:ext>
            </a:extLst>
          </p:cNvPr>
          <p:cNvCxnSpPr>
            <a:cxnSpLocks/>
          </p:cNvCxnSpPr>
          <p:nvPr/>
        </p:nvCxnSpPr>
        <p:spPr>
          <a:xfrm>
            <a:off x="512412" y="1342330"/>
            <a:ext cx="2047907" cy="0"/>
          </a:xfrm>
          <a:prstGeom prst="line">
            <a:avLst/>
          </a:prstGeom>
          <a:ln w="28575">
            <a:solidFill>
              <a:srgbClr val="520576"/>
            </a:solidFill>
          </a:ln>
        </p:spPr>
        <p:style>
          <a:lnRef idx="1">
            <a:schemeClr val="accent1"/>
          </a:lnRef>
          <a:fillRef idx="0">
            <a:schemeClr val="accent1"/>
          </a:fillRef>
          <a:effectRef idx="0">
            <a:schemeClr val="accent1"/>
          </a:effectRef>
          <a:fontRef idx="minor">
            <a:schemeClr val="tx1"/>
          </a:fontRef>
        </p:style>
      </p:cxnSp>
      <p:pic>
        <p:nvPicPr>
          <p:cNvPr id="24" name="图片 23">
            <a:extLst>
              <a:ext uri="{FF2B5EF4-FFF2-40B4-BE49-F238E27FC236}">
                <a16:creationId xmlns:a16="http://schemas.microsoft.com/office/drawing/2014/main" id="{DECFE3D0-98A1-4BE8-8454-D30D41A8D664}"/>
              </a:ext>
            </a:extLst>
          </p:cNvPr>
          <p:cNvPicPr>
            <a:picLocks noChangeAspect="1"/>
          </p:cNvPicPr>
          <p:nvPr/>
        </p:nvPicPr>
        <p:blipFill rotWithShape="1">
          <a:blip r:embed="rId4"/>
          <a:srcRect l="5149" r="6729"/>
          <a:stretch/>
        </p:blipFill>
        <p:spPr>
          <a:xfrm>
            <a:off x="307010" y="2242750"/>
            <a:ext cx="5949108" cy="2812906"/>
          </a:xfrm>
          <a:prstGeom prst="rect">
            <a:avLst/>
          </a:prstGeom>
        </p:spPr>
      </p:pic>
      <p:sp>
        <p:nvSpPr>
          <p:cNvPr id="27" name="文本框 26">
            <a:extLst>
              <a:ext uri="{FF2B5EF4-FFF2-40B4-BE49-F238E27FC236}">
                <a16:creationId xmlns:a16="http://schemas.microsoft.com/office/drawing/2014/main" id="{314E32C8-6B2E-4435-ACB6-F876B883A1A6}"/>
              </a:ext>
            </a:extLst>
          </p:cNvPr>
          <p:cNvSpPr txBox="1"/>
          <p:nvPr/>
        </p:nvSpPr>
        <p:spPr>
          <a:xfrm>
            <a:off x="6405107" y="2881277"/>
            <a:ext cx="5479883" cy="1390124"/>
          </a:xfrm>
          <a:prstGeom prst="rect">
            <a:avLst/>
          </a:prstGeom>
          <a:noFill/>
        </p:spPr>
        <p:txBody>
          <a:bodyPr wrap="square">
            <a:spAutoFit/>
          </a:bodyPr>
          <a:lstStyle/>
          <a:p>
            <a:pPr fontAlgn="base">
              <a:lnSpc>
                <a:spcPct val="120000"/>
              </a:lnSpc>
            </a:pPr>
            <a:r>
              <a:rPr lang="en-US" altLang="zh-CN" dirty="0">
                <a:latin typeface="Times New Roman" panose="02020603050405020304" pitchFamily="18" charset="0"/>
                <a:ea typeface="宋体" panose="02010600030101010101" pitchFamily="2" charset="-122"/>
              </a:rPr>
              <a:t>3</a:t>
            </a:r>
            <a:r>
              <a:rPr lang="zh-CN" altLang="en-US" dirty="0">
                <a:latin typeface="Times New Roman" panose="02020603050405020304" pitchFamily="18" charset="0"/>
                <a:ea typeface="宋体" panose="02010600030101010101" pitchFamily="2" charset="-122"/>
              </a:rPr>
              <a:t>个二进制的交互指标和</a:t>
            </a:r>
            <a:r>
              <a:rPr lang="en-US" altLang="zh-CN" dirty="0">
                <a:latin typeface="Times New Roman" panose="02020603050405020304" pitchFamily="18" charset="0"/>
                <a:ea typeface="宋体" panose="02010600030101010101" pitchFamily="2" charset="-122"/>
              </a:rPr>
              <a:t>1</a:t>
            </a:r>
            <a:r>
              <a:rPr lang="zh-CN" altLang="en-US" dirty="0">
                <a:latin typeface="Times New Roman" panose="02020603050405020304" pitchFamily="18" charset="0"/>
                <a:ea typeface="宋体" panose="02010600030101010101" pitchFamily="2" charset="-122"/>
              </a:rPr>
              <a:t>个消费指标评估</a:t>
            </a:r>
            <a:r>
              <a:rPr lang="zh-CN" altLang="en-US" b="0" i="0" dirty="0">
                <a:solidFill>
                  <a:srgbClr val="000000"/>
                </a:solidFill>
                <a:effectLst/>
                <a:latin typeface="Times New Roman" panose="02020603050405020304" pitchFamily="18" charset="0"/>
                <a:ea typeface="宋体" panose="02010600030101010101" pitchFamily="2" charset="-122"/>
              </a:rPr>
              <a:t>​​</a:t>
            </a:r>
            <a:endParaRPr lang="en-US" altLang="zh-CN" b="0" i="0" dirty="0">
              <a:solidFill>
                <a:srgbClr val="000000"/>
              </a:solidFill>
              <a:effectLst/>
              <a:latin typeface="Times New Roman" panose="02020603050405020304" pitchFamily="18" charset="0"/>
              <a:ea typeface="宋体" panose="02010600030101010101" pitchFamily="2" charset="-122"/>
            </a:endParaRPr>
          </a:p>
          <a:p>
            <a:pPr algn="l" fontAlgn="base" latinLnBrk="0">
              <a:lnSpc>
                <a:spcPct val="120000"/>
              </a:lnSpc>
            </a:pPr>
            <a:r>
              <a:rPr lang="zh-CN" altLang="en-US" b="1" i="0" dirty="0">
                <a:solidFill>
                  <a:srgbClr val="000000"/>
                </a:solidFill>
                <a:effectLst/>
                <a:latin typeface="Times New Roman" panose="02020603050405020304" pitchFamily="18" charset="0"/>
                <a:ea typeface="宋体" panose="02010600030101010101" pitchFamily="2" charset="-122"/>
              </a:rPr>
              <a:t>方法效果如何 </a:t>
            </a:r>
            <a:r>
              <a:rPr lang="zh-CN" altLang="en-US" b="0" i="0" dirty="0">
                <a:solidFill>
                  <a:srgbClr val="000000"/>
                </a:solidFill>
                <a:effectLst/>
                <a:latin typeface="Times New Roman" panose="02020603050405020304" pitchFamily="18" charset="0"/>
                <a:ea typeface="宋体" panose="02010600030101010101" pitchFamily="2" charset="-122"/>
              </a:rPr>
              <a:t>：在四个指标上，</a:t>
            </a:r>
            <a:r>
              <a:rPr lang="en-US" altLang="zh-CN" b="0" i="0" dirty="0">
                <a:solidFill>
                  <a:srgbClr val="000000"/>
                </a:solidFill>
                <a:effectLst/>
                <a:latin typeface="Times New Roman" panose="02020603050405020304" pitchFamily="18" charset="0"/>
                <a:ea typeface="宋体" panose="02010600030101010101" pitchFamily="2" charset="-122"/>
              </a:rPr>
              <a:t>Ours</a:t>
            </a:r>
            <a:r>
              <a:rPr lang="zh-CN" altLang="en-US" b="0" i="0" dirty="0">
                <a:solidFill>
                  <a:srgbClr val="000000"/>
                </a:solidFill>
                <a:effectLst/>
                <a:latin typeface="Times New Roman" panose="02020603050405020304" pitchFamily="18" charset="0"/>
                <a:ea typeface="宋体" panose="02010600030101010101" pitchFamily="2" charset="-122"/>
              </a:rPr>
              <a:t>的结果与</a:t>
            </a:r>
            <a:r>
              <a:rPr lang="en-US" altLang="zh-CN" b="0" i="0" dirty="0">
                <a:solidFill>
                  <a:srgbClr val="000000"/>
                </a:solidFill>
                <a:effectLst/>
                <a:latin typeface="Times New Roman" panose="02020603050405020304" pitchFamily="18" charset="0"/>
                <a:ea typeface="宋体" panose="02010600030101010101" pitchFamily="2" charset="-122"/>
              </a:rPr>
              <a:t>Double-sided DIM</a:t>
            </a:r>
            <a:r>
              <a:rPr lang="zh-CN" altLang="en-US" dirty="0">
                <a:solidFill>
                  <a:srgbClr val="000000"/>
                </a:solidFill>
                <a:latin typeface="Times New Roman" panose="02020603050405020304" pitchFamily="18" charset="0"/>
                <a:ea typeface="宋体" panose="02010600030101010101" pitchFamily="2" charset="-122"/>
              </a:rPr>
              <a:t>较为</a:t>
            </a:r>
            <a:r>
              <a:rPr lang="zh-CN" altLang="en-US" b="0" i="0" dirty="0">
                <a:solidFill>
                  <a:srgbClr val="000000"/>
                </a:solidFill>
                <a:effectLst/>
                <a:latin typeface="Times New Roman" panose="02020603050405020304" pitchFamily="18" charset="0"/>
                <a:ea typeface="宋体" panose="02010600030101010101" pitchFamily="2" charset="-122"/>
              </a:rPr>
              <a:t>一致，而</a:t>
            </a:r>
            <a:r>
              <a:rPr lang="en-US" altLang="zh-CN" b="0" i="0" dirty="0">
                <a:solidFill>
                  <a:srgbClr val="000000"/>
                </a:solidFill>
                <a:effectLst/>
                <a:latin typeface="Times New Roman" panose="02020603050405020304" pitchFamily="18" charset="0"/>
                <a:ea typeface="宋体" panose="02010600030101010101" pitchFamily="2" charset="-122"/>
              </a:rPr>
              <a:t>Creator-side DIM</a:t>
            </a:r>
            <a:r>
              <a:rPr lang="zh-CN" altLang="en-US" b="0" i="0" dirty="0">
                <a:solidFill>
                  <a:srgbClr val="000000"/>
                </a:solidFill>
                <a:effectLst/>
                <a:latin typeface="Times New Roman" panose="02020603050405020304" pitchFamily="18" charset="0"/>
                <a:ea typeface="宋体" panose="02010600030101010101" pitchFamily="2" charset="-122"/>
              </a:rPr>
              <a:t>则存在明显偏差。这强有力地证明了方法的有效性</a:t>
            </a:r>
          </a:p>
        </p:txBody>
      </p:sp>
      <p:sp>
        <p:nvSpPr>
          <p:cNvPr id="28" name="文本框 27">
            <a:extLst>
              <a:ext uri="{FF2B5EF4-FFF2-40B4-BE49-F238E27FC236}">
                <a16:creationId xmlns:a16="http://schemas.microsoft.com/office/drawing/2014/main" id="{6301E00F-7F11-4C99-8A6E-6109EB3D2FD0}"/>
              </a:ext>
            </a:extLst>
          </p:cNvPr>
          <p:cNvSpPr txBox="1"/>
          <p:nvPr/>
        </p:nvSpPr>
        <p:spPr>
          <a:xfrm>
            <a:off x="405687" y="1433013"/>
            <a:ext cx="4182216" cy="369332"/>
          </a:xfrm>
          <a:prstGeom prst="rect">
            <a:avLst/>
          </a:prstGeom>
          <a:noFill/>
        </p:spPr>
        <p:txBody>
          <a:bodyPr wrap="square">
            <a:spAutoFit/>
          </a:bodyPr>
          <a:lstStyle/>
          <a:p>
            <a:pPr algn="l"/>
            <a:r>
              <a:rPr lang="en-US" altLang="zh-CN" b="1" i="0" dirty="0">
                <a:solidFill>
                  <a:srgbClr val="520576"/>
                </a:solidFill>
                <a:effectLst/>
                <a:latin typeface="Times New Roman" panose="02020603050405020304" pitchFamily="18" charset="0"/>
                <a:cs typeface="Times New Roman" panose="02020603050405020304" pitchFamily="18" charset="0"/>
              </a:rPr>
              <a:t>Estimating the Treatment Effects</a:t>
            </a:r>
            <a:endParaRPr lang="en-US" altLang="zh-CN" b="1" dirty="0">
              <a:solidFill>
                <a:srgbClr val="520576"/>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9" name="文本框 28">
            <a:extLst>
              <a:ext uri="{FF2B5EF4-FFF2-40B4-BE49-F238E27FC236}">
                <a16:creationId xmlns:a16="http://schemas.microsoft.com/office/drawing/2014/main" id="{14922C21-0B7C-48B5-8875-B9522A1BEC83}"/>
              </a:ext>
            </a:extLst>
          </p:cNvPr>
          <p:cNvSpPr txBox="1"/>
          <p:nvPr/>
        </p:nvSpPr>
        <p:spPr>
          <a:xfrm>
            <a:off x="1567307" y="5094482"/>
            <a:ext cx="6094902" cy="369332"/>
          </a:xfrm>
          <a:prstGeom prst="rect">
            <a:avLst/>
          </a:prstGeom>
          <a:noFill/>
        </p:spPr>
        <p:txBody>
          <a:bodyPr wrap="square">
            <a:spAutoFit/>
          </a:bodyPr>
          <a:lstStyle/>
          <a:p>
            <a:r>
              <a:rPr lang="en-US" altLang="zh-CN" sz="1800" b="0" i="0" u="none" strike="noStrike" baseline="0" dirty="0">
                <a:latin typeface="Times New Roman" panose="02020603050405020304" pitchFamily="18" charset="0"/>
                <a:ea typeface="宋体" panose="02010600030101010101" pitchFamily="2" charset="-122"/>
              </a:rPr>
              <a:t>Figure 8 ATE estimation for four metrics</a:t>
            </a:r>
          </a:p>
        </p:txBody>
      </p:sp>
    </p:spTree>
    <p:extLst>
      <p:ext uri="{BB962C8B-B14F-4D97-AF65-F5344CB8AC3E}">
        <p14:creationId xmlns:p14="http://schemas.microsoft.com/office/powerpoint/2010/main" val="1523259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AF801885-64E7-4189-A5EF-148C43462EF7}"/>
              </a:ext>
            </a:extLst>
          </p:cNvPr>
          <p:cNvGrpSpPr/>
          <p:nvPr/>
        </p:nvGrpSpPr>
        <p:grpSpPr>
          <a:xfrm>
            <a:off x="-1" y="0"/>
            <a:ext cx="12192001" cy="1012223"/>
            <a:chOff x="1591733" y="302634"/>
            <a:chExt cx="12192001" cy="1012223"/>
          </a:xfrm>
        </p:grpSpPr>
        <p:pic>
          <p:nvPicPr>
            <p:cNvPr id="5" name="图片 4">
              <a:extLst>
                <a:ext uri="{FF2B5EF4-FFF2-40B4-BE49-F238E27FC236}">
                  <a16:creationId xmlns:a16="http://schemas.microsoft.com/office/drawing/2014/main" id="{E27118F9-D7BB-4057-86DD-88AE096638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1733" y="302634"/>
              <a:ext cx="12192000" cy="1001194"/>
            </a:xfrm>
            <a:prstGeom prst="rect">
              <a:avLst/>
            </a:prstGeom>
          </p:spPr>
        </p:pic>
        <p:grpSp>
          <p:nvGrpSpPr>
            <p:cNvPr id="6" name="组合 5">
              <a:extLst>
                <a:ext uri="{FF2B5EF4-FFF2-40B4-BE49-F238E27FC236}">
                  <a16:creationId xmlns:a16="http://schemas.microsoft.com/office/drawing/2014/main" id="{37F31720-A603-4301-9BAA-E43FB30BB130}"/>
                </a:ext>
              </a:extLst>
            </p:cNvPr>
            <p:cNvGrpSpPr/>
            <p:nvPr/>
          </p:nvGrpSpPr>
          <p:grpSpPr>
            <a:xfrm>
              <a:off x="1591734" y="313663"/>
              <a:ext cx="12192000" cy="1001194"/>
              <a:chOff x="2446369" y="17330"/>
              <a:chExt cx="9745631" cy="1001194"/>
            </a:xfrm>
          </p:grpSpPr>
          <p:pic>
            <p:nvPicPr>
              <p:cNvPr id="7" name="图片 6">
                <a:extLst>
                  <a:ext uri="{FF2B5EF4-FFF2-40B4-BE49-F238E27FC236}">
                    <a16:creationId xmlns:a16="http://schemas.microsoft.com/office/drawing/2014/main" id="{7AEC3D07-8185-4E79-9185-1F85D7A4D8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6369" y="17330"/>
                <a:ext cx="9745631" cy="1001194"/>
              </a:xfrm>
              <a:prstGeom prst="rect">
                <a:avLst/>
              </a:prstGeom>
            </p:spPr>
          </p:pic>
          <p:cxnSp>
            <p:nvCxnSpPr>
              <p:cNvPr id="8" name="直接连接符 7">
                <a:extLst>
                  <a:ext uri="{FF2B5EF4-FFF2-40B4-BE49-F238E27FC236}">
                    <a16:creationId xmlns:a16="http://schemas.microsoft.com/office/drawing/2014/main" id="{44EC1387-B8D6-464A-9C8D-55D32B26751F}"/>
                  </a:ext>
                </a:extLst>
              </p:cNvPr>
              <p:cNvCxnSpPr/>
              <p:nvPr/>
            </p:nvCxnSpPr>
            <p:spPr>
              <a:xfrm>
                <a:off x="4648200" y="191424"/>
                <a:ext cx="0" cy="4024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AC2B6E8D-A11D-4B77-A4C3-F89B9977012B}"/>
                  </a:ext>
                </a:extLst>
              </p:cNvPr>
              <p:cNvCxnSpPr/>
              <p:nvPr/>
            </p:nvCxnSpPr>
            <p:spPr>
              <a:xfrm>
                <a:off x="7021286" y="202453"/>
                <a:ext cx="0" cy="4024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D1D0C202-CE2D-4229-A15C-D8FED84A6D2C}"/>
                  </a:ext>
                </a:extLst>
              </p:cNvPr>
              <p:cNvSpPr txBox="1"/>
              <p:nvPr/>
            </p:nvSpPr>
            <p:spPr>
              <a:xfrm>
                <a:off x="2449738" y="241054"/>
                <a:ext cx="21984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个人信息</a:t>
                </a:r>
              </a:p>
            </p:txBody>
          </p:sp>
        </p:grpSp>
      </p:grpSp>
      <p:sp>
        <p:nvSpPr>
          <p:cNvPr id="20" name="文本框 19">
            <a:extLst>
              <a:ext uri="{FF2B5EF4-FFF2-40B4-BE49-F238E27FC236}">
                <a16:creationId xmlns:a16="http://schemas.microsoft.com/office/drawing/2014/main" id="{AD1C8D20-38F1-4390-99B0-9F290776CF69}"/>
              </a:ext>
            </a:extLst>
          </p:cNvPr>
          <p:cNvSpPr txBox="1"/>
          <p:nvPr/>
        </p:nvSpPr>
        <p:spPr>
          <a:xfrm>
            <a:off x="405687" y="948038"/>
            <a:ext cx="4320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b="1" spc="130" dirty="0">
                <a:solidFill>
                  <a:srgbClr val="000000"/>
                </a:solidFill>
                <a:latin typeface="Times New Roman" panose="02020603050405020304" pitchFamily="18" charset="0"/>
                <a:ea typeface="思源宋体 CN Heavy" panose="02020900000000000000" pitchFamily="18" charset="-122"/>
                <a:cs typeface="Times New Roman" panose="02020603050405020304" pitchFamily="18" charset="0"/>
              </a:rPr>
              <a:t>1 Recommender Interference</a:t>
            </a:r>
          </a:p>
        </p:txBody>
      </p:sp>
      <p:cxnSp>
        <p:nvCxnSpPr>
          <p:cNvPr id="21" name="直接连接符 20">
            <a:extLst>
              <a:ext uri="{FF2B5EF4-FFF2-40B4-BE49-F238E27FC236}">
                <a16:creationId xmlns:a16="http://schemas.microsoft.com/office/drawing/2014/main" id="{8E702410-11AD-4900-9E6F-E361653F68B3}"/>
              </a:ext>
            </a:extLst>
          </p:cNvPr>
          <p:cNvCxnSpPr>
            <a:cxnSpLocks/>
          </p:cNvCxnSpPr>
          <p:nvPr/>
        </p:nvCxnSpPr>
        <p:spPr>
          <a:xfrm>
            <a:off x="512412" y="1342330"/>
            <a:ext cx="2047907" cy="0"/>
          </a:xfrm>
          <a:prstGeom prst="line">
            <a:avLst/>
          </a:prstGeom>
          <a:ln w="28575">
            <a:solidFill>
              <a:srgbClr val="520576"/>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文本框 54">
                <a:extLst>
                  <a:ext uri="{FF2B5EF4-FFF2-40B4-BE49-F238E27FC236}">
                    <a16:creationId xmlns:a16="http://schemas.microsoft.com/office/drawing/2014/main" id="{1C917BB8-577D-453B-82EB-2A83E4EDA15D}"/>
                  </a:ext>
                </a:extLst>
              </p:cNvPr>
              <p:cNvSpPr txBox="1"/>
              <p:nvPr/>
            </p:nvSpPr>
            <p:spPr>
              <a:xfrm>
                <a:off x="512412" y="4096930"/>
                <a:ext cx="4225485" cy="2042547"/>
              </a:xfrm>
              <a:prstGeom prst="rect">
                <a:avLst/>
              </a:prstGeom>
              <a:noFill/>
            </p:spPr>
            <p:txBody>
              <a:bodyPr wrap="square">
                <a:spAutoFit/>
              </a:bodyPr>
              <a:lstStyle/>
              <a:p>
                <a:pPr>
                  <a:lnSpc>
                    <a:spcPct val="120000"/>
                  </a:lnSpc>
                </a:pPr>
                <a:r>
                  <a:rPr lang="zh-CN" altLang="en-US" dirty="0">
                    <a:latin typeface="宋体" panose="02010600030101010101" pitchFamily="2" charset="-122"/>
                    <a:ea typeface="宋体" panose="02010600030101010101" pitchFamily="2" charset="-122"/>
                    <a:cs typeface="Times New Roman" panose="02020603050405020304" pitchFamily="18" charset="0"/>
                  </a:rPr>
                  <a:t>当</a:t>
                </a:r>
                <a14:m>
                  <m:oMath xmlns:m="http://schemas.openxmlformats.org/officeDocument/2006/math">
                    <m:sSub>
                      <m:sSubPr>
                        <m:ctrlPr>
                          <a:rPr lang="en-US" altLang="zh-CN" sz="1800" b="0" i="1" smtClean="0">
                            <a:effectLst/>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1800" b="0" i="1" smtClean="0">
                            <a:effectLst/>
                            <a:latin typeface="Cambria Math" panose="02040503050406030204" pitchFamily="18" charset="0"/>
                            <a:ea typeface="宋体" panose="02010600030101010101" pitchFamily="2" charset="-122"/>
                            <a:cs typeface="Times New Roman" panose="02020603050405020304" pitchFamily="18" charset="0"/>
                          </a:rPr>
                          <m:t>𝑤</m:t>
                        </m:r>
                      </m:e>
                      <m:sub>
                        <m:r>
                          <a:rPr lang="en-US" altLang="zh-CN" sz="1800" b="0" i="1" smtClean="0">
                            <a:effectLst/>
                            <a:latin typeface="Cambria Math" panose="02040503050406030204" pitchFamily="18" charset="0"/>
                            <a:ea typeface="宋体" panose="02010600030101010101" pitchFamily="2" charset="-122"/>
                            <a:cs typeface="Times New Roman" panose="02020603050405020304" pitchFamily="18" charset="0"/>
                          </a:rPr>
                          <m:t>𝑐</m:t>
                        </m:r>
                      </m:sub>
                    </m:sSub>
                  </m:oMath>
                </a14:m>
                <a:r>
                  <a:rPr lang="zh-CN" altLang="en-US" sz="1800" b="0" dirty="0">
                    <a:effectLst/>
                    <a:latin typeface="宋体" panose="02010600030101010101" pitchFamily="2" charset="-122"/>
                    <a:ea typeface="宋体" panose="02010600030101010101" pitchFamily="2" charset="-122"/>
                    <a:cs typeface="Times New Roman" panose="02020603050405020304" pitchFamily="18" charset="0"/>
                  </a:rPr>
                  <a:t>表示内容</a:t>
                </a:r>
                <a:r>
                  <a:rPr lang="en-US" altLang="zh-CN" sz="1800" b="0" dirty="0">
                    <a:effectLst/>
                    <a:latin typeface="宋体" panose="02010600030101010101" pitchFamily="2" charset="-122"/>
                    <a:ea typeface="宋体" panose="02010600030101010101" pitchFamily="2" charset="-122"/>
                    <a:cs typeface="Times New Roman" panose="02020603050405020304" pitchFamily="18" charset="0"/>
                  </a:rPr>
                  <a:t>c</a:t>
                </a:r>
                <a:r>
                  <a:rPr lang="zh-CN" altLang="en-US" sz="1800" b="0" dirty="0">
                    <a:effectLst/>
                    <a:latin typeface="宋体" panose="02010600030101010101" pitchFamily="2" charset="-122"/>
                    <a:ea typeface="宋体" panose="02010600030101010101" pitchFamily="2" charset="-122"/>
                    <a:cs typeface="Times New Roman" panose="02020603050405020304" pitchFamily="18" charset="0"/>
                  </a:rPr>
                  <a:t>的处理状态，</a:t>
                </a:r>
                <a:r>
                  <a:rPr lang="en-US" altLang="zh-CN" dirty="0">
                    <a:ea typeface="宋体" panose="02010600030101010101" pitchFamily="2" charset="-122"/>
                    <a:cs typeface="Times New Roman" panose="02020603050405020304" pitchFamily="18" charset="0"/>
                  </a:rPr>
                  <a:t> </a:t>
                </a:r>
                <a14:m>
                  <m:oMath xmlns:m="http://schemas.openxmlformats.org/officeDocument/2006/math">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𝑤</m:t>
                        </m:r>
                      </m:e>
                      <m:sub>
                        <m:r>
                          <a:rPr lang="en-US" altLang="zh-CN"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i="1">
                            <a:latin typeface="Cambria Math" panose="02040503050406030204" pitchFamily="18" charset="0"/>
                            <a:ea typeface="宋体" panose="02010600030101010101" pitchFamily="2" charset="-122"/>
                            <a:cs typeface="Times New Roman" panose="02020603050405020304" pitchFamily="18" charset="0"/>
                          </a:rPr>
                          <m:t>𝑐</m:t>
                        </m:r>
                      </m:sub>
                    </m:sSub>
                  </m:oMath>
                </a14:m>
                <a:r>
                  <a:rPr lang="zh-CN" altLang="en-US" sz="1800" b="0" dirty="0">
                    <a:effectLst/>
                    <a:latin typeface="宋体" panose="02010600030101010101" pitchFamily="2" charset="-122"/>
                    <a:ea typeface="宋体" panose="02010600030101010101" pitchFamily="2" charset="-122"/>
                    <a:cs typeface="Times New Roman" panose="02020603050405020304" pitchFamily="18" charset="0"/>
                  </a:rPr>
                  <a:t>表示集中除了</a:t>
                </a:r>
                <a:r>
                  <a:rPr lang="en-US" altLang="zh-CN" sz="1800" b="0" dirty="0">
                    <a:effectLst/>
                    <a:latin typeface="宋体" panose="02010600030101010101" pitchFamily="2" charset="-122"/>
                    <a:ea typeface="宋体" panose="02010600030101010101" pitchFamily="2" charset="-122"/>
                    <a:cs typeface="Times New Roman" panose="02020603050405020304" pitchFamily="18" charset="0"/>
                  </a:rPr>
                  <a:t>c</a:t>
                </a:r>
                <a:r>
                  <a:rPr lang="zh-CN" altLang="en-US" sz="1800" b="0" dirty="0">
                    <a:effectLst/>
                    <a:latin typeface="宋体" panose="02010600030101010101" pitchFamily="2" charset="-122"/>
                    <a:ea typeface="宋体" panose="02010600030101010101" pitchFamily="2" charset="-122"/>
                    <a:cs typeface="Times New Roman" panose="02020603050405020304" pitchFamily="18" charset="0"/>
                  </a:rPr>
                  <a:t>外的其他内容处理状态。</a:t>
                </a:r>
                <a:endParaRPr lang="en-US" altLang="zh-CN" sz="1800" b="0" dirty="0">
                  <a:effectLst/>
                  <a:latin typeface="宋体" panose="02010600030101010101" pitchFamily="2" charset="-122"/>
                  <a:ea typeface="宋体" panose="02010600030101010101" pitchFamily="2" charset="-122"/>
                  <a:cs typeface="Times New Roman" panose="02020603050405020304" pitchFamily="18" charset="0"/>
                </a:endParaRPr>
              </a:p>
              <a:p>
                <a:pPr>
                  <a:lnSpc>
                    <a:spcPct val="120000"/>
                  </a:lnSpc>
                </a:pPr>
                <a:endParaRPr lang="en-US" altLang="zh-CN" sz="1800" b="0" i="1" dirty="0">
                  <a:effectLst/>
                  <a:latin typeface="Cambria Math" panose="02040503050406030204" pitchFamily="18" charset="0"/>
                  <a:ea typeface="宋体" panose="02010600030101010101" pitchFamily="2" charset="-122"/>
                  <a:cs typeface="Times New Roman" panose="02020603050405020304" pitchFamily="18" charset="0"/>
                </a:endParaRPr>
              </a:p>
              <a:p>
                <a:pPr>
                  <a:lnSpc>
                    <a:spcPct val="120000"/>
                  </a:lnSpc>
                </a:pPr>
                <a14:m>
                  <m:oMath xmlns:m="http://schemas.openxmlformats.org/officeDocument/2006/math">
                    <m:r>
                      <a:rPr lang="en-US" altLang="zh-CN" sz="1800" b="0" i="1" smtClean="0">
                        <a:effectLst/>
                        <a:latin typeface="Cambria Math" panose="02040503050406030204" pitchFamily="18" charset="0"/>
                        <a:ea typeface="宋体" panose="02010600030101010101" pitchFamily="2" charset="-122"/>
                        <a:cs typeface="Times New Roman" panose="02020603050405020304" pitchFamily="18" charset="0"/>
                      </a:rPr>
                      <m:t>𝑦</m:t>
                    </m:r>
                    <m:r>
                      <a:rPr lang="en-US" altLang="zh-CN" sz="1800" b="0" i="1" smtClean="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b="0" i="1" smtClean="0">
                        <a:effectLst/>
                        <a:latin typeface="Cambria Math" panose="02040503050406030204" pitchFamily="18" charset="0"/>
                        <a:ea typeface="宋体" panose="02010600030101010101" pitchFamily="2" charset="-122"/>
                        <a:cs typeface="Times New Roman" panose="02020603050405020304" pitchFamily="18" charset="0"/>
                      </a:rPr>
                      <m:t>𝑣</m:t>
                    </m:r>
                    <m:r>
                      <a:rPr lang="en-US" altLang="zh-CN" sz="1800" b="0" i="1" smtClean="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b="0" i="1" smtClean="0">
                        <a:effectLst/>
                        <a:latin typeface="Cambria Math" panose="02040503050406030204" pitchFamily="18" charset="0"/>
                        <a:ea typeface="宋体" panose="02010600030101010101" pitchFamily="2" charset="-122"/>
                        <a:cs typeface="Times New Roman" panose="02020603050405020304" pitchFamily="18" charset="0"/>
                      </a:rPr>
                      <m:t>𝑐</m:t>
                    </m:r>
                    <m:r>
                      <a:rPr lang="en-US" altLang="zh-CN" sz="1800" b="0" i="1" smtClean="0">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sz="1800" b="0" i="1" smtClean="0">
                            <a:effectLst/>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1800" b="0" i="1" smtClean="0">
                            <a:effectLst/>
                            <a:latin typeface="Cambria Math" panose="02040503050406030204" pitchFamily="18" charset="0"/>
                            <a:ea typeface="宋体" panose="02010600030101010101" pitchFamily="2" charset="-122"/>
                            <a:cs typeface="Times New Roman" panose="02020603050405020304" pitchFamily="18" charset="0"/>
                          </a:rPr>
                          <m:t>𝑤</m:t>
                        </m:r>
                      </m:e>
                      <m:sub>
                        <m:r>
                          <a:rPr lang="en-US" altLang="zh-CN" sz="1800" b="0" i="1" smtClean="0">
                            <a:effectLst/>
                            <a:latin typeface="Cambria Math" panose="02040503050406030204" pitchFamily="18" charset="0"/>
                            <a:ea typeface="宋体" panose="02010600030101010101" pitchFamily="2" charset="-122"/>
                            <a:cs typeface="Times New Roman" panose="02020603050405020304" pitchFamily="18" charset="0"/>
                          </a:rPr>
                          <m:t>𝑐</m:t>
                        </m:r>
                      </m:sub>
                    </m:sSub>
                    <m:r>
                      <a:rPr lang="en-US" altLang="zh-CN" sz="1800" b="0" i="1" smtClean="0">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sz="1800" b="1" i="1" smtClean="0">
                            <a:effectLst/>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1800" b="1" i="1" smtClean="0">
                            <a:effectLst/>
                            <a:latin typeface="Cambria Math" panose="02040503050406030204" pitchFamily="18" charset="0"/>
                            <a:ea typeface="宋体" panose="02010600030101010101" pitchFamily="2" charset="-122"/>
                            <a:cs typeface="Times New Roman" panose="02020603050405020304" pitchFamily="18" charset="0"/>
                          </a:rPr>
                          <m:t>𝒘</m:t>
                        </m:r>
                      </m:e>
                      <m:sub>
                        <m:r>
                          <a:rPr lang="en-US" altLang="zh-CN" sz="1800" b="1" i="1" smtClean="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b="1" i="1" smtClean="0">
                            <a:effectLst/>
                            <a:latin typeface="Cambria Math" panose="02040503050406030204" pitchFamily="18" charset="0"/>
                            <a:ea typeface="宋体" panose="02010600030101010101" pitchFamily="2" charset="-122"/>
                            <a:cs typeface="Times New Roman" panose="02020603050405020304" pitchFamily="18" charset="0"/>
                          </a:rPr>
                          <m:t>𝒄</m:t>
                        </m:r>
                      </m:sub>
                    </m:sSub>
                    <m:r>
                      <a:rPr lang="en-US" altLang="zh-CN" sz="1800" b="0" i="1" smtClean="0">
                        <a:effectLst/>
                        <a:latin typeface="Cambria Math" panose="02040503050406030204" pitchFamily="18" charset="0"/>
                        <a:ea typeface="宋体" panose="02010600030101010101" pitchFamily="2" charset="-122"/>
                        <a:cs typeface="Times New Roman" panose="02020603050405020304" pitchFamily="18" charset="0"/>
                      </a:rPr>
                      <m:t>)</m:t>
                    </m:r>
                  </m:oMath>
                </a14:m>
                <a:r>
                  <a:rPr lang="zh-CN" altLang="en-US" sz="1800" b="0" dirty="0">
                    <a:effectLst/>
                    <a:latin typeface="宋体" panose="02010600030101010101" pitchFamily="2" charset="-122"/>
                    <a:ea typeface="宋体" panose="02010600030101010101" pitchFamily="2" charset="-122"/>
                    <a:cs typeface="Times New Roman" panose="02020603050405020304" pitchFamily="18" charset="0"/>
                  </a:rPr>
                  <a:t>表示观众在</a:t>
                </a:r>
                <a14:m>
                  <m:oMath xmlns:m="http://schemas.openxmlformats.org/officeDocument/2006/math">
                    <m:r>
                      <a:rPr lang="en-US" altLang="zh-CN" b="1" i="1">
                        <a:latin typeface="Cambria Math" panose="02040503050406030204" pitchFamily="18" charset="0"/>
                        <a:ea typeface="宋体" panose="02010600030101010101" pitchFamily="2" charset="-122"/>
                        <a:cs typeface="Times New Roman" panose="02020603050405020304" pitchFamily="18" charset="0"/>
                      </a:rPr>
                      <m:t>𝑾</m:t>
                    </m:r>
                  </m:oMath>
                </a14:m>
                <a:r>
                  <a:rPr lang="en-US" altLang="zh-CN" sz="1800" b="0" dirty="0">
                    <a:effectLst/>
                    <a:latin typeface="宋体" panose="02010600030101010101" pitchFamily="2" charset="-122"/>
                    <a:ea typeface="宋体" panose="02010600030101010101" pitchFamily="2" charset="-122"/>
                    <a:cs typeface="Times New Roman" panose="02020603050405020304" pitchFamily="18" charset="0"/>
                  </a:rPr>
                  <a:t>=[</a:t>
                </a:r>
                <a14:m>
                  <m:oMath xmlns:m="http://schemas.openxmlformats.org/officeDocument/2006/math">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𝑤</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𝑐</m:t>
                        </m:r>
                      </m:sub>
                    </m:sSub>
                    <m:r>
                      <a:rPr lang="en-US" altLang="zh-CN" i="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b="1"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b="1" i="1">
                            <a:latin typeface="Cambria Math" panose="02040503050406030204" pitchFamily="18" charset="0"/>
                            <a:ea typeface="宋体" panose="02010600030101010101" pitchFamily="2" charset="-122"/>
                            <a:cs typeface="Times New Roman" panose="02020603050405020304" pitchFamily="18" charset="0"/>
                          </a:rPr>
                          <m:t>𝒘</m:t>
                        </m:r>
                      </m:e>
                      <m:sub>
                        <m:r>
                          <a:rPr lang="en-US" altLang="zh-CN" b="1" i="1">
                            <a:latin typeface="Cambria Math" panose="02040503050406030204" pitchFamily="18" charset="0"/>
                            <a:ea typeface="宋体" panose="02010600030101010101" pitchFamily="2" charset="-122"/>
                            <a:cs typeface="Times New Roman" panose="02020603050405020304" pitchFamily="18" charset="0"/>
                          </a:rPr>
                          <m:t>−</m:t>
                        </m:r>
                        <m:r>
                          <a:rPr lang="en-US" altLang="zh-CN" b="1" i="1">
                            <a:latin typeface="Cambria Math" panose="02040503050406030204" pitchFamily="18" charset="0"/>
                            <a:ea typeface="宋体" panose="02010600030101010101" pitchFamily="2" charset="-122"/>
                            <a:cs typeface="Times New Roman" panose="02020603050405020304" pitchFamily="18" charset="0"/>
                          </a:rPr>
                          <m:t>𝒄</m:t>
                        </m:r>
                      </m:sub>
                    </m:sSub>
                  </m:oMath>
                </a14:m>
                <a:r>
                  <a:rPr lang="en-US" altLang="zh-CN" sz="1800" b="0" dirty="0">
                    <a:effectLst/>
                    <a:latin typeface="宋体" panose="02010600030101010101" pitchFamily="2" charset="-122"/>
                    <a:ea typeface="宋体" panose="02010600030101010101" pitchFamily="2" charset="-122"/>
                    <a:cs typeface="Times New Roman" panose="02020603050405020304" pitchFamily="18" charset="0"/>
                  </a:rPr>
                  <a:t>]</a:t>
                </a:r>
                <a:r>
                  <a:rPr lang="zh-CN" altLang="en-US" sz="1800" b="0" dirty="0">
                    <a:effectLst/>
                    <a:latin typeface="宋体" panose="02010600030101010101" pitchFamily="2" charset="-122"/>
                    <a:ea typeface="宋体" panose="02010600030101010101" pitchFamily="2" charset="-122"/>
                    <a:cs typeface="Times New Roman" panose="02020603050405020304" pitchFamily="18" charset="0"/>
                  </a:rPr>
                  <a:t>分配规则下观看内容</a:t>
                </a:r>
                <a:r>
                  <a:rPr lang="en-US" altLang="zh-CN" sz="1800" b="0" dirty="0">
                    <a:effectLst/>
                    <a:latin typeface="宋体" panose="02010600030101010101" pitchFamily="2" charset="-122"/>
                    <a:ea typeface="宋体" panose="02010600030101010101" pitchFamily="2" charset="-122"/>
                    <a:cs typeface="Times New Roman" panose="02020603050405020304" pitchFamily="18" charset="0"/>
                  </a:rPr>
                  <a:t>c</a:t>
                </a:r>
                <a:r>
                  <a:rPr lang="zh-CN" altLang="en-US" sz="1800" b="0" dirty="0">
                    <a:effectLst/>
                    <a:latin typeface="宋体" panose="02010600030101010101" pitchFamily="2" charset="-122"/>
                    <a:ea typeface="宋体" panose="02010600030101010101" pitchFamily="2" charset="-122"/>
                    <a:cs typeface="Times New Roman" panose="02020603050405020304" pitchFamily="18" charset="0"/>
                  </a:rPr>
                  <a:t>的潜在结果。</a:t>
                </a:r>
                <a:endParaRPr lang="en-US" altLang="zh-CN" sz="1800" b="0" dirty="0">
                  <a:effectLst/>
                  <a:latin typeface="宋体" panose="02010600030101010101" pitchFamily="2" charset="-122"/>
                  <a:ea typeface="宋体" panose="02010600030101010101" pitchFamily="2" charset="-122"/>
                  <a:cs typeface="Times New Roman" panose="02020603050405020304" pitchFamily="18" charset="0"/>
                </a:endParaRPr>
              </a:p>
              <a:p>
                <a:pPr>
                  <a:lnSpc>
                    <a:spcPct val="120000"/>
                  </a:lnSpc>
                </a:pPr>
                <a:endParaRPr lang="en-US" altLang="zh-CN" sz="1800" b="0" dirty="0">
                  <a:effectLst/>
                  <a:latin typeface="宋体" panose="02010600030101010101" pitchFamily="2" charset="-122"/>
                  <a:ea typeface="宋体" panose="02010600030101010101" pitchFamily="2" charset="-122"/>
                  <a:cs typeface="Times New Roman" panose="02020603050405020304" pitchFamily="18" charset="0"/>
                </a:endParaRPr>
              </a:p>
            </p:txBody>
          </p:sp>
        </mc:Choice>
        <mc:Fallback xmlns="">
          <p:sp>
            <p:nvSpPr>
              <p:cNvPr id="55" name="文本框 54">
                <a:extLst>
                  <a:ext uri="{FF2B5EF4-FFF2-40B4-BE49-F238E27FC236}">
                    <a16:creationId xmlns:a16="http://schemas.microsoft.com/office/drawing/2014/main" id="{1C917BB8-577D-453B-82EB-2A83E4EDA15D}"/>
                  </a:ext>
                </a:extLst>
              </p:cNvPr>
              <p:cNvSpPr txBox="1">
                <a:spLocks noRot="1" noChangeAspect="1" noMove="1" noResize="1" noEditPoints="1" noAdjustHandles="1" noChangeArrowheads="1" noChangeShapeType="1" noTextEdit="1"/>
              </p:cNvSpPr>
              <p:nvPr/>
            </p:nvSpPr>
            <p:spPr>
              <a:xfrm>
                <a:off x="512412" y="4096930"/>
                <a:ext cx="4225485" cy="2042547"/>
              </a:xfrm>
              <a:prstGeom prst="rect">
                <a:avLst/>
              </a:prstGeom>
              <a:blipFill>
                <a:blip r:embed="rId4"/>
                <a:stretch>
                  <a:fillRect l="-1154" t="-896" r="-433"/>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9" name="文本框 38">
                <a:extLst>
                  <a:ext uri="{FF2B5EF4-FFF2-40B4-BE49-F238E27FC236}">
                    <a16:creationId xmlns:a16="http://schemas.microsoft.com/office/drawing/2014/main" id="{516E0AFB-DF8F-40BB-93DB-C9B120A49F3A}"/>
                  </a:ext>
                </a:extLst>
              </p:cNvPr>
              <p:cNvSpPr txBox="1"/>
              <p:nvPr/>
            </p:nvSpPr>
            <p:spPr>
              <a:xfrm>
                <a:off x="512412" y="1878851"/>
                <a:ext cx="4630552" cy="2054922"/>
              </a:xfrm>
              <a:prstGeom prst="rect">
                <a:avLst/>
              </a:prstGeom>
              <a:noFill/>
            </p:spPr>
            <p:txBody>
              <a:bodyPr wrap="square">
                <a:spAutoFit/>
              </a:bodyPr>
              <a:lstStyle/>
              <a:p>
                <a:pPr>
                  <a:lnSpc>
                    <a:spcPct val="120000"/>
                  </a:lnSpc>
                </a:pPr>
                <a14:m>
                  <m:oMath xmlns:m="http://schemas.openxmlformats.org/officeDocument/2006/math">
                    <m:r>
                      <a:rPr lang="zh-CN" altLang="en-US" sz="1800" b="0" i="1" smtClean="0">
                        <a:effectLst/>
                        <a:latin typeface="Cambria Math" panose="02040503050406030204" pitchFamily="18" charset="0"/>
                        <a:ea typeface="宋体" panose="02010600030101010101" pitchFamily="2" charset="-122"/>
                        <a:cs typeface="Times New Roman" panose="02020603050405020304" pitchFamily="18" charset="0"/>
                      </a:rPr>
                      <m:t>变量</m:t>
                    </m:r>
                  </m:oMath>
                </a14:m>
                <a:r>
                  <a:rPr lang="zh-CN" altLang="en-US" sz="1800" b="0" dirty="0">
                    <a:effectLst/>
                    <a:latin typeface="宋体" panose="02010600030101010101" pitchFamily="2" charset="-122"/>
                    <a:ea typeface="宋体" panose="02010600030101010101" pitchFamily="2" charset="-122"/>
                    <a:cs typeface="Times New Roman" panose="02020603050405020304" pitchFamily="18" charset="0"/>
                  </a:rPr>
                  <a:t>定义：</a:t>
                </a:r>
                <a:endParaRPr lang="en-US" altLang="zh-CN" sz="1800" b="0" dirty="0">
                  <a:effectLst/>
                  <a:latin typeface="宋体" panose="02010600030101010101" pitchFamily="2" charset="-122"/>
                  <a:ea typeface="宋体" panose="02010600030101010101" pitchFamily="2" charset="-122"/>
                  <a:cs typeface="Times New Roman" panose="02020603050405020304" pitchFamily="18" charset="0"/>
                </a:endParaRPr>
              </a:p>
              <a:p>
                <a:pPr marL="285750" indent="-285750">
                  <a:lnSpc>
                    <a:spcPct val="120000"/>
                  </a:lnSpc>
                  <a:buFont typeface="Arial" panose="020B0604020202020204" pitchFamily="34" charset="0"/>
                  <a:buChar char="•"/>
                </a:pPr>
                <a14:m>
                  <m:oMath xmlns:m="http://schemas.openxmlformats.org/officeDocument/2006/math">
                    <m:sSub>
                      <m:sSubPr>
                        <m:ctrlPr>
                          <a:rPr lang="en-US" altLang="zh-CN" sz="1800" b="0" i="1" smtClean="0">
                            <a:effectLst/>
                            <a:latin typeface="Cambria Math" panose="02040503050406030204" pitchFamily="18" charset="0"/>
                            <a:ea typeface="宋体" panose="02010600030101010101" pitchFamily="2" charset="-122"/>
                            <a:cs typeface="Times New Roman" panose="02020603050405020304" pitchFamily="18" charset="0"/>
                          </a:rPr>
                        </m:ctrlPr>
                      </m:sSubPr>
                      <m:e>
                        <m:r>
                          <m:rPr>
                            <m:sty m:val="p"/>
                          </m:rPr>
                          <a:rPr lang="en-US" altLang="zh-CN" i="1">
                            <a:latin typeface="Cambria Math" panose="02040503050406030204" pitchFamily="18" charset="0"/>
                            <a:ea typeface="宋体" panose="02010600030101010101" pitchFamily="2" charset="-122"/>
                            <a:cs typeface="Times New Roman" panose="02020603050405020304" pitchFamily="18" charset="0"/>
                          </a:rPr>
                          <m:t>V</m:t>
                        </m:r>
                      </m:e>
                      <m:sub>
                        <m:r>
                          <m:rPr>
                            <m:sty m:val="p"/>
                          </m:rPr>
                          <a:rPr lang="en-US" altLang="zh-CN" i="1">
                            <a:latin typeface="Cambria Math" panose="02040503050406030204" pitchFamily="18" charset="0"/>
                            <a:ea typeface="宋体" panose="02010600030101010101" pitchFamily="2" charset="-122"/>
                            <a:cs typeface="Times New Roman" panose="02020603050405020304" pitchFamily="18" charset="0"/>
                          </a:rPr>
                          <m:t>i</m:t>
                        </m:r>
                      </m:sub>
                    </m:sSub>
                  </m:oMath>
                </a14:m>
                <a:r>
                  <a:rPr lang="en-US" altLang="zh-CN" sz="1800" b="0" dirty="0">
                    <a:effectLst/>
                    <a:latin typeface="宋体" panose="02010600030101010101" pitchFamily="2" charset="-122"/>
                    <a:ea typeface="宋体" panose="02010600030101010101" pitchFamily="2" charset="-122"/>
                    <a:cs typeface="Times New Roman" panose="02020603050405020304" pitchFamily="18" charset="0"/>
                  </a:rPr>
                  <a:t> </a:t>
                </a:r>
                <a:r>
                  <a:rPr lang="zh-CN" altLang="en-US" sz="1800" b="0" dirty="0">
                    <a:effectLst/>
                    <a:latin typeface="宋体" panose="02010600030101010101" pitchFamily="2" charset="-122"/>
                    <a:ea typeface="宋体" panose="02010600030101010101" pitchFamily="2" charset="-122"/>
                    <a:cs typeface="Times New Roman" panose="02020603050405020304" pitchFamily="18" charset="0"/>
                  </a:rPr>
                  <a:t>观众</a:t>
                </a:r>
                <a:r>
                  <a:rPr lang="en-US" altLang="zh-CN" sz="1800" b="0" dirty="0">
                    <a:effectLst/>
                    <a:latin typeface="宋体" panose="02010600030101010101" pitchFamily="2" charset="-122"/>
                    <a:ea typeface="宋体" panose="02010600030101010101" pitchFamily="2" charset="-122"/>
                    <a:cs typeface="Times New Roman" panose="02020603050405020304" pitchFamily="18" charset="0"/>
                  </a:rPr>
                  <a:t>i</a:t>
                </a:r>
              </a:p>
              <a:p>
                <a:pPr marL="285750" indent="-285750">
                  <a:lnSpc>
                    <a:spcPct val="120000"/>
                  </a:lnSpc>
                  <a:buFont typeface="Arial" panose="020B0604020202020204" pitchFamily="34" charset="0"/>
                  <a:buChar char="•"/>
                </a:pPr>
                <a14:m>
                  <m:oMath xmlns:m="http://schemas.openxmlformats.org/officeDocument/2006/math">
                    <m:sSub>
                      <m:sSubPr>
                        <m:ctrlPr>
                          <a:rPr lang="en-US" altLang="zh-CN" sz="1800" b="1" i="1" smtClean="0">
                            <a:effectLst/>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b="1" i="1">
                            <a:latin typeface="Cambria Math" panose="02040503050406030204" pitchFamily="18" charset="0"/>
                            <a:ea typeface="宋体" panose="02010600030101010101" pitchFamily="2" charset="-122"/>
                            <a:cs typeface="Times New Roman" panose="02020603050405020304" pitchFamily="18" charset="0"/>
                          </a:rPr>
                          <m:t>𝑪</m:t>
                        </m:r>
                      </m:e>
                      <m:sub>
                        <m:r>
                          <a:rPr lang="en-US" altLang="zh-CN" b="1" i="1">
                            <a:latin typeface="Cambria Math" panose="02040503050406030204" pitchFamily="18" charset="0"/>
                            <a:ea typeface="宋体" panose="02010600030101010101" pitchFamily="2" charset="-122"/>
                            <a:cs typeface="Times New Roman" panose="02020603050405020304" pitchFamily="18" charset="0"/>
                          </a:rPr>
                          <m:t>𝒊</m:t>
                        </m:r>
                      </m:sub>
                    </m:sSub>
                  </m:oMath>
                </a14:m>
                <a:r>
                  <a:rPr lang="en-US" altLang="zh-CN" b="1" dirty="0">
                    <a:latin typeface="宋体" panose="02010600030101010101" pitchFamily="2" charset="-122"/>
                    <a:ea typeface="宋体" panose="02010600030101010101" pitchFamily="2" charset="-122"/>
                    <a:cs typeface="Times New Roman" panose="02020603050405020304" pitchFamily="18" charset="0"/>
                  </a:rPr>
                  <a:t> </a:t>
                </a:r>
                <a:r>
                  <a:rPr lang="zh-CN" altLang="en-US" dirty="0">
                    <a:latin typeface="宋体" panose="02010600030101010101" pitchFamily="2" charset="-122"/>
                    <a:ea typeface="宋体" panose="02010600030101010101" pitchFamily="2" charset="-122"/>
                    <a:cs typeface="Times New Roman" panose="02020603050405020304" pitchFamily="18" charset="0"/>
                  </a:rPr>
                  <a:t>包括</a:t>
                </a:r>
                <a:r>
                  <a:rPr lang="en-US" altLang="zh-CN" dirty="0">
                    <a:latin typeface="宋体" panose="02010600030101010101" pitchFamily="2" charset="-122"/>
                    <a:ea typeface="宋体" panose="02010600030101010101" pitchFamily="2" charset="-122"/>
                    <a:cs typeface="Times New Roman" panose="02020603050405020304" pitchFamily="18" charset="0"/>
                  </a:rPr>
                  <a:t>k</a:t>
                </a:r>
                <a:r>
                  <a:rPr lang="zh-CN" altLang="en-US" dirty="0">
                    <a:latin typeface="宋体" panose="02010600030101010101" pitchFamily="2" charset="-122"/>
                    <a:ea typeface="宋体" panose="02010600030101010101" pitchFamily="2" charset="-122"/>
                    <a:cs typeface="Times New Roman" panose="02020603050405020304" pitchFamily="18" charset="0"/>
                  </a:rPr>
                  <a:t>个内容的考虑集</a:t>
                </a:r>
                <a:endParaRPr lang="en-US" altLang="zh-CN" sz="1800" b="0" dirty="0">
                  <a:effectLst/>
                  <a:latin typeface="宋体" panose="02010600030101010101" pitchFamily="2" charset="-122"/>
                  <a:ea typeface="宋体" panose="02010600030101010101" pitchFamily="2" charset="-122"/>
                  <a:cs typeface="Times New Roman" panose="02020603050405020304" pitchFamily="18" charset="0"/>
                </a:endParaRPr>
              </a:p>
              <a:p>
                <a:pPr marL="285750" indent="-285750">
                  <a:lnSpc>
                    <a:spcPct val="120000"/>
                  </a:lnSpc>
                  <a:buFont typeface="Arial" panose="020B0604020202020204" pitchFamily="34" charset="0"/>
                  <a:buChar char="•"/>
                </a:pPr>
                <a14:m>
                  <m:oMath xmlns:m="http://schemas.openxmlformats.org/officeDocument/2006/math">
                    <m:sSub>
                      <m:sSubPr>
                        <m:ctrlPr>
                          <a:rPr lang="en-US" altLang="zh-CN" sz="1800" b="1" i="1" smtClean="0">
                            <a:effectLst/>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b="1" i="1">
                            <a:latin typeface="Cambria Math" panose="02040503050406030204" pitchFamily="18" charset="0"/>
                            <a:ea typeface="宋体" panose="02010600030101010101" pitchFamily="2" charset="-122"/>
                            <a:cs typeface="Times New Roman" panose="02020603050405020304" pitchFamily="18" charset="0"/>
                          </a:rPr>
                          <m:t>𝑾</m:t>
                        </m:r>
                      </m:e>
                      <m:sub>
                        <m:r>
                          <a:rPr lang="en-US" altLang="zh-CN" b="1" i="1">
                            <a:latin typeface="Cambria Math" panose="02040503050406030204" pitchFamily="18" charset="0"/>
                            <a:ea typeface="宋体" panose="02010600030101010101" pitchFamily="2" charset="-122"/>
                            <a:cs typeface="Times New Roman" panose="02020603050405020304" pitchFamily="18" charset="0"/>
                          </a:rPr>
                          <m:t>𝒊</m:t>
                        </m:r>
                      </m:sub>
                    </m:sSub>
                  </m:oMath>
                </a14:m>
                <a:r>
                  <a:rPr lang="zh-CN" altLang="en-US" b="1" dirty="0">
                    <a:latin typeface="宋体" panose="02010600030101010101" pitchFamily="2" charset="-122"/>
                    <a:ea typeface="宋体" panose="02010600030101010101" pitchFamily="2" charset="-122"/>
                    <a:cs typeface="Times New Roman" panose="02020603050405020304" pitchFamily="18" charset="0"/>
                  </a:rPr>
                  <a:t> </a:t>
                </a:r>
                <a:r>
                  <a:rPr lang="zh-CN" altLang="en-US" dirty="0">
                    <a:latin typeface="宋体" panose="02010600030101010101" pitchFamily="2" charset="-122"/>
                    <a:ea typeface="宋体" panose="02010600030101010101" pitchFamily="2" charset="-122"/>
                    <a:cs typeface="Times New Roman" panose="02020603050405020304" pitchFamily="18" charset="0"/>
                  </a:rPr>
                  <a:t>分组后集合中每个项目的处理状态</a:t>
                </a:r>
                <a:endParaRPr lang="en-US" altLang="zh-CN" sz="1800" b="0" dirty="0">
                  <a:effectLst/>
                  <a:latin typeface="宋体" panose="02010600030101010101" pitchFamily="2" charset="-122"/>
                  <a:ea typeface="宋体" panose="02010600030101010101" pitchFamily="2" charset="-122"/>
                  <a:cs typeface="Times New Roman" panose="02020603050405020304" pitchFamily="18" charset="0"/>
                </a:endParaRPr>
              </a:p>
              <a:p>
                <a:pPr marL="285750" indent="-285750">
                  <a:lnSpc>
                    <a:spcPct val="120000"/>
                  </a:lnSpc>
                  <a:buFont typeface="Arial" panose="020B0604020202020204" pitchFamily="34" charset="0"/>
                  <a:buChar char="•"/>
                </a:pPr>
                <a14:m>
                  <m:oMath xmlns:m="http://schemas.openxmlformats.org/officeDocument/2006/math">
                    <m:sSubSup>
                      <m:sSubSupPr>
                        <m:ctrlPr>
                          <a:rPr lang="en-US" altLang="zh-CN" sz="1800" b="0" i="1" smtClean="0">
                            <a:effectLst/>
                            <a:latin typeface="Cambria Math" panose="02040503050406030204" pitchFamily="18" charset="0"/>
                            <a:ea typeface="宋体" panose="02010600030101010101" pitchFamily="2" charset="-122"/>
                            <a:cs typeface="Times New Roman" panose="02020603050405020304" pitchFamily="18" charset="0"/>
                          </a:rPr>
                        </m:ctrlPr>
                      </m:sSubSupPr>
                      <m:e>
                        <m:r>
                          <m:rPr>
                            <m:sty m:val="p"/>
                          </m:rPr>
                          <a:rPr lang="en-US" altLang="zh-CN" i="1">
                            <a:latin typeface="Cambria Math" panose="02040503050406030204" pitchFamily="18" charset="0"/>
                            <a:ea typeface="宋体" panose="02010600030101010101" pitchFamily="2" charset="-122"/>
                            <a:cs typeface="Times New Roman" panose="02020603050405020304" pitchFamily="18" charset="0"/>
                          </a:rPr>
                          <m:t>k</m:t>
                        </m:r>
                      </m:e>
                      <m:sub>
                        <m:r>
                          <m:rPr>
                            <m:sty m:val="p"/>
                          </m:rPr>
                          <a:rPr lang="en-US" altLang="zh-CN" i="1">
                            <a:latin typeface="Cambria Math" panose="02040503050406030204" pitchFamily="18" charset="0"/>
                            <a:ea typeface="宋体" panose="02010600030101010101" pitchFamily="2" charset="-122"/>
                            <a:cs typeface="Times New Roman" panose="02020603050405020304" pitchFamily="18" charset="0"/>
                          </a:rPr>
                          <m:t>i</m:t>
                        </m:r>
                      </m:sub>
                      <m:sup>
                        <m:r>
                          <a:rPr lang="en-US" altLang="zh-CN" sz="1800" b="0" i="1" smtClean="0">
                            <a:effectLst/>
                            <a:latin typeface="Cambria Math" panose="02040503050406030204" pitchFamily="18" charset="0"/>
                            <a:ea typeface="宋体" panose="02010600030101010101" pitchFamily="2" charset="-122"/>
                            <a:cs typeface="Times New Roman" panose="02020603050405020304" pitchFamily="18" charset="0"/>
                          </a:rPr>
                          <m:t>∗</m:t>
                        </m:r>
                      </m:sup>
                    </m:sSubSup>
                  </m:oMath>
                </a14:m>
                <a:r>
                  <a:rPr lang="zh-CN" altLang="en-US" dirty="0">
                    <a:latin typeface="Times New Roman" panose="02020603050405020304" pitchFamily="18" charset="0"/>
                    <a:ea typeface="宋体" panose="02010600030101010101" pitchFamily="2" charset="-122"/>
                    <a:cs typeface="Times New Roman" panose="02020603050405020304" pitchFamily="18" charset="0"/>
                  </a:rPr>
                  <a:t> 向观众曝光的内容</a:t>
                </a:r>
                <a:endParaRPr lang="en-US" altLang="zh-CN" sz="1800" b="0" dirty="0">
                  <a:effectLst/>
                  <a:latin typeface="宋体" panose="02010600030101010101" pitchFamily="2" charset="-122"/>
                  <a:ea typeface="宋体" panose="02010600030101010101" pitchFamily="2" charset="-122"/>
                  <a:cs typeface="Times New Roman" panose="02020603050405020304" pitchFamily="18" charset="0"/>
                </a:endParaRPr>
              </a:p>
              <a:p>
                <a:pPr marL="285750" indent="-285750">
                  <a:lnSpc>
                    <a:spcPct val="120000"/>
                  </a:lnSpc>
                  <a:buFont typeface="Arial" panose="020B0604020202020204" pitchFamily="34" charset="0"/>
                  <a:buChar char="•"/>
                </a:pPr>
                <a14:m>
                  <m:oMath xmlns:m="http://schemas.openxmlformats.org/officeDocument/2006/math">
                    <m:sSub>
                      <m:sSubPr>
                        <m:ctrlPr>
                          <a:rPr lang="en-US" altLang="zh-CN" sz="1800" b="0" i="1" smtClean="0">
                            <a:effectLst/>
                            <a:latin typeface="Cambria Math" panose="02040503050406030204" pitchFamily="18" charset="0"/>
                            <a:ea typeface="宋体" panose="02010600030101010101" pitchFamily="2" charset="-122"/>
                            <a:cs typeface="Times New Roman" panose="02020603050405020304" pitchFamily="18" charset="0"/>
                          </a:rPr>
                        </m:ctrlPr>
                      </m:sSubPr>
                      <m:e>
                        <m:r>
                          <m:rPr>
                            <m:sty m:val="p"/>
                          </m:rPr>
                          <a:rPr lang="en-US" altLang="zh-CN" i="1">
                            <a:latin typeface="Cambria Math" panose="02040503050406030204" pitchFamily="18" charset="0"/>
                            <a:ea typeface="宋体" panose="02010600030101010101" pitchFamily="2" charset="-122"/>
                            <a:cs typeface="Times New Roman" panose="02020603050405020304" pitchFamily="18" charset="0"/>
                          </a:rPr>
                          <m:t>Y</m:t>
                        </m:r>
                      </m:e>
                      <m:sub>
                        <m:r>
                          <m:rPr>
                            <m:sty m:val="p"/>
                          </m:rPr>
                          <a:rPr lang="en-US" altLang="zh-CN" i="1">
                            <a:latin typeface="Cambria Math" panose="02040503050406030204" pitchFamily="18" charset="0"/>
                            <a:ea typeface="宋体" panose="02010600030101010101" pitchFamily="2" charset="-122"/>
                            <a:cs typeface="Times New Roman" panose="02020603050405020304" pitchFamily="18" charset="0"/>
                          </a:rPr>
                          <m:t>i</m:t>
                        </m:r>
                      </m:sub>
                    </m:sSub>
                  </m:oMath>
                </a14:m>
                <a:r>
                  <a:rPr lang="zh-CN" altLang="en-US" dirty="0">
                    <a:latin typeface="Times New Roman" panose="02020603050405020304" pitchFamily="18" charset="0"/>
                    <a:ea typeface="宋体" panose="02010600030101010101" pitchFamily="2" charset="-122"/>
                    <a:cs typeface="Times New Roman" panose="02020603050405020304" pitchFamily="18" charset="0"/>
                  </a:rPr>
                  <a:t> 结果变量</a:t>
                </a:r>
                <a:r>
                  <a:rPr lang="en-US" altLang="zh-CN" dirty="0">
                    <a:latin typeface="Times New Roman" panose="02020603050405020304" pitchFamily="18" charset="0"/>
                    <a:ea typeface="宋体" panose="02010600030101010101" pitchFamily="2" charset="-122"/>
                    <a:cs typeface="Times New Roman" panose="02020603050405020304" pitchFamily="18" charset="0"/>
                  </a:rPr>
                  <a:t>-</a:t>
                </a:r>
                <a:r>
                  <a:rPr lang="zh-CN" altLang="en-US" dirty="0">
                    <a:latin typeface="Times New Roman" panose="02020603050405020304" pitchFamily="18" charset="0"/>
                    <a:ea typeface="宋体" panose="02010600030101010101" pitchFamily="2" charset="-122"/>
                    <a:cs typeface="Times New Roman" panose="02020603050405020304" pitchFamily="18" charset="0"/>
                  </a:rPr>
                  <a:t>观众对内容的反应</a:t>
                </a: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p:txBody>
          </p:sp>
        </mc:Choice>
        <mc:Fallback>
          <p:sp>
            <p:nvSpPr>
              <p:cNvPr id="39" name="文本框 38">
                <a:extLst>
                  <a:ext uri="{FF2B5EF4-FFF2-40B4-BE49-F238E27FC236}">
                    <a16:creationId xmlns:a16="http://schemas.microsoft.com/office/drawing/2014/main" id="{516E0AFB-DF8F-40BB-93DB-C9B120A49F3A}"/>
                  </a:ext>
                </a:extLst>
              </p:cNvPr>
              <p:cNvSpPr txBox="1">
                <a:spLocks noRot="1" noChangeAspect="1" noMove="1" noResize="1" noEditPoints="1" noAdjustHandles="1" noChangeArrowheads="1" noChangeShapeType="1" noTextEdit="1"/>
              </p:cNvSpPr>
              <p:nvPr/>
            </p:nvSpPr>
            <p:spPr>
              <a:xfrm>
                <a:off x="512412" y="1878851"/>
                <a:ext cx="4630552" cy="2054922"/>
              </a:xfrm>
              <a:prstGeom prst="rect">
                <a:avLst/>
              </a:prstGeom>
              <a:blipFill>
                <a:blip r:embed="rId5"/>
                <a:stretch>
                  <a:fillRect l="-789" t="-890" b="-4154"/>
                </a:stretch>
              </a:blipFill>
            </p:spPr>
            <p:txBody>
              <a:bodyPr/>
              <a:lstStyle/>
              <a:p>
                <a:r>
                  <a:rPr lang="zh-CN" altLang="en-US">
                    <a:noFill/>
                  </a:rPr>
                  <a:t> </a:t>
                </a:r>
              </a:p>
            </p:txBody>
          </p:sp>
        </mc:Fallback>
      </mc:AlternateContent>
      <p:sp>
        <p:nvSpPr>
          <p:cNvPr id="43" name="文本框 42">
            <a:extLst>
              <a:ext uri="{FF2B5EF4-FFF2-40B4-BE49-F238E27FC236}">
                <a16:creationId xmlns:a16="http://schemas.microsoft.com/office/drawing/2014/main" id="{F7F70660-C430-4497-B949-7FEDD0D04323}"/>
              </a:ext>
            </a:extLst>
          </p:cNvPr>
          <p:cNvSpPr txBox="1"/>
          <p:nvPr/>
        </p:nvSpPr>
        <p:spPr>
          <a:xfrm>
            <a:off x="14106" y="1342330"/>
            <a:ext cx="2094964" cy="458908"/>
          </a:xfrm>
          <a:prstGeom prst="rect">
            <a:avLst/>
          </a:prstGeom>
          <a:noFill/>
        </p:spPr>
        <p:txBody>
          <a:bodyPr wrap="square">
            <a:spAutoFit/>
          </a:bodyPr>
          <a:lstStyle/>
          <a:p>
            <a:pPr marR="0" lvl="1" algn="l" defTabSz="914400" rtl="0" eaLnBrk="1" fontAlgn="auto" latinLnBrk="0" hangingPunct="1">
              <a:lnSpc>
                <a:spcPct val="150000"/>
              </a:lnSpc>
              <a:spcBef>
                <a:spcPts val="0"/>
              </a:spcBef>
              <a:spcAft>
                <a:spcPts val="0"/>
              </a:spcAft>
              <a:buClr>
                <a:srgbClr val="9A5BA4"/>
              </a:buClr>
              <a:buSzPct val="55000"/>
              <a:tabLst/>
              <a:defRPr/>
            </a:pPr>
            <a:r>
              <a:rPr lang="zh-CN" altLang="en-US" spc="130" dirty="0">
                <a:solidFill>
                  <a:srgbClr val="520576"/>
                </a:solidFill>
                <a:latin typeface="思源宋体 CN Heavy" panose="02020900000000000000" pitchFamily="18" charset="-122"/>
                <a:ea typeface="思源宋体 CN Heavy" panose="02020900000000000000" pitchFamily="18" charset="-122"/>
                <a:sym typeface="+mn-ea"/>
              </a:rPr>
              <a:t>数学推导</a:t>
            </a:r>
            <a:endParaRPr kumimoji="0" lang="en-US" altLang="zh-CN" sz="1800" b="0" i="0" u="none" strike="noStrike" kern="1200" cap="none" spc="130" normalizeH="0" baseline="0" noProof="0" dirty="0">
              <a:ln>
                <a:noFill/>
              </a:ln>
              <a:solidFill>
                <a:srgbClr val="520576"/>
              </a:solidFill>
              <a:effectLst/>
              <a:uLnTx/>
              <a:uFillTx/>
              <a:latin typeface="思源宋体 CN Heavy" panose="02020900000000000000" pitchFamily="18" charset="-122"/>
              <a:ea typeface="思源宋体 CN Heavy" panose="02020900000000000000" pitchFamily="18" charset="-122"/>
              <a:cs typeface="+mn-cs"/>
              <a:sym typeface="+mn-ea"/>
            </a:endParaRPr>
          </a:p>
        </p:txBody>
      </p:sp>
      <mc:AlternateContent xmlns:mc="http://schemas.openxmlformats.org/markup-compatibility/2006" xmlns:a14="http://schemas.microsoft.com/office/drawing/2010/main">
        <mc:Choice Requires="a14">
          <p:sp>
            <p:nvSpPr>
              <p:cNvPr id="47" name="文本框 46">
                <a:extLst>
                  <a:ext uri="{FF2B5EF4-FFF2-40B4-BE49-F238E27FC236}">
                    <a16:creationId xmlns:a16="http://schemas.microsoft.com/office/drawing/2014/main" id="{BCC377E3-D394-466E-9E4E-3076F6169929}"/>
                  </a:ext>
                </a:extLst>
              </p:cNvPr>
              <p:cNvSpPr txBox="1"/>
              <p:nvPr/>
            </p:nvSpPr>
            <p:spPr>
              <a:xfrm>
                <a:off x="5321359" y="958959"/>
                <a:ext cx="4800542" cy="2030749"/>
              </a:xfrm>
              <a:prstGeom prst="rect">
                <a:avLst/>
              </a:prstGeom>
              <a:noFill/>
            </p:spPr>
            <p:txBody>
              <a:bodyPr wrap="square">
                <a:spAutoFit/>
              </a:bodyPr>
              <a:lstStyle/>
              <a:p>
                <a:pPr>
                  <a:lnSpc>
                    <a:spcPct val="120000"/>
                  </a:lnSpc>
                </a:pPr>
                <a:r>
                  <a:rPr lang="en-US" altLang="zh-CN" b="0" dirty="0">
                    <a:effectLst/>
                    <a:latin typeface="Cambria Math" panose="02040503050406030204" pitchFamily="18" charset="0"/>
                    <a:ea typeface="宋体" panose="02010600030101010101" pitchFamily="2" charset="-122"/>
                    <a:cs typeface="Times New Roman" panose="02020603050405020304" pitchFamily="18" charset="0"/>
                  </a:rPr>
                  <a:t>ATE</a:t>
                </a:r>
                <a:r>
                  <a:rPr lang="zh-CN" altLang="en-US" b="0" dirty="0">
                    <a:effectLst/>
                    <a:latin typeface="Cambria Math" panose="02040503050406030204" pitchFamily="18" charset="0"/>
                    <a:ea typeface="宋体" panose="02010600030101010101" pitchFamily="2" charset="-122"/>
                    <a:cs typeface="Times New Roman" panose="02020603050405020304" pitchFamily="18" charset="0"/>
                  </a:rPr>
                  <a:t>：</a:t>
                </a:r>
                <a:endParaRPr lang="en-US" altLang="zh-CN" b="0" dirty="0">
                  <a:effectLst/>
                  <a:latin typeface="Cambria Math" panose="02040503050406030204" pitchFamily="18" charset="0"/>
                  <a:ea typeface="宋体" panose="02010600030101010101" pitchFamily="2" charset="-122"/>
                  <a:cs typeface="Times New Roman" panose="02020603050405020304" pitchFamily="18" charset="0"/>
                </a:endParaRPr>
              </a:p>
              <a:p>
                <a:pPr algn="ctr">
                  <a:lnSpc>
                    <a:spcPct val="120000"/>
                  </a:lnSpc>
                </a:pPr>
                <a14:m>
                  <m:oMathPara xmlns:m="http://schemas.openxmlformats.org/officeDocument/2006/math">
                    <m:oMathParaPr>
                      <m:jc m:val="centerGroup"/>
                    </m:oMathParaPr>
                    <m:oMath xmlns:m="http://schemas.openxmlformats.org/officeDocument/2006/math">
                      <m:r>
                        <a:rPr lang="en-US" altLang="zh-CN" b="0" i="1" smtClean="0">
                          <a:effectLst/>
                          <a:latin typeface="Cambria Math" panose="02040503050406030204" pitchFamily="18" charset="0"/>
                          <a:ea typeface="宋体" panose="02010600030101010101" pitchFamily="2" charset="-122"/>
                          <a:cs typeface="Times New Roman" panose="02020603050405020304" pitchFamily="18" charset="0"/>
                        </a:rPr>
                        <m:t>𝑦</m:t>
                      </m:r>
                      <m:d>
                        <m:dPr>
                          <m:ctrlPr>
                            <a:rPr lang="en-US" altLang="zh-CN" b="0" i="1" smtClean="0">
                              <a:effectLst/>
                              <a:latin typeface="Cambria Math" panose="02040503050406030204" pitchFamily="18" charset="0"/>
                              <a:ea typeface="宋体" panose="02010600030101010101" pitchFamily="2" charset="-122"/>
                              <a:cs typeface="Times New Roman" panose="02020603050405020304" pitchFamily="18" charset="0"/>
                            </a:rPr>
                          </m:ctrlPr>
                        </m:dPr>
                        <m:e>
                          <m:r>
                            <a:rPr lang="en-US" altLang="zh-CN" b="0" i="1" smtClean="0">
                              <a:effectLst/>
                              <a:latin typeface="Cambria Math" panose="02040503050406030204" pitchFamily="18" charset="0"/>
                              <a:ea typeface="宋体" panose="02010600030101010101" pitchFamily="2" charset="-122"/>
                              <a:cs typeface="Times New Roman" panose="02020603050405020304" pitchFamily="18" charset="0"/>
                            </a:rPr>
                            <m:t>𝑣</m:t>
                          </m:r>
                          <m:r>
                            <a:rPr lang="en-US" altLang="zh-CN" b="0" i="1" smtClean="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b="0" i="1" smtClean="0">
                              <a:effectLst/>
                              <a:latin typeface="Cambria Math" panose="02040503050406030204" pitchFamily="18" charset="0"/>
                              <a:ea typeface="宋体" panose="02010600030101010101" pitchFamily="2" charset="-122"/>
                              <a:cs typeface="Times New Roman" panose="02020603050405020304" pitchFamily="18" charset="0"/>
                            </a:rPr>
                            <m:t>𝑐</m:t>
                          </m:r>
                          <m:r>
                            <a:rPr lang="en-US" altLang="zh-CN" b="0" i="1" smtClean="0">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b="0" i="1" smtClean="0">
                                  <a:effectLst/>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b="0" i="1" smtClean="0">
                                  <a:effectLst/>
                                  <a:latin typeface="Cambria Math" panose="02040503050406030204" pitchFamily="18" charset="0"/>
                                  <a:ea typeface="宋体" panose="02010600030101010101" pitchFamily="2" charset="-122"/>
                                  <a:cs typeface="Times New Roman" panose="02020603050405020304" pitchFamily="18" charset="0"/>
                                </a:rPr>
                                <m:t>𝑤</m:t>
                              </m:r>
                            </m:e>
                            <m:sub>
                              <m:r>
                                <a:rPr lang="en-US" altLang="zh-CN" b="0" i="1" smtClean="0">
                                  <a:effectLst/>
                                  <a:latin typeface="Cambria Math" panose="02040503050406030204" pitchFamily="18" charset="0"/>
                                  <a:ea typeface="宋体" panose="02010600030101010101" pitchFamily="2" charset="-122"/>
                                  <a:cs typeface="Times New Roman" panose="02020603050405020304" pitchFamily="18" charset="0"/>
                                </a:rPr>
                                <m:t>𝑐</m:t>
                              </m:r>
                            </m:sub>
                          </m:sSub>
                          <m:r>
                            <a:rPr lang="en-US" altLang="zh-CN" b="0" i="1" smtClean="0">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b="1" i="1" smtClean="0">
                                  <a:effectLst/>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b="1" i="1" smtClean="0">
                                  <a:effectLst/>
                                  <a:latin typeface="Cambria Math" panose="02040503050406030204" pitchFamily="18" charset="0"/>
                                  <a:ea typeface="宋体" panose="02010600030101010101" pitchFamily="2" charset="-122"/>
                                  <a:cs typeface="Times New Roman" panose="02020603050405020304" pitchFamily="18" charset="0"/>
                                </a:rPr>
                                <m:t>𝒘</m:t>
                              </m:r>
                            </m:e>
                            <m:sub>
                              <m:r>
                                <a:rPr lang="en-US" altLang="zh-CN" b="1" i="1" smtClean="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b="1" i="1" smtClean="0">
                                  <a:effectLst/>
                                  <a:latin typeface="Cambria Math" panose="02040503050406030204" pitchFamily="18" charset="0"/>
                                  <a:ea typeface="宋体" panose="02010600030101010101" pitchFamily="2" charset="-122"/>
                                  <a:cs typeface="Times New Roman" panose="02020603050405020304" pitchFamily="18" charset="0"/>
                                </a:rPr>
                                <m:t>𝒄</m:t>
                              </m:r>
                            </m:sub>
                          </m:sSub>
                        </m:e>
                      </m:d>
                    </m:oMath>
                  </m:oMathPara>
                </a14:m>
                <a:endParaRPr lang="en-US" altLang="zh-CN" b="0" dirty="0">
                  <a:effectLst/>
                  <a:ea typeface="宋体" panose="02010600030101010101" pitchFamily="2" charset="-122"/>
                  <a:cs typeface="Times New Roman" panose="02020603050405020304" pitchFamily="18" charset="0"/>
                </a:endParaRPr>
              </a:p>
              <a:p>
                <a:pPr algn="ctr">
                  <a:lnSpc>
                    <a:spcPct val="120000"/>
                  </a:lnSpc>
                </a:pPr>
                <a14:m>
                  <m:oMath xmlns:m="http://schemas.openxmlformats.org/officeDocument/2006/math">
                    <m:r>
                      <a:rPr lang="en-US" altLang="zh-CN" b="0" i="1" smtClean="0">
                        <a:effectLst/>
                        <a:latin typeface="Cambria Math" panose="02040503050406030204" pitchFamily="18" charset="0"/>
                        <a:ea typeface="宋体" panose="02010600030101010101" pitchFamily="2" charset="-122"/>
                        <a:cs typeface="Times New Roman" panose="02020603050405020304" pitchFamily="18" charset="0"/>
                      </a:rPr>
                      <m:t>𝑟</m:t>
                    </m:r>
                    <m:d>
                      <m:dPr>
                        <m:ctrlPr>
                          <a:rPr lang="en-US" altLang="zh-CN" b="0" i="1" smtClean="0">
                            <a:effectLst/>
                            <a:latin typeface="Cambria Math" panose="02040503050406030204" pitchFamily="18" charset="0"/>
                            <a:ea typeface="宋体" panose="02010600030101010101" pitchFamily="2" charset="-122"/>
                            <a:cs typeface="Times New Roman" panose="02020603050405020304" pitchFamily="18" charset="0"/>
                          </a:rPr>
                        </m:ctrlPr>
                      </m:dPr>
                      <m:e>
                        <m:r>
                          <a:rPr lang="en-US" altLang="zh-CN" b="0" i="1" smtClean="0">
                            <a:effectLst/>
                            <a:latin typeface="Cambria Math" panose="02040503050406030204" pitchFamily="18" charset="0"/>
                            <a:ea typeface="宋体" panose="02010600030101010101" pitchFamily="2" charset="-122"/>
                            <a:cs typeface="Times New Roman" panose="02020603050405020304" pitchFamily="18" charset="0"/>
                          </a:rPr>
                          <m:t>𝑐</m:t>
                        </m:r>
                        <m:r>
                          <a:rPr lang="en-US" altLang="zh-CN" b="0" i="1" smtClean="0">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b="0" i="1" smtClean="0">
                                <a:effectLst/>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b="0" i="1" smtClean="0">
                                <a:effectLst/>
                                <a:latin typeface="Cambria Math" panose="02040503050406030204" pitchFamily="18" charset="0"/>
                                <a:ea typeface="宋体" panose="02010600030101010101" pitchFamily="2" charset="-122"/>
                                <a:cs typeface="Times New Roman" panose="02020603050405020304" pitchFamily="18" charset="0"/>
                              </a:rPr>
                              <m:t>𝑤</m:t>
                            </m:r>
                          </m:e>
                          <m:sub>
                            <m:r>
                              <a:rPr lang="en-US" altLang="zh-CN" b="0" i="1" smtClean="0">
                                <a:effectLst/>
                                <a:latin typeface="Cambria Math" panose="02040503050406030204" pitchFamily="18" charset="0"/>
                                <a:ea typeface="宋体" panose="02010600030101010101" pitchFamily="2" charset="-122"/>
                                <a:cs typeface="Times New Roman" panose="02020603050405020304" pitchFamily="18" charset="0"/>
                              </a:rPr>
                              <m:t>𝑐</m:t>
                            </m:r>
                          </m:sub>
                        </m:sSub>
                        <m:r>
                          <a:rPr lang="en-US" altLang="zh-CN" b="0" i="1" smtClean="0">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b="1" i="1" smtClean="0">
                                <a:effectLst/>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b="1" i="1" smtClean="0">
                                <a:effectLst/>
                                <a:latin typeface="Cambria Math" panose="02040503050406030204" pitchFamily="18" charset="0"/>
                                <a:ea typeface="宋体" panose="02010600030101010101" pitchFamily="2" charset="-122"/>
                                <a:cs typeface="Times New Roman" panose="02020603050405020304" pitchFamily="18" charset="0"/>
                              </a:rPr>
                              <m:t>𝒘</m:t>
                            </m:r>
                          </m:e>
                          <m:sub>
                            <m:r>
                              <a:rPr lang="en-US" altLang="zh-CN" b="1" i="1" smtClean="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b="1" i="1" smtClean="0">
                                <a:effectLst/>
                                <a:latin typeface="Cambria Math" panose="02040503050406030204" pitchFamily="18" charset="0"/>
                                <a:ea typeface="宋体" panose="02010600030101010101" pitchFamily="2" charset="-122"/>
                                <a:cs typeface="Times New Roman" panose="02020603050405020304" pitchFamily="18" charset="0"/>
                              </a:rPr>
                              <m:t>𝒄</m:t>
                            </m:r>
                          </m:sub>
                        </m:sSub>
                      </m:e>
                    </m:d>
                    <m:r>
                      <a:rPr lang="en-US" altLang="zh-CN" b="0" i="1" smtClean="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b="0" i="0" smtClean="0">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b="0" i="1" smtClean="0">
                            <a:latin typeface="Cambria Math" panose="02040503050406030204" pitchFamily="18" charset="0"/>
                            <a:ea typeface="宋体" panose="02010600030101010101" pitchFamily="2" charset="-122"/>
                            <a:cs typeface="Times New Roman" panose="02020603050405020304" pitchFamily="18" charset="0"/>
                          </a:rPr>
                          <m:t>𝐸</m:t>
                        </m:r>
                      </m:e>
                      <m:sub>
                        <m:r>
                          <a:rPr lang="en-US" altLang="zh-CN" b="0" i="1" smtClean="0">
                            <a:latin typeface="Cambria Math" panose="02040503050406030204" pitchFamily="18" charset="0"/>
                            <a:ea typeface="宋体" panose="02010600030101010101" pitchFamily="2" charset="-122"/>
                            <a:cs typeface="Times New Roman" panose="02020603050405020304" pitchFamily="18" charset="0"/>
                          </a:rPr>
                          <m:t>𝑣</m:t>
                        </m:r>
                      </m:sub>
                    </m:sSub>
                    <m:d>
                      <m:dPr>
                        <m:begChr m:val="["/>
                        <m:endChr m:val="]"/>
                        <m:ctrlPr>
                          <a:rPr lang="en-US" altLang="zh-CN" b="0" i="1" smtClean="0">
                            <a:latin typeface="Cambria Math" panose="02040503050406030204" pitchFamily="18" charset="0"/>
                            <a:ea typeface="宋体" panose="02010600030101010101" pitchFamily="2" charset="-122"/>
                            <a:cs typeface="Times New Roman" panose="02020603050405020304" pitchFamily="18" charset="0"/>
                          </a:rPr>
                        </m:ctrlPr>
                      </m:dPr>
                      <m:e>
                        <m:r>
                          <a:rPr lang="en-US" altLang="zh-CN" i="1">
                            <a:latin typeface="Cambria Math" panose="02040503050406030204" pitchFamily="18" charset="0"/>
                            <a:ea typeface="宋体" panose="02010600030101010101" pitchFamily="2" charset="-122"/>
                            <a:cs typeface="Times New Roman" panose="02020603050405020304" pitchFamily="18" charset="0"/>
                          </a:rPr>
                          <m:t>𝑦</m:t>
                        </m:r>
                        <m:d>
                          <m:d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dPr>
                          <m:e>
                            <m:r>
                              <a:rPr lang="en-US" altLang="zh-CN" i="1">
                                <a:latin typeface="Cambria Math" panose="02040503050406030204" pitchFamily="18" charset="0"/>
                                <a:ea typeface="宋体" panose="02010600030101010101" pitchFamily="2" charset="-122"/>
                                <a:cs typeface="Times New Roman" panose="02020603050405020304" pitchFamily="18" charset="0"/>
                              </a:rPr>
                              <m:t>𝑣</m:t>
                            </m:r>
                            <m:r>
                              <a:rPr lang="en-US" altLang="zh-CN" i="1">
                                <a:latin typeface="Cambria Math" panose="02040503050406030204" pitchFamily="18" charset="0"/>
                                <a:ea typeface="宋体" panose="02010600030101010101" pitchFamily="2" charset="-122"/>
                                <a:cs typeface="Times New Roman" panose="02020603050405020304" pitchFamily="18" charset="0"/>
                              </a:rPr>
                              <m:t>,</m:t>
                            </m:r>
                            <m:r>
                              <a:rPr lang="en-US" altLang="zh-CN" i="1">
                                <a:latin typeface="Cambria Math" panose="02040503050406030204" pitchFamily="18" charset="0"/>
                                <a:ea typeface="宋体" panose="02010600030101010101" pitchFamily="2" charset="-122"/>
                                <a:cs typeface="Times New Roman" panose="02020603050405020304" pitchFamily="18" charset="0"/>
                              </a:rPr>
                              <m:t>𝑐</m:t>
                            </m:r>
                            <m:r>
                              <a:rPr lang="en-US" altLang="zh-CN" i="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𝑤</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𝑐</m:t>
                                </m:r>
                              </m:sub>
                            </m:sSub>
                            <m:r>
                              <a:rPr lang="en-US" altLang="zh-CN" i="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b="1"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b="1" i="1">
                                    <a:latin typeface="Cambria Math" panose="02040503050406030204" pitchFamily="18" charset="0"/>
                                    <a:ea typeface="宋体" panose="02010600030101010101" pitchFamily="2" charset="-122"/>
                                    <a:cs typeface="Times New Roman" panose="02020603050405020304" pitchFamily="18" charset="0"/>
                                  </a:rPr>
                                  <m:t>𝒘</m:t>
                                </m:r>
                              </m:e>
                              <m:sub>
                                <m:r>
                                  <a:rPr lang="en-US" altLang="zh-CN" b="1" i="1">
                                    <a:latin typeface="Cambria Math" panose="02040503050406030204" pitchFamily="18" charset="0"/>
                                    <a:ea typeface="宋体" panose="02010600030101010101" pitchFamily="2" charset="-122"/>
                                    <a:cs typeface="Times New Roman" panose="02020603050405020304" pitchFamily="18" charset="0"/>
                                  </a:rPr>
                                  <m:t>−</m:t>
                                </m:r>
                                <m:r>
                                  <a:rPr lang="en-US" altLang="zh-CN" b="1" i="1">
                                    <a:latin typeface="Cambria Math" panose="02040503050406030204" pitchFamily="18" charset="0"/>
                                    <a:ea typeface="宋体" panose="02010600030101010101" pitchFamily="2" charset="-122"/>
                                    <a:cs typeface="Times New Roman" panose="02020603050405020304" pitchFamily="18" charset="0"/>
                                  </a:rPr>
                                  <m:t>𝒄</m:t>
                                </m:r>
                              </m:sub>
                            </m:sSub>
                          </m:e>
                        </m:d>
                      </m:e>
                    </m:d>
                  </m:oMath>
                </a14:m>
                <a:r>
                  <a:rPr lang="en-US" altLang="zh-CN" b="0" dirty="0">
                    <a:ea typeface="宋体" panose="02010600030101010101" pitchFamily="2" charset="-122"/>
                    <a:cs typeface="Times New Roman" panose="02020603050405020304" pitchFamily="18" charset="0"/>
                  </a:rPr>
                  <a:t> </a:t>
                </a:r>
                <a:endParaRPr lang="en-US" altLang="zh-CN" i="1" dirty="0">
                  <a:latin typeface="Cambria Math" panose="02040503050406030204" pitchFamily="18" charset="0"/>
                  <a:ea typeface="宋体" panose="02010600030101010101" pitchFamily="2" charset="-122"/>
                  <a:cs typeface="Times New Roman" panose="02020603050405020304" pitchFamily="18" charset="0"/>
                </a:endParaRPr>
              </a:p>
              <a:p>
                <a:pPr algn="ctr">
                  <a:lnSpc>
                    <a:spcPct val="120000"/>
                  </a:lnSpc>
                </a:pPr>
                <a14:m>
                  <m:oMath xmlns:m="http://schemas.openxmlformats.org/officeDocument/2006/math">
                    <m:r>
                      <m:rPr>
                        <m:sty m:val="p"/>
                      </m:rPr>
                      <a:rPr lang="en-US" altLang="zh-CN" b="0" i="0" smtClean="0">
                        <a:latin typeface="Cambria Math" panose="02040503050406030204" pitchFamily="18" charset="0"/>
                        <a:ea typeface="宋体" panose="02010600030101010101" pitchFamily="2" charset="-122"/>
                        <a:cs typeface="Times New Roman" panose="02020603050405020304" pitchFamily="18" charset="0"/>
                      </a:rPr>
                      <m:t>Q</m:t>
                    </m:r>
                    <m:d>
                      <m:dPr>
                        <m:ctrlPr>
                          <a:rPr lang="en-US" altLang="zh-CN" b="0" i="1" smtClean="0">
                            <a:latin typeface="Cambria Math" panose="02040503050406030204" pitchFamily="18" charset="0"/>
                            <a:ea typeface="宋体" panose="02010600030101010101" pitchFamily="2" charset="-122"/>
                            <a:cs typeface="Times New Roman" panose="02020603050405020304" pitchFamily="18" charset="0"/>
                          </a:rPr>
                        </m:ctrlPr>
                      </m:dPr>
                      <m:e>
                        <m:r>
                          <a:rPr lang="en-US" altLang="zh-CN" i="1">
                            <a:latin typeface="Cambria Math" panose="02040503050406030204" pitchFamily="18" charset="0"/>
                            <a:ea typeface="宋体" panose="02010600030101010101" pitchFamily="2" charset="-122"/>
                            <a:cs typeface="Times New Roman" panose="02020603050405020304" pitchFamily="18" charset="0"/>
                          </a:rPr>
                          <m:t>𝜋</m:t>
                        </m:r>
                      </m:e>
                    </m:d>
                    <m:r>
                      <a:rPr lang="en-US" altLang="zh-CN" b="0" i="1" smtClean="0">
                        <a:latin typeface="Cambria Math" panose="02040503050406030204" pitchFamily="18" charset="0"/>
                        <a:ea typeface="宋体" panose="02010600030101010101" pitchFamily="2" charset="-122"/>
                        <a:cs typeface="Times New Roman" panose="02020603050405020304" pitchFamily="18" charset="0"/>
                      </a:rPr>
                      <m:t>=</m:t>
                    </m:r>
                    <m:r>
                      <m:rPr>
                        <m:sty m:val="p"/>
                      </m:rPr>
                      <a:rPr lang="en-US" altLang="zh-CN" i="1" dirty="0">
                        <a:latin typeface="Cambria Math" panose="02040503050406030204" pitchFamily="18" charset="0"/>
                        <a:ea typeface="宋体" panose="02010600030101010101" pitchFamily="2" charset="-122"/>
                        <a:cs typeface="Times New Roman" panose="02020603050405020304" pitchFamily="18" charset="0"/>
                      </a:rPr>
                      <m:t>Σc</m:t>
                    </m:r>
                    <m:r>
                      <a:rPr lang="en-US" altLang="zh-CN" i="1" dirty="0" smtClean="0">
                        <a:latin typeface="Cambria Math" panose="02040503050406030204" pitchFamily="18" charset="0"/>
                        <a:ea typeface="Cambria Math" panose="02040503050406030204" pitchFamily="18" charset="0"/>
                        <a:cs typeface="Times New Roman" panose="02020603050405020304" pitchFamily="18" charset="0"/>
                      </a:rPr>
                      <m:t>∈</m:t>
                    </m:r>
                    <m:r>
                      <a:rPr lang="en-US" altLang="zh-CN" b="1" i="1" dirty="0">
                        <a:latin typeface="Cambria Math" panose="02040503050406030204" pitchFamily="18" charset="0"/>
                        <a:ea typeface="Cambria Math" panose="02040503050406030204" pitchFamily="18" charset="0"/>
                        <a:cs typeface="Times New Roman" panose="02020603050405020304" pitchFamily="18" charset="0"/>
                      </a:rPr>
                      <m:t>𝑪</m:t>
                    </m:r>
                    <m:r>
                      <a:rPr lang="en-US" altLang="zh-CN" b="1" i="1" dirty="0" smtClean="0">
                        <a:latin typeface="Cambria Math" panose="02040503050406030204" pitchFamily="18" charset="0"/>
                        <a:ea typeface="Cambria Math" panose="02040503050406030204" pitchFamily="18" charset="0"/>
                        <a:cs typeface="Times New Roman" panose="02020603050405020304" pitchFamily="18" charset="0"/>
                      </a:rPr>
                      <m:t> </m:t>
                    </m:r>
                    <m:d>
                      <m:dPr>
                        <m:begChr m:val="["/>
                        <m:endChr m:val="]"/>
                        <m:ctrlPr>
                          <a:rPr lang="en-US" altLang="zh-CN" i="1">
                            <a:latin typeface="Cambria Math" panose="02040503050406030204" pitchFamily="18" charset="0"/>
                            <a:ea typeface="宋体" panose="02010600030101010101" pitchFamily="2" charset="-122"/>
                            <a:cs typeface="Times New Roman" panose="02020603050405020304" pitchFamily="18" charset="0"/>
                          </a:rPr>
                        </m:ctrlPr>
                      </m:dPr>
                      <m:e>
                        <m:r>
                          <m:rPr>
                            <m:sty m:val="p"/>
                          </m:rPr>
                          <a:rPr lang="en-US" altLang="zh-CN" i="1">
                            <a:latin typeface="Cambria Math" panose="02040503050406030204" pitchFamily="18" charset="0"/>
                            <a:ea typeface="宋体" panose="02010600030101010101" pitchFamily="2" charset="-122"/>
                            <a:cs typeface="Times New Roman" panose="02020603050405020304" pitchFamily="18" charset="0"/>
                          </a:rPr>
                          <m:t>r</m:t>
                        </m:r>
                        <m:d>
                          <m:d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dPr>
                          <m:e>
                            <m:r>
                              <a:rPr lang="en-US" altLang="zh-CN" i="1">
                                <a:latin typeface="Cambria Math" panose="02040503050406030204" pitchFamily="18" charset="0"/>
                                <a:ea typeface="宋体" panose="02010600030101010101" pitchFamily="2" charset="-122"/>
                                <a:cs typeface="Times New Roman" panose="02020603050405020304" pitchFamily="18" charset="0"/>
                              </a:rPr>
                              <m:t>𝑐</m:t>
                            </m:r>
                            <m:r>
                              <a:rPr lang="en-US" altLang="zh-CN" i="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𝑤</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𝑐</m:t>
                                </m:r>
                              </m:sub>
                            </m:sSub>
                            <m:r>
                              <a:rPr lang="en-US" altLang="zh-CN" i="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b="1"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b="1" i="1">
                                    <a:latin typeface="Cambria Math" panose="02040503050406030204" pitchFamily="18" charset="0"/>
                                    <a:ea typeface="宋体" panose="02010600030101010101" pitchFamily="2" charset="-122"/>
                                    <a:cs typeface="Times New Roman" panose="02020603050405020304" pitchFamily="18" charset="0"/>
                                  </a:rPr>
                                  <m:t>𝒘</m:t>
                                </m:r>
                              </m:e>
                              <m:sub>
                                <m:r>
                                  <a:rPr lang="en-US" altLang="zh-CN" b="1" i="1">
                                    <a:latin typeface="Cambria Math" panose="02040503050406030204" pitchFamily="18" charset="0"/>
                                    <a:ea typeface="宋体" panose="02010600030101010101" pitchFamily="2" charset="-122"/>
                                    <a:cs typeface="Times New Roman" panose="02020603050405020304" pitchFamily="18" charset="0"/>
                                  </a:rPr>
                                  <m:t>−</m:t>
                                </m:r>
                                <m:r>
                                  <a:rPr lang="en-US" altLang="zh-CN" b="1" i="1">
                                    <a:latin typeface="Cambria Math" panose="02040503050406030204" pitchFamily="18" charset="0"/>
                                    <a:ea typeface="宋体" panose="02010600030101010101" pitchFamily="2" charset="-122"/>
                                    <a:cs typeface="Times New Roman" panose="02020603050405020304" pitchFamily="18" charset="0"/>
                                  </a:rPr>
                                  <m:t>𝒄</m:t>
                                </m:r>
                              </m:sub>
                            </m:sSub>
                          </m:e>
                        </m:d>
                      </m:e>
                    </m:d>
                  </m:oMath>
                </a14:m>
                <a:r>
                  <a:rPr lang="en-US" altLang="zh-CN" dirty="0"/>
                  <a:t>   </a:t>
                </a:r>
              </a:p>
              <a:p>
                <a:pPr algn="ctr">
                  <a:lnSpc>
                    <a:spcPct val="120000"/>
                  </a:lnSpc>
                </a:pPr>
                <a14:m>
                  <m:oMathPara xmlns:m="http://schemas.openxmlformats.org/officeDocument/2006/math">
                    <m:oMathParaPr>
                      <m:jc m:val="centerGroup"/>
                    </m:oMathParaPr>
                    <m:oMath xmlns:m="http://schemas.openxmlformats.org/officeDocument/2006/math">
                      <m:r>
                        <a:rPr lang="zh-CN" altLang="en-US" b="0" i="1" smtClean="0">
                          <a:effectLst/>
                          <a:latin typeface="Cambria Math" panose="02040503050406030204" pitchFamily="18" charset="0"/>
                          <a:ea typeface="宋体" panose="02010600030101010101" pitchFamily="2" charset="-122"/>
                          <a:cs typeface="Times New Roman" panose="02020603050405020304" pitchFamily="18" charset="0"/>
                        </a:rPr>
                        <m:t>𝜏</m:t>
                      </m:r>
                      <m:r>
                        <a:rPr lang="en-US" altLang="zh-CN" b="0" i="1" smtClean="0">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b="0" i="1" smtClean="0">
                              <a:effectLst/>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b="0" i="1" smtClean="0">
                              <a:effectLst/>
                              <a:latin typeface="Cambria Math" panose="02040503050406030204" pitchFamily="18" charset="0"/>
                              <a:ea typeface="宋体" panose="02010600030101010101" pitchFamily="2" charset="-122"/>
                              <a:cs typeface="Times New Roman" panose="02020603050405020304" pitchFamily="18" charset="0"/>
                            </a:rPr>
                            <m:t>𝑄</m:t>
                          </m:r>
                          <m:r>
                            <a:rPr lang="en-US" altLang="zh-CN" b="0" i="1" smtClean="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i="1">
                              <a:latin typeface="Cambria Math" panose="02040503050406030204" pitchFamily="18" charset="0"/>
                              <a:ea typeface="宋体" panose="02010600030101010101" pitchFamily="2" charset="-122"/>
                              <a:cs typeface="Times New Roman" panose="02020603050405020304" pitchFamily="18" charset="0"/>
                            </a:rPr>
                            <m:t>𝜋</m:t>
                          </m:r>
                        </m:e>
                        <m:sub>
                          <m:r>
                            <a:rPr lang="en-US" altLang="zh-CN" b="0" i="1" smtClean="0">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b="0" i="1" smtClean="0">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𝑄</m:t>
                          </m:r>
                          <m:r>
                            <a:rPr lang="en-US" altLang="zh-CN" i="1">
                              <a:latin typeface="Cambria Math" panose="02040503050406030204" pitchFamily="18" charset="0"/>
                              <a:ea typeface="宋体" panose="02010600030101010101" pitchFamily="2" charset="-122"/>
                              <a:cs typeface="Times New Roman" panose="02020603050405020304" pitchFamily="18" charset="0"/>
                            </a:rPr>
                            <m:t>(</m:t>
                          </m:r>
                          <m:r>
                            <a:rPr lang="en-US" altLang="zh-CN" i="1">
                              <a:latin typeface="Cambria Math" panose="02040503050406030204" pitchFamily="18" charset="0"/>
                              <a:ea typeface="宋体" panose="02010600030101010101" pitchFamily="2" charset="-122"/>
                              <a:cs typeface="Times New Roman" panose="02020603050405020304" pitchFamily="18" charset="0"/>
                            </a:rPr>
                            <m:t>𝜋</m:t>
                          </m:r>
                        </m:e>
                        <m:sub>
                          <m:r>
                            <a:rPr lang="en-US" altLang="zh-CN" b="0" i="1" smtClean="0">
                              <a:latin typeface="Cambria Math" panose="02040503050406030204" pitchFamily="18" charset="0"/>
                              <a:ea typeface="宋体" panose="02010600030101010101" pitchFamily="2" charset="-122"/>
                              <a:cs typeface="Times New Roman" panose="02020603050405020304" pitchFamily="18" charset="0"/>
                            </a:rPr>
                            <m:t>0</m:t>
                          </m:r>
                        </m:sub>
                      </m:sSub>
                      <m:r>
                        <a:rPr lang="en-US" altLang="zh-CN" i="1">
                          <a:latin typeface="Cambria Math" panose="02040503050406030204" pitchFamily="18" charset="0"/>
                          <a:ea typeface="宋体" panose="02010600030101010101" pitchFamily="2" charset="-122"/>
                          <a:cs typeface="Times New Roman" panose="02020603050405020304" pitchFamily="18" charset="0"/>
                        </a:rPr>
                        <m:t>)</m:t>
                      </m:r>
                      <m:r>
                        <a:rPr lang="en-US" altLang="zh-CN" b="0" i="0" smtClean="0">
                          <a:latin typeface="Cambria Math" panose="02040503050406030204" pitchFamily="18" charset="0"/>
                          <a:ea typeface="宋体" panose="02010600030101010101" pitchFamily="2" charset="-122"/>
                          <a:cs typeface="Times New Roman" panose="02020603050405020304" pitchFamily="18" charset="0"/>
                        </a:rPr>
                        <m:t>=</m:t>
                      </m:r>
                      <m:r>
                        <m:rPr>
                          <m:sty m:val="p"/>
                        </m:rPr>
                        <a:rPr lang="en-US" altLang="zh-CN" i="1" dirty="0" smtClean="0">
                          <a:latin typeface="Cambria Math" panose="02040503050406030204" pitchFamily="18" charset="0"/>
                          <a:ea typeface="宋体" panose="02010600030101010101" pitchFamily="2" charset="-122"/>
                          <a:cs typeface="Times New Roman" panose="02020603050405020304" pitchFamily="18" charset="0"/>
                        </a:rPr>
                        <m:t>Σ</m:t>
                      </m:r>
                      <m:r>
                        <m:rPr>
                          <m:sty m:val="p"/>
                        </m:rPr>
                        <a:rPr lang="en-US" altLang="zh-CN" i="1" dirty="0">
                          <a:latin typeface="Cambria Math" panose="02040503050406030204" pitchFamily="18" charset="0"/>
                          <a:ea typeface="宋体" panose="02010600030101010101" pitchFamily="2" charset="-122"/>
                          <a:cs typeface="Times New Roman" panose="02020603050405020304" pitchFamily="18" charset="0"/>
                        </a:rPr>
                        <m:t>c</m:t>
                      </m:r>
                      <m:r>
                        <a:rPr lang="zh-CN" altLang="en-US" i="1" dirty="0">
                          <a:latin typeface="Cambria Math" panose="02040503050406030204" pitchFamily="18" charset="0"/>
                          <a:ea typeface="宋体" panose="02010600030101010101" pitchFamily="2" charset="-122"/>
                          <a:cs typeface="Times New Roman" panose="02020603050405020304" pitchFamily="18" charset="0"/>
                        </a:rPr>
                        <m:t>∈</m:t>
                      </m:r>
                      <m:r>
                        <a:rPr lang="en-US" altLang="zh-CN" b="1" i="1" dirty="0" smtClean="0">
                          <a:latin typeface="Cambria Math" panose="02040503050406030204" pitchFamily="18" charset="0"/>
                          <a:ea typeface="宋体" panose="02010600030101010101" pitchFamily="2" charset="-122"/>
                          <a:cs typeface="Times New Roman" panose="02020603050405020304" pitchFamily="18" charset="0"/>
                        </a:rPr>
                        <m:t>𝑪</m:t>
                      </m:r>
                      <m:d>
                        <m:dPr>
                          <m:begChr m:val="["/>
                          <m:endChr m:val="]"/>
                          <m:ctrlPr>
                            <a:rPr lang="en-US" altLang="zh-CN" i="1">
                              <a:latin typeface="Cambria Math" panose="02040503050406030204" pitchFamily="18" charset="0"/>
                              <a:ea typeface="宋体" panose="02010600030101010101" pitchFamily="2" charset="-122"/>
                              <a:cs typeface="Times New Roman" panose="02020603050405020304" pitchFamily="18" charset="0"/>
                            </a:rPr>
                          </m:ctrlPr>
                        </m:dPr>
                        <m:e>
                          <m:r>
                            <m:rPr>
                              <m:sty m:val="p"/>
                            </m:rPr>
                            <a:rPr lang="en-US" altLang="zh-CN" i="1">
                              <a:latin typeface="Cambria Math" panose="02040503050406030204" pitchFamily="18" charset="0"/>
                              <a:ea typeface="宋体" panose="02010600030101010101" pitchFamily="2" charset="-122"/>
                              <a:cs typeface="Times New Roman" panose="02020603050405020304" pitchFamily="18" charset="0"/>
                            </a:rPr>
                            <m:t>r</m:t>
                          </m:r>
                          <m:d>
                            <m:d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dPr>
                            <m:e>
                              <m:r>
                                <a:rPr lang="en-US" altLang="zh-CN" b="0" i="1">
                                  <a:latin typeface="Cambria Math" panose="02040503050406030204" pitchFamily="18" charset="0"/>
                                  <a:ea typeface="宋体" panose="02010600030101010101" pitchFamily="2" charset="-122"/>
                                  <a:cs typeface="Times New Roman" panose="02020603050405020304" pitchFamily="18" charset="0"/>
                                </a:rPr>
                                <m:t>𝑐</m:t>
                              </m:r>
                              <m:r>
                                <a:rPr lang="en-US" altLang="zh-CN" b="0" i="1">
                                  <a:latin typeface="Cambria Math" panose="02040503050406030204" pitchFamily="18" charset="0"/>
                                  <a:ea typeface="宋体" panose="02010600030101010101" pitchFamily="2" charset="-122"/>
                                  <a:cs typeface="Times New Roman" panose="02020603050405020304" pitchFamily="18" charset="0"/>
                                </a:rPr>
                                <m:t>;1</m:t>
                              </m:r>
                            </m:e>
                          </m:d>
                          <m:r>
                            <a:rPr lang="en-US" altLang="zh-CN"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b="0" i="1">
                              <a:latin typeface="Cambria Math" panose="02040503050406030204" pitchFamily="18" charset="0"/>
                              <a:ea typeface="宋体" panose="02010600030101010101" pitchFamily="2" charset="-122"/>
                              <a:cs typeface="Times New Roman" panose="02020603050405020304" pitchFamily="18" charset="0"/>
                            </a:rPr>
                            <m:t>𝑟</m:t>
                          </m:r>
                          <m:r>
                            <a:rPr lang="en-US" altLang="zh-CN"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b="0" i="1" smtClean="0">
                              <a:latin typeface="Cambria Math" panose="02040503050406030204" pitchFamily="18" charset="0"/>
                              <a:ea typeface="宋体" panose="02010600030101010101" pitchFamily="2" charset="-122"/>
                              <a:cs typeface="Times New Roman" panose="02020603050405020304" pitchFamily="18" charset="0"/>
                            </a:rPr>
                            <m:t>𝑐</m:t>
                          </m:r>
                          <m:r>
                            <a:rPr lang="en-US" altLang="zh-CN" b="0" i="1" smtClean="0">
                              <a:latin typeface="Cambria Math" panose="02040503050406030204" pitchFamily="18" charset="0"/>
                              <a:ea typeface="宋体" panose="02010600030101010101" pitchFamily="2" charset="-122"/>
                              <a:cs typeface="Times New Roman" panose="02020603050405020304" pitchFamily="18" charset="0"/>
                            </a:rPr>
                            <m:t>;0</m:t>
                          </m:r>
                          <m:r>
                            <a:rPr lang="en-US" altLang="zh-CN" b="1" i="1" smtClean="0">
                              <a:latin typeface="Cambria Math" panose="02040503050406030204" pitchFamily="18" charset="0"/>
                              <a:ea typeface="宋体" panose="02010600030101010101" pitchFamily="2" charset="-122"/>
                              <a:cs typeface="Times New Roman" panose="02020603050405020304" pitchFamily="18" charset="0"/>
                            </a:rPr>
                            <m:t>)</m:t>
                          </m:r>
                        </m:e>
                      </m:d>
                    </m:oMath>
                  </m:oMathPara>
                </a14:m>
                <a:endParaRPr lang="zh-CN" altLang="en-US" dirty="0"/>
              </a:p>
              <a:p>
                <a:pPr>
                  <a:lnSpc>
                    <a:spcPct val="120000"/>
                  </a:lnSpc>
                </a:pPr>
                <a:endParaRPr lang="zh-CN" altLang="en-US" sz="1600" dirty="0"/>
              </a:p>
            </p:txBody>
          </p:sp>
        </mc:Choice>
        <mc:Fallback xmlns="">
          <p:sp>
            <p:nvSpPr>
              <p:cNvPr id="47" name="文本框 46">
                <a:extLst>
                  <a:ext uri="{FF2B5EF4-FFF2-40B4-BE49-F238E27FC236}">
                    <a16:creationId xmlns:a16="http://schemas.microsoft.com/office/drawing/2014/main" id="{BCC377E3-D394-466E-9E4E-3076F6169929}"/>
                  </a:ext>
                </a:extLst>
              </p:cNvPr>
              <p:cNvSpPr txBox="1">
                <a:spLocks noRot="1" noChangeAspect="1" noMove="1" noResize="1" noEditPoints="1" noAdjustHandles="1" noChangeArrowheads="1" noChangeShapeType="1" noTextEdit="1"/>
              </p:cNvSpPr>
              <p:nvPr/>
            </p:nvSpPr>
            <p:spPr>
              <a:xfrm>
                <a:off x="5321359" y="958959"/>
                <a:ext cx="4800542" cy="2030749"/>
              </a:xfrm>
              <a:prstGeom prst="rect">
                <a:avLst/>
              </a:prstGeom>
              <a:blipFill>
                <a:blip r:embed="rId6"/>
                <a:stretch>
                  <a:fillRect l="-1144" t="-901"/>
                </a:stretch>
              </a:blipFill>
            </p:spPr>
            <p:txBody>
              <a:bodyPr/>
              <a:lstStyle/>
              <a:p>
                <a:r>
                  <a:rPr lang="zh-CN" altLang="en-US">
                    <a:noFill/>
                  </a:rPr>
                  <a:t> </a:t>
                </a:r>
              </a:p>
            </p:txBody>
          </p:sp>
        </mc:Fallback>
      </mc:AlternateContent>
      <p:cxnSp>
        <p:nvCxnSpPr>
          <p:cNvPr id="15" name="直接箭头连接符 14">
            <a:extLst>
              <a:ext uri="{FF2B5EF4-FFF2-40B4-BE49-F238E27FC236}">
                <a16:creationId xmlns:a16="http://schemas.microsoft.com/office/drawing/2014/main" id="{4BEE783C-8350-4D70-8DA2-E37853FAD18A}"/>
              </a:ext>
            </a:extLst>
          </p:cNvPr>
          <p:cNvCxnSpPr>
            <a:cxnSpLocks/>
          </p:cNvCxnSpPr>
          <p:nvPr/>
        </p:nvCxnSpPr>
        <p:spPr>
          <a:xfrm flipH="1" flipV="1">
            <a:off x="7316511" y="2761887"/>
            <a:ext cx="0" cy="464638"/>
          </a:xfrm>
          <a:prstGeom prst="straightConnector1">
            <a:avLst/>
          </a:prstGeom>
          <a:ln w="635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文本框 26">
                <a:extLst>
                  <a:ext uri="{FF2B5EF4-FFF2-40B4-BE49-F238E27FC236}">
                    <a16:creationId xmlns:a16="http://schemas.microsoft.com/office/drawing/2014/main" id="{72148371-E599-4202-8D19-684BC57EF022}"/>
                  </a:ext>
                </a:extLst>
              </p:cNvPr>
              <p:cNvSpPr txBox="1"/>
              <p:nvPr/>
            </p:nvSpPr>
            <p:spPr>
              <a:xfrm>
                <a:off x="6048963" y="3198404"/>
                <a:ext cx="4999510" cy="923330"/>
              </a:xfrm>
              <a:prstGeom prst="rect">
                <a:avLst/>
              </a:prstGeom>
              <a:noFill/>
            </p:spPr>
            <p:txBody>
              <a:bodyPr wrap="square">
                <a:spAutoFit/>
              </a:bodyPr>
              <a:lstStyle/>
              <a:p>
                <a:r>
                  <a:rPr lang="zh-CN" altLang="en-US" dirty="0">
                    <a:latin typeface="Times New Roman" panose="02020603050405020304" pitchFamily="18" charset="0"/>
                    <a:ea typeface="宋体" panose="02010600030101010101" pitchFamily="2" charset="-122"/>
                    <a:cs typeface="Times New Roman" panose="02020603050405020304" pitchFamily="18" charset="0"/>
                  </a:rPr>
                  <a:t>分配策略</a:t>
                </a:r>
                <a14:m>
                  <m:oMath xmlns:m="http://schemas.openxmlformats.org/officeDocument/2006/math">
                    <m:r>
                      <a:rPr lang="en-US" altLang="zh-CN" i="1" smtClean="0">
                        <a:latin typeface="Cambria Math" panose="02040503050406030204" pitchFamily="18" charset="0"/>
                        <a:ea typeface="宋体" panose="02010600030101010101" pitchFamily="2" charset="-122"/>
                        <a:cs typeface="Times New Roman" panose="02020603050405020304" pitchFamily="18" charset="0"/>
                      </a:rPr>
                      <m:t>𝜋</m:t>
                    </m:r>
                    <m:r>
                      <a:rPr lang="en-US" altLang="zh-CN" i="1" smtClean="0">
                        <a:latin typeface="Cambria Math" panose="02040503050406030204" pitchFamily="18" charset="0"/>
                        <a:ea typeface="宋体" panose="02010600030101010101" pitchFamily="2" charset="-122"/>
                        <a:cs typeface="Times New Roman" panose="02020603050405020304" pitchFamily="18" charset="0"/>
                      </a:rPr>
                      <m:t> </m:t>
                    </m:r>
                    <m:r>
                      <a:rPr lang="zh-CN" altLang="en-US" i="1">
                        <a:latin typeface="Cambria Math" panose="02040503050406030204" pitchFamily="18" charset="0"/>
                        <a:ea typeface="宋体" panose="02010600030101010101" pitchFamily="2" charset="-122"/>
                        <a:cs typeface="Times New Roman" panose="02020603050405020304" pitchFamily="18" charset="0"/>
                      </a:rPr>
                      <m:t>，</m:t>
                    </m:r>
                    <m:r>
                      <m:rPr>
                        <m:sty m:val="p"/>
                      </m:rPr>
                      <a:rPr lang="en-US" altLang="zh-CN" i="1" dirty="0" smtClean="0">
                        <a:latin typeface="Cambria Math" panose="02040503050406030204" pitchFamily="18" charset="0"/>
                        <a:ea typeface="宋体" panose="02010600030101010101" pitchFamily="2" charset="-122"/>
                        <a:cs typeface="Times New Roman" panose="02020603050405020304" pitchFamily="18" charset="0"/>
                      </a:rPr>
                      <m:t>Q</m:t>
                    </m:r>
                    <m:r>
                      <a:rPr lang="en-US" altLang="zh-CN" b="0" i="1" dirty="0" smtClean="0">
                        <a:latin typeface="Cambria Math" panose="02040503050406030204" pitchFamily="18" charset="0"/>
                        <a:ea typeface="宋体" panose="02010600030101010101" pitchFamily="2" charset="-122"/>
                        <a:cs typeface="Times New Roman" panose="02020603050405020304" pitchFamily="18" charset="0"/>
                      </a:rPr>
                      <m:t>(</m:t>
                    </m:r>
                    <m:r>
                      <a:rPr lang="en-US" altLang="zh-CN" i="1">
                        <a:latin typeface="Cambria Math" panose="02040503050406030204" pitchFamily="18" charset="0"/>
                        <a:ea typeface="宋体" panose="02010600030101010101" pitchFamily="2" charset="-122"/>
                        <a:cs typeface="Times New Roman" panose="02020603050405020304" pitchFamily="18" charset="0"/>
                      </a:rPr>
                      <m:t>𝜋</m:t>
                    </m:r>
                    <m:r>
                      <a:rPr lang="en-US" altLang="zh-CN" b="0" i="1" smtClean="0">
                        <a:latin typeface="Cambria Math" panose="02040503050406030204" pitchFamily="18" charset="0"/>
                        <a:ea typeface="宋体" panose="02010600030101010101" pitchFamily="2" charset="-122"/>
                        <a:cs typeface="Times New Roman" panose="02020603050405020304" pitchFamily="18" charset="0"/>
                      </a:rPr>
                      <m:t>)</m:t>
                    </m:r>
                    <m:r>
                      <a:rPr lang="zh-CN" altLang="en-US" i="1">
                        <a:latin typeface="Cambria Math" panose="02040503050406030204" pitchFamily="18" charset="0"/>
                        <a:ea typeface="宋体" panose="02010600030101010101" pitchFamily="2" charset="-122"/>
                        <a:cs typeface="Times New Roman" panose="02020603050405020304" pitchFamily="18" charset="0"/>
                      </a:rPr>
                      <m:t>表示</m:t>
                    </m:r>
                  </m:oMath>
                </a14:m>
                <a:r>
                  <a:rPr lang="zh-CN" altLang="en-US" dirty="0">
                    <a:latin typeface="Times New Roman" panose="02020603050405020304" pitchFamily="18" charset="0"/>
                    <a:ea typeface="宋体" panose="02010600030101010101" pitchFamily="2" charset="-122"/>
                    <a:cs typeface="Times New Roman" panose="02020603050405020304" pitchFamily="18" charset="0"/>
                  </a:rPr>
                  <a:t>在此分配下总的结果</a:t>
                </a: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a:p>
                <a:r>
                  <a:rPr lang="en-US" altLang="zh-CN" dirty="0">
                    <a:ea typeface="宋体" panose="02010600030101010101" pitchFamily="2" charset="-122"/>
                    <a:cs typeface="Times New Roman" panose="02020603050405020304" pitchFamily="18" charset="0"/>
                  </a:rPr>
                  <a:t> </a:t>
                </a:r>
                <a14:m>
                  <m:oMath xmlns:m="http://schemas.openxmlformats.org/officeDocument/2006/math">
                    <m:r>
                      <a:rPr lang="en-US" altLang="zh-CN" i="1" dirty="0">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𝑤</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𝑐</m:t>
                        </m:r>
                      </m:sub>
                    </m:sSub>
                    <m:r>
                      <a:rPr lang="en-US" altLang="zh-CN" i="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b="1"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b="1" i="1">
                            <a:latin typeface="Cambria Math" panose="02040503050406030204" pitchFamily="18" charset="0"/>
                            <a:ea typeface="宋体" panose="02010600030101010101" pitchFamily="2" charset="-122"/>
                            <a:cs typeface="Times New Roman" panose="02020603050405020304" pitchFamily="18" charset="0"/>
                          </a:rPr>
                          <m:t>𝒘</m:t>
                        </m:r>
                      </m:e>
                      <m:sub>
                        <m:r>
                          <a:rPr lang="en-US" altLang="zh-CN" b="1" i="1">
                            <a:latin typeface="Cambria Math" panose="02040503050406030204" pitchFamily="18" charset="0"/>
                            <a:ea typeface="宋体" panose="02010600030101010101" pitchFamily="2" charset="-122"/>
                            <a:cs typeface="Times New Roman" panose="02020603050405020304" pitchFamily="18" charset="0"/>
                          </a:rPr>
                          <m:t>−</m:t>
                        </m:r>
                        <m:r>
                          <a:rPr lang="en-US" altLang="zh-CN" b="1" i="1">
                            <a:latin typeface="Cambria Math" panose="02040503050406030204" pitchFamily="18" charset="0"/>
                            <a:ea typeface="宋体" panose="02010600030101010101" pitchFamily="2" charset="-122"/>
                            <a:cs typeface="Times New Roman" panose="02020603050405020304" pitchFamily="18" charset="0"/>
                          </a:rPr>
                          <m:t>𝒄</m:t>
                        </m:r>
                      </m:sub>
                    </m:sSub>
                    <m:r>
                      <a:rPr lang="en-US" altLang="zh-CN" b="1"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b="0" i="1" smtClean="0">
                        <a:latin typeface="Cambria Math" panose="02040503050406030204" pitchFamily="18" charset="0"/>
                        <a:ea typeface="宋体" panose="02010600030101010101" pitchFamily="2" charset="-122"/>
                        <a:cs typeface="Times New Roman" panose="02020603050405020304" pitchFamily="18" charset="0"/>
                      </a:rPr>
                      <m:t>1</m:t>
                    </m:r>
                    <m:r>
                      <a:rPr lang="zh-CN" altLang="en-US" i="1">
                        <a:latin typeface="Cambria Math" panose="02040503050406030204" pitchFamily="18" charset="0"/>
                        <a:ea typeface="宋体" panose="02010600030101010101" pitchFamily="2" charset="-122"/>
                        <a:cs typeface="Times New Roman" panose="02020603050405020304" pitchFamily="18" charset="0"/>
                      </a:rPr>
                      <m:t>→</m:t>
                    </m:r>
                  </m:oMath>
                </a14:m>
                <a:r>
                  <a:rPr lang="zh-CN" altLang="en-US" dirty="0"/>
                  <a:t> </a:t>
                </a:r>
                <a:r>
                  <a:rPr lang="en-US" altLang="zh-CN" dirty="0">
                    <a:latin typeface="Times New Roman" panose="02020603050405020304" pitchFamily="18" charset="0"/>
                    <a:cs typeface="Times New Roman" panose="02020603050405020304" pitchFamily="18" charset="0"/>
                  </a:rPr>
                  <a:t>treatment group</a:t>
                </a:r>
              </a:p>
              <a:p>
                <a14:m>
                  <m:oMath xmlns:m="http://schemas.openxmlformats.org/officeDocument/2006/math">
                    <m:r>
                      <a:rPr lang="en-US" altLang="zh-CN" b="0" i="1" dirty="0" smtClean="0">
                        <a:latin typeface="Cambria Math" panose="02040503050406030204" pitchFamily="18" charset="0"/>
                        <a:ea typeface="宋体" panose="02010600030101010101" pitchFamily="2" charset="-122"/>
                        <a:cs typeface="Times New Roman" panose="02020603050405020304" pitchFamily="18" charset="0"/>
                      </a:rPr>
                      <m:t> </m:t>
                    </m:r>
                    <m:r>
                      <a:rPr lang="en-US" altLang="zh-CN" i="1" dirty="0" smtClean="0">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𝑤</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𝑐</m:t>
                        </m:r>
                      </m:sub>
                    </m:sSub>
                    <m:r>
                      <a:rPr lang="en-US" altLang="zh-CN" i="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b="1"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b="1" i="1">
                            <a:latin typeface="Cambria Math" panose="02040503050406030204" pitchFamily="18" charset="0"/>
                            <a:ea typeface="宋体" panose="02010600030101010101" pitchFamily="2" charset="-122"/>
                            <a:cs typeface="Times New Roman" panose="02020603050405020304" pitchFamily="18" charset="0"/>
                          </a:rPr>
                          <m:t>𝒘</m:t>
                        </m:r>
                      </m:e>
                      <m:sub>
                        <m:r>
                          <a:rPr lang="en-US" altLang="zh-CN" b="1" i="1">
                            <a:latin typeface="Cambria Math" panose="02040503050406030204" pitchFamily="18" charset="0"/>
                            <a:ea typeface="宋体" panose="02010600030101010101" pitchFamily="2" charset="-122"/>
                            <a:cs typeface="Times New Roman" panose="02020603050405020304" pitchFamily="18" charset="0"/>
                          </a:rPr>
                          <m:t>−</m:t>
                        </m:r>
                        <m:r>
                          <a:rPr lang="en-US" altLang="zh-CN" b="1" i="1">
                            <a:latin typeface="Cambria Math" panose="02040503050406030204" pitchFamily="18" charset="0"/>
                            <a:ea typeface="宋体" panose="02010600030101010101" pitchFamily="2" charset="-122"/>
                            <a:cs typeface="Times New Roman" panose="02020603050405020304" pitchFamily="18" charset="0"/>
                          </a:rPr>
                          <m:t>𝒄</m:t>
                        </m:r>
                      </m:sub>
                    </m:sSub>
                    <m:r>
                      <a:rPr lang="en-US" altLang="zh-CN" b="1"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b="0" i="1" smtClean="0">
                        <a:latin typeface="Cambria Math" panose="02040503050406030204" pitchFamily="18" charset="0"/>
                        <a:ea typeface="宋体" panose="02010600030101010101" pitchFamily="2" charset="-122"/>
                        <a:cs typeface="Times New Roman" panose="02020603050405020304" pitchFamily="18" charset="0"/>
                      </a:rPr>
                      <m:t>0</m:t>
                    </m:r>
                    <m:r>
                      <a:rPr lang="zh-CN" altLang="en-US" i="1">
                        <a:latin typeface="Cambria Math" panose="02040503050406030204" pitchFamily="18" charset="0"/>
                        <a:ea typeface="宋体" panose="02010600030101010101" pitchFamily="2" charset="-122"/>
                        <a:cs typeface="Times New Roman" panose="02020603050405020304" pitchFamily="18" charset="0"/>
                      </a:rPr>
                      <m:t>→</m:t>
                    </m:r>
                  </m:oMath>
                </a14:m>
                <a:r>
                  <a:rPr lang="zh-CN" altLang="en-US" dirty="0"/>
                  <a:t> </a:t>
                </a:r>
                <a:r>
                  <a:rPr lang="en-US" altLang="zh-CN" dirty="0">
                    <a:latin typeface="Times New Roman" panose="02020603050405020304" pitchFamily="18" charset="0"/>
                    <a:cs typeface="Times New Roman" panose="02020603050405020304" pitchFamily="18" charset="0"/>
                  </a:rPr>
                  <a:t>control</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group</a:t>
                </a:r>
              </a:p>
            </p:txBody>
          </p:sp>
        </mc:Choice>
        <mc:Fallback xmlns="">
          <p:sp>
            <p:nvSpPr>
              <p:cNvPr id="27" name="文本框 26">
                <a:extLst>
                  <a:ext uri="{FF2B5EF4-FFF2-40B4-BE49-F238E27FC236}">
                    <a16:creationId xmlns:a16="http://schemas.microsoft.com/office/drawing/2014/main" id="{72148371-E599-4202-8D19-684BC57EF022}"/>
                  </a:ext>
                </a:extLst>
              </p:cNvPr>
              <p:cNvSpPr txBox="1">
                <a:spLocks noRot="1" noChangeAspect="1" noMove="1" noResize="1" noEditPoints="1" noAdjustHandles="1" noChangeArrowheads="1" noChangeShapeType="1" noTextEdit="1"/>
              </p:cNvSpPr>
              <p:nvPr/>
            </p:nvSpPr>
            <p:spPr>
              <a:xfrm>
                <a:off x="6048963" y="3198404"/>
                <a:ext cx="4999510" cy="923330"/>
              </a:xfrm>
              <a:prstGeom prst="rect">
                <a:avLst/>
              </a:prstGeom>
              <a:blipFill>
                <a:blip r:embed="rId7"/>
                <a:stretch>
                  <a:fillRect l="-976" t="-5298" b="-9272"/>
                </a:stretch>
              </a:blipFill>
            </p:spPr>
            <p:txBody>
              <a:bodyPr/>
              <a:lstStyle/>
              <a:p>
                <a:r>
                  <a:rPr lang="zh-CN" altLang="en-US">
                    <a:noFill/>
                  </a:rPr>
                  <a:t> </a:t>
                </a:r>
              </a:p>
            </p:txBody>
          </p:sp>
        </mc:Fallback>
      </mc:AlternateContent>
      <p:sp>
        <p:nvSpPr>
          <p:cNvPr id="31" name="文本框 30">
            <a:extLst>
              <a:ext uri="{FF2B5EF4-FFF2-40B4-BE49-F238E27FC236}">
                <a16:creationId xmlns:a16="http://schemas.microsoft.com/office/drawing/2014/main" id="{B49812CD-4F31-4844-B654-310ED2D46081}"/>
              </a:ext>
            </a:extLst>
          </p:cNvPr>
          <p:cNvSpPr txBox="1"/>
          <p:nvPr/>
        </p:nvSpPr>
        <p:spPr>
          <a:xfrm>
            <a:off x="5813749" y="4225233"/>
            <a:ext cx="5469937" cy="2374946"/>
          </a:xfrm>
          <a:prstGeom prst="rect">
            <a:avLst/>
          </a:prstGeom>
          <a:noFill/>
        </p:spPr>
        <p:txBody>
          <a:bodyPr wrap="square">
            <a:spAutoFit/>
          </a:bodyPr>
          <a:lstStyle/>
          <a:p>
            <a:pPr>
              <a:lnSpc>
                <a:spcPct val="120000"/>
              </a:lnSpc>
            </a:pPr>
            <a:r>
              <a:rPr lang="zh-CN" altLang="en-US" sz="1800" b="0" dirty="0">
                <a:effectLst/>
                <a:latin typeface="宋体" panose="02010600030101010101" pitchFamily="2" charset="-122"/>
                <a:ea typeface="宋体" panose="02010600030101010101" pitchFamily="2" charset="-122"/>
                <a:cs typeface="Times New Roman" panose="02020603050405020304" pitchFamily="18" charset="0"/>
              </a:rPr>
              <a:t>分析</a:t>
            </a:r>
            <a:r>
              <a:rPr lang="en-US" altLang="zh-CN" sz="1800" b="0" dirty="0">
                <a:effectLst/>
                <a:latin typeface="宋体" panose="02010600030101010101" pitchFamily="2" charset="-122"/>
                <a:ea typeface="宋体" panose="02010600030101010101" pitchFamily="2" charset="-122"/>
                <a:cs typeface="Times New Roman" panose="02020603050405020304" pitchFamily="18" charset="0"/>
              </a:rPr>
              <a:t>-</a:t>
            </a:r>
            <a:r>
              <a:rPr lang="zh-CN" altLang="en-US" sz="1800" b="0" dirty="0">
                <a:effectLst/>
                <a:latin typeface="宋体" panose="02010600030101010101" pitchFamily="2" charset="-122"/>
                <a:ea typeface="宋体" panose="02010600030101010101" pitchFamily="2" charset="-122"/>
                <a:cs typeface="Times New Roman" panose="02020603050405020304" pitchFamily="18" charset="0"/>
              </a:rPr>
              <a:t>潜在因果框架</a:t>
            </a:r>
          </a:p>
          <a:p>
            <a:pPr marL="285750" indent="-285750">
              <a:lnSpc>
                <a:spcPct val="120000"/>
              </a:lnSpc>
              <a:buFont typeface="Arial" panose="020B0604020202020204" pitchFamily="34" charset="0"/>
              <a:buChar char="•"/>
            </a:pPr>
            <a:r>
              <a:rPr lang="zh-CN" altLang="en-US" dirty="0">
                <a:latin typeface="宋体" panose="02010600030101010101" pitchFamily="2" charset="-122"/>
                <a:ea typeface="宋体" panose="02010600030101010101" pitchFamily="2" charset="-122"/>
                <a:cs typeface="Times New Roman" panose="02020603050405020304" pitchFamily="18" charset="0"/>
              </a:rPr>
              <a:t>干预：采用了新的算法</a:t>
            </a:r>
            <a:endParaRPr lang="en-US" altLang="zh-CN" dirty="0">
              <a:latin typeface="宋体" panose="02010600030101010101" pitchFamily="2" charset="-122"/>
              <a:ea typeface="宋体" panose="02010600030101010101" pitchFamily="2" charset="-122"/>
              <a:cs typeface="Times New Roman" panose="02020603050405020304" pitchFamily="18" charset="0"/>
            </a:endParaRPr>
          </a:p>
          <a:p>
            <a:pPr marL="285750" indent="-285750">
              <a:lnSpc>
                <a:spcPct val="120000"/>
              </a:lnSpc>
              <a:buFont typeface="Arial" panose="020B0604020202020204" pitchFamily="34" charset="0"/>
              <a:buChar char="•"/>
            </a:pPr>
            <a:r>
              <a:rPr lang="zh-CN" altLang="en-US" sz="1800" b="0" dirty="0">
                <a:effectLst/>
                <a:latin typeface="宋体" panose="02010600030101010101" pitchFamily="2" charset="-122"/>
                <a:ea typeface="宋体" panose="02010600030101010101" pitchFamily="2" charset="-122"/>
                <a:cs typeface="Times New Roman" panose="02020603050405020304" pitchFamily="18" charset="0"/>
              </a:rPr>
              <a:t>违背稳定性假设：不同个体的潜在结果存在相互影响，故</a:t>
            </a:r>
            <a:r>
              <a:rPr lang="en-US" altLang="zh-CN" sz="1800" b="0" dirty="0">
                <a:effectLst/>
                <a:latin typeface="宋体" panose="02010600030101010101" pitchFamily="2" charset="-122"/>
                <a:ea typeface="宋体" panose="02010600030101010101" pitchFamily="2" charset="-122"/>
                <a:cs typeface="Times New Roman" panose="02020603050405020304" pitchFamily="18" charset="0"/>
              </a:rPr>
              <a:t>DIM</a:t>
            </a:r>
            <a:r>
              <a:rPr lang="zh-CN" altLang="en-US" sz="1800" b="0" dirty="0">
                <a:effectLst/>
                <a:latin typeface="宋体" panose="02010600030101010101" pitchFamily="2" charset="-122"/>
                <a:ea typeface="宋体" panose="02010600030101010101" pitchFamily="2" charset="-122"/>
                <a:cs typeface="Times New Roman" panose="02020603050405020304" pitchFamily="18" charset="0"/>
              </a:rPr>
              <a:t>有偏差</a:t>
            </a:r>
            <a:endParaRPr lang="en-US" altLang="zh-CN" sz="1800" b="0" dirty="0">
              <a:effectLst/>
              <a:latin typeface="宋体" panose="02010600030101010101" pitchFamily="2" charset="-122"/>
              <a:ea typeface="宋体" panose="02010600030101010101" pitchFamily="2" charset="-122"/>
              <a:cs typeface="Times New Roman" panose="02020603050405020304" pitchFamily="18" charset="0"/>
            </a:endParaRPr>
          </a:p>
          <a:p>
            <a:pPr marL="285750" indent="-285750">
              <a:lnSpc>
                <a:spcPct val="120000"/>
              </a:lnSpc>
              <a:buFont typeface="Arial" panose="020B0604020202020204" pitchFamily="34" charset="0"/>
              <a:buChar char="•"/>
            </a:pPr>
            <a:r>
              <a:rPr lang="zh-CN" altLang="en-US" sz="1800" b="0" dirty="0">
                <a:effectLst/>
                <a:latin typeface="宋体" panose="02010600030101010101" pitchFamily="2" charset="-122"/>
                <a:ea typeface="宋体" panose="02010600030101010101" pitchFamily="2" charset="-122"/>
                <a:cs typeface="Times New Roman" panose="02020603050405020304" pitchFamily="18" charset="0"/>
              </a:rPr>
              <a:t>随机实验与分配机制</a:t>
            </a:r>
            <a:endParaRPr lang="en-US" altLang="zh-CN" sz="1800" b="0" dirty="0">
              <a:effectLst/>
              <a:latin typeface="宋体" panose="02010600030101010101" pitchFamily="2" charset="-122"/>
              <a:ea typeface="宋体" panose="02010600030101010101" pitchFamily="2" charset="-122"/>
              <a:cs typeface="Times New Roman" panose="02020603050405020304" pitchFamily="18" charset="0"/>
            </a:endParaRPr>
          </a:p>
          <a:p>
            <a:pPr marL="285750" indent="-285750">
              <a:lnSpc>
                <a:spcPct val="120000"/>
              </a:lnSpc>
              <a:buFont typeface="Arial" panose="020B0604020202020204" pitchFamily="34" charset="0"/>
              <a:buChar char="•"/>
            </a:pPr>
            <a:r>
              <a:rPr lang="zh-CN" altLang="en-US" dirty="0">
                <a:latin typeface="宋体" panose="02010600030101010101" pitchFamily="2" charset="-122"/>
                <a:ea typeface="宋体" panose="02010600030101010101" pitchFamily="2" charset="-122"/>
                <a:cs typeface="Times New Roman" panose="02020603050405020304" pitchFamily="18" charset="0"/>
              </a:rPr>
              <a:t>反事实结果需要假设</a:t>
            </a:r>
            <a:endParaRPr lang="en-US" altLang="zh-CN" sz="1800" b="0" dirty="0">
              <a:effectLst/>
              <a:latin typeface="宋体" panose="02010600030101010101" pitchFamily="2" charset="-122"/>
              <a:ea typeface="宋体" panose="02010600030101010101" pitchFamily="2" charset="-122"/>
              <a:cs typeface="Times New Roman" panose="02020603050405020304" pitchFamily="18" charset="0"/>
            </a:endParaRPr>
          </a:p>
          <a:p>
            <a:pPr marL="285750" indent="-285750">
              <a:lnSpc>
                <a:spcPct val="120000"/>
              </a:lnSpc>
              <a:buFont typeface="Arial" panose="020B0604020202020204" pitchFamily="34" charset="0"/>
              <a:buChar char="•"/>
            </a:pPr>
            <a:r>
              <a:rPr lang="en-US" altLang="zh-CN" dirty="0">
                <a:latin typeface="宋体" panose="02010600030101010101" pitchFamily="2" charset="-122"/>
                <a:ea typeface="宋体" panose="02010600030101010101" pitchFamily="2" charset="-122"/>
                <a:cs typeface="Times New Roman" panose="02020603050405020304" pitchFamily="18" charset="0"/>
              </a:rPr>
              <a:t>ATE</a:t>
            </a:r>
            <a:r>
              <a:rPr lang="zh-CN" altLang="en-US" dirty="0">
                <a:latin typeface="宋体" panose="02010600030101010101" pitchFamily="2" charset="-122"/>
                <a:ea typeface="宋体" panose="02010600030101010101" pitchFamily="2" charset="-122"/>
                <a:cs typeface="Times New Roman" panose="02020603050405020304" pitchFamily="18" charset="0"/>
              </a:rPr>
              <a:t>的推导过程</a:t>
            </a:r>
            <a:r>
              <a:rPr lang="en-US" altLang="zh-CN" dirty="0">
                <a:latin typeface="宋体" panose="02010600030101010101" pitchFamily="2" charset="-122"/>
                <a:ea typeface="宋体" panose="02010600030101010101" pitchFamily="2" charset="-122"/>
                <a:cs typeface="Times New Roman" panose="02020603050405020304" pitchFamily="18" charset="0"/>
              </a:rPr>
              <a:t>…</a:t>
            </a:r>
            <a:endParaRPr lang="en-US" altLang="zh-CN" sz="1800" b="0" dirty="0">
              <a:effectLst/>
              <a:latin typeface="宋体" panose="02010600030101010101" pitchFamily="2" charset="-122"/>
              <a:ea typeface="宋体" panose="02010600030101010101" pitchFamily="2" charset="-122"/>
              <a:cs typeface="Times New Roman" panose="02020603050405020304" pitchFamily="18" charset="0"/>
            </a:endParaRPr>
          </a:p>
        </p:txBody>
      </p:sp>
      <p:grpSp>
        <p:nvGrpSpPr>
          <p:cNvPr id="23" name="组合 22">
            <a:extLst>
              <a:ext uri="{FF2B5EF4-FFF2-40B4-BE49-F238E27FC236}">
                <a16:creationId xmlns:a16="http://schemas.microsoft.com/office/drawing/2014/main" id="{E8AD2EC4-D8DB-4DE4-B8D7-190C1E4ED88B}"/>
              </a:ext>
            </a:extLst>
          </p:cNvPr>
          <p:cNvGrpSpPr/>
          <p:nvPr/>
        </p:nvGrpSpPr>
        <p:grpSpPr>
          <a:xfrm>
            <a:off x="0" y="-685"/>
            <a:ext cx="12192001" cy="1012223"/>
            <a:chOff x="1591733" y="302634"/>
            <a:chExt cx="12192001" cy="1012223"/>
          </a:xfrm>
        </p:grpSpPr>
        <p:pic>
          <p:nvPicPr>
            <p:cNvPr id="24" name="图片 23">
              <a:extLst>
                <a:ext uri="{FF2B5EF4-FFF2-40B4-BE49-F238E27FC236}">
                  <a16:creationId xmlns:a16="http://schemas.microsoft.com/office/drawing/2014/main" id="{A0BAC033-DC19-406C-A0E2-B14DFFCA97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1733" y="302634"/>
              <a:ext cx="12192000" cy="1001194"/>
            </a:xfrm>
            <a:prstGeom prst="rect">
              <a:avLst/>
            </a:prstGeom>
          </p:spPr>
        </p:pic>
        <p:grpSp>
          <p:nvGrpSpPr>
            <p:cNvPr id="25" name="组合 24">
              <a:extLst>
                <a:ext uri="{FF2B5EF4-FFF2-40B4-BE49-F238E27FC236}">
                  <a16:creationId xmlns:a16="http://schemas.microsoft.com/office/drawing/2014/main" id="{C3FA0860-53A8-4F2B-9A94-E164354EAC3B}"/>
                </a:ext>
              </a:extLst>
            </p:cNvPr>
            <p:cNvGrpSpPr/>
            <p:nvPr/>
          </p:nvGrpSpPr>
          <p:grpSpPr>
            <a:xfrm>
              <a:off x="1591734" y="313663"/>
              <a:ext cx="12192000" cy="1001194"/>
              <a:chOff x="2446369" y="17330"/>
              <a:chExt cx="9745631" cy="1001194"/>
            </a:xfrm>
          </p:grpSpPr>
          <p:pic>
            <p:nvPicPr>
              <p:cNvPr id="26" name="图片 25">
                <a:extLst>
                  <a:ext uri="{FF2B5EF4-FFF2-40B4-BE49-F238E27FC236}">
                    <a16:creationId xmlns:a16="http://schemas.microsoft.com/office/drawing/2014/main" id="{7F8D3C1E-0DB7-42F4-96CF-A3E03B4D1D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6369" y="17330"/>
                <a:ext cx="9745631" cy="1001194"/>
              </a:xfrm>
              <a:prstGeom prst="rect">
                <a:avLst/>
              </a:prstGeom>
            </p:spPr>
          </p:pic>
          <p:sp>
            <p:nvSpPr>
              <p:cNvPr id="28" name="文本框 27">
                <a:extLst>
                  <a:ext uri="{FF2B5EF4-FFF2-40B4-BE49-F238E27FC236}">
                    <a16:creationId xmlns:a16="http://schemas.microsoft.com/office/drawing/2014/main" id="{FDC48111-8041-4ACF-8B9D-BEDA49BB6778}"/>
                  </a:ext>
                </a:extLst>
              </p:cNvPr>
              <p:cNvSpPr txBox="1"/>
              <p:nvPr/>
            </p:nvSpPr>
            <p:spPr>
              <a:xfrm>
                <a:off x="4648200" y="241054"/>
                <a:ext cx="237308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cs typeface="+mn-cs"/>
                  </a:rPr>
                  <a:t>Modeling Interference</a:t>
                </a:r>
                <a:endParaRPr kumimoji="0" lang="zh-CN" altLang="en-US" sz="1800" b="0" i="0" u="none" strike="noStrike" kern="120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cs typeface="+mn-cs"/>
                </a:endParaRPr>
              </a:p>
            </p:txBody>
          </p:sp>
          <p:sp>
            <p:nvSpPr>
              <p:cNvPr id="29" name="文本框 28">
                <a:extLst>
                  <a:ext uri="{FF2B5EF4-FFF2-40B4-BE49-F238E27FC236}">
                    <a16:creationId xmlns:a16="http://schemas.microsoft.com/office/drawing/2014/main" id="{FF338A60-47DA-4888-8622-B575561E86E1}"/>
                  </a:ext>
                </a:extLst>
              </p:cNvPr>
              <p:cNvSpPr txBox="1"/>
              <p:nvPr/>
            </p:nvSpPr>
            <p:spPr>
              <a:xfrm>
                <a:off x="7021286" y="241054"/>
                <a:ext cx="247105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cs typeface="+mn-cs"/>
                  </a:rPr>
                  <a:t>Empirical Application</a:t>
                </a:r>
                <a:endParaRPr kumimoji="0" lang="zh-CN" altLang="en-US" sz="1800" b="0" i="0" u="none" strike="noStrike" kern="120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cs typeface="+mn-cs"/>
                </a:endParaRPr>
              </a:p>
            </p:txBody>
          </p:sp>
          <p:cxnSp>
            <p:nvCxnSpPr>
              <p:cNvPr id="30" name="直接连接符 29">
                <a:extLst>
                  <a:ext uri="{FF2B5EF4-FFF2-40B4-BE49-F238E27FC236}">
                    <a16:creationId xmlns:a16="http://schemas.microsoft.com/office/drawing/2014/main" id="{2D4C12A0-B78E-494B-9DD4-2E4EF3698DC5}"/>
                  </a:ext>
                </a:extLst>
              </p:cNvPr>
              <p:cNvCxnSpPr/>
              <p:nvPr/>
            </p:nvCxnSpPr>
            <p:spPr>
              <a:xfrm>
                <a:off x="4648200" y="191424"/>
                <a:ext cx="0" cy="4024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id="{7BE5D325-C95A-4D2A-BF88-58F7C4D56647}"/>
                  </a:ext>
                </a:extLst>
              </p:cNvPr>
              <p:cNvCxnSpPr/>
              <p:nvPr/>
            </p:nvCxnSpPr>
            <p:spPr>
              <a:xfrm>
                <a:off x="7021286" y="202453"/>
                <a:ext cx="0" cy="4024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D6AFEF01-5E08-4198-BB77-C0C5E6FA0DFF}"/>
                  </a:ext>
                </a:extLst>
              </p:cNvPr>
              <p:cNvCxnSpPr/>
              <p:nvPr/>
            </p:nvCxnSpPr>
            <p:spPr>
              <a:xfrm>
                <a:off x="9492344" y="213482"/>
                <a:ext cx="0" cy="4024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矩形 33">
                <a:extLst>
                  <a:ext uri="{FF2B5EF4-FFF2-40B4-BE49-F238E27FC236}">
                    <a16:creationId xmlns:a16="http://schemas.microsoft.com/office/drawing/2014/main" id="{89C77C12-6710-4E6C-B590-6ADD20EC9391}"/>
                  </a:ext>
                </a:extLst>
              </p:cNvPr>
              <p:cNvSpPr/>
              <p:nvPr/>
            </p:nvSpPr>
            <p:spPr>
              <a:xfrm>
                <a:off x="2449740" y="17379"/>
                <a:ext cx="2198460" cy="740085"/>
              </a:xfrm>
              <a:prstGeom prst="rect">
                <a:avLst/>
              </a:prstGeom>
              <a:solidFill>
                <a:srgbClr val="7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Perpetua Titling MT"/>
                  <a:ea typeface="微软雅黑 Light"/>
                  <a:cs typeface="+mn-cs"/>
                </a:endParaRPr>
              </a:p>
            </p:txBody>
          </p:sp>
          <p:sp>
            <p:nvSpPr>
              <p:cNvPr id="35" name="文本框 34">
                <a:extLst>
                  <a:ext uri="{FF2B5EF4-FFF2-40B4-BE49-F238E27FC236}">
                    <a16:creationId xmlns:a16="http://schemas.microsoft.com/office/drawing/2014/main" id="{AA5CC2D4-C22F-49DB-9466-A93ED4708F2B}"/>
                  </a:ext>
                </a:extLst>
              </p:cNvPr>
              <p:cNvSpPr txBox="1"/>
              <p:nvPr/>
            </p:nvSpPr>
            <p:spPr>
              <a:xfrm>
                <a:off x="2449738" y="69467"/>
                <a:ext cx="219846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Recommender Interference</a:t>
                </a:r>
                <a:endParaRPr kumimoji="0" lang="zh-CN" altLang="en-US"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sp>
        <p:nvSpPr>
          <p:cNvPr id="36" name="文本框 35">
            <a:extLst>
              <a:ext uri="{FF2B5EF4-FFF2-40B4-BE49-F238E27FC236}">
                <a16:creationId xmlns:a16="http://schemas.microsoft.com/office/drawing/2014/main" id="{6BF4E5A8-4D93-42D4-9E7E-E726F28AA91D}"/>
              </a:ext>
            </a:extLst>
          </p:cNvPr>
          <p:cNvSpPr txBox="1"/>
          <p:nvPr/>
        </p:nvSpPr>
        <p:spPr>
          <a:xfrm>
            <a:off x="10074673" y="1383966"/>
            <a:ext cx="565545" cy="1255152"/>
          </a:xfrm>
          <a:prstGeom prst="rect">
            <a:avLst/>
          </a:prstGeom>
          <a:noFill/>
        </p:spPr>
        <p:txBody>
          <a:bodyPr wrap="square">
            <a:spAutoFit/>
          </a:bodyPr>
          <a:lstStyle/>
          <a:p>
            <a:pPr algn="just">
              <a:lnSpc>
                <a:spcPct val="120000"/>
              </a:lnSpc>
            </a:pPr>
            <a:r>
              <a:rPr lang="zh-CN" altLang="en-US" sz="1600" dirty="0">
                <a:latin typeface="Times New Roman" panose="02020603050405020304" pitchFamily="18" charset="0"/>
                <a:ea typeface="宋体" panose="02010600030101010101" pitchFamily="2" charset="-122"/>
              </a:rPr>
              <a:t>（</a:t>
            </a:r>
            <a:r>
              <a:rPr lang="en-US" altLang="zh-CN" sz="1600" dirty="0">
                <a:latin typeface="Times New Roman" panose="02020603050405020304" pitchFamily="18" charset="0"/>
                <a:ea typeface="宋体" panose="02010600030101010101" pitchFamily="2" charset="-122"/>
              </a:rPr>
              <a:t>1</a:t>
            </a:r>
            <a:r>
              <a:rPr lang="zh-CN" altLang="en-US" sz="1600" dirty="0">
                <a:latin typeface="Times New Roman" panose="02020603050405020304" pitchFamily="18" charset="0"/>
                <a:ea typeface="宋体" panose="02010600030101010101" pitchFamily="2" charset="-122"/>
              </a:rPr>
              <a:t>）</a:t>
            </a:r>
            <a:endParaRPr lang="en-US" altLang="zh-CN" sz="1600" dirty="0">
              <a:latin typeface="Times New Roman" panose="02020603050405020304" pitchFamily="18" charset="0"/>
              <a:ea typeface="宋体" panose="02010600030101010101" pitchFamily="2" charset="-122"/>
            </a:endParaRPr>
          </a:p>
          <a:p>
            <a:pPr algn="just">
              <a:lnSpc>
                <a:spcPct val="120000"/>
              </a:lnSpc>
            </a:pPr>
            <a:r>
              <a:rPr lang="zh-CN" altLang="en-US" sz="1600" dirty="0">
                <a:latin typeface="Times New Roman" panose="02020603050405020304" pitchFamily="18" charset="0"/>
                <a:ea typeface="宋体" panose="02010600030101010101" pitchFamily="2" charset="-122"/>
              </a:rPr>
              <a:t>（</a:t>
            </a:r>
            <a:r>
              <a:rPr lang="en-US" altLang="zh-CN" sz="1600" dirty="0">
                <a:latin typeface="Times New Roman" panose="02020603050405020304" pitchFamily="18" charset="0"/>
                <a:ea typeface="宋体" panose="02010600030101010101" pitchFamily="2" charset="-122"/>
              </a:rPr>
              <a:t>2</a:t>
            </a:r>
            <a:r>
              <a:rPr lang="zh-CN" altLang="en-US" sz="1600" dirty="0">
                <a:latin typeface="Times New Roman" panose="02020603050405020304" pitchFamily="18" charset="0"/>
                <a:ea typeface="宋体" panose="02010600030101010101" pitchFamily="2" charset="-122"/>
              </a:rPr>
              <a:t>）</a:t>
            </a:r>
          </a:p>
          <a:p>
            <a:pPr algn="just">
              <a:lnSpc>
                <a:spcPct val="120000"/>
              </a:lnSpc>
            </a:pPr>
            <a:r>
              <a:rPr lang="zh-CN" altLang="en-US" sz="1600" dirty="0">
                <a:latin typeface="Times New Roman" panose="02020603050405020304" pitchFamily="18" charset="0"/>
                <a:ea typeface="宋体" panose="02010600030101010101" pitchFamily="2" charset="-122"/>
              </a:rPr>
              <a:t>（</a:t>
            </a:r>
            <a:r>
              <a:rPr lang="en-US" altLang="zh-CN" sz="1600" dirty="0">
                <a:latin typeface="Times New Roman" panose="02020603050405020304" pitchFamily="18" charset="0"/>
                <a:ea typeface="宋体" panose="02010600030101010101" pitchFamily="2" charset="-122"/>
              </a:rPr>
              <a:t>3</a:t>
            </a:r>
            <a:r>
              <a:rPr lang="zh-CN" altLang="en-US" sz="1600" dirty="0">
                <a:latin typeface="Times New Roman" panose="02020603050405020304" pitchFamily="18" charset="0"/>
                <a:ea typeface="宋体" panose="02010600030101010101" pitchFamily="2" charset="-122"/>
              </a:rPr>
              <a:t>）</a:t>
            </a:r>
          </a:p>
          <a:p>
            <a:pPr algn="just">
              <a:lnSpc>
                <a:spcPct val="120000"/>
              </a:lnSpc>
            </a:pPr>
            <a:r>
              <a:rPr lang="zh-CN" altLang="en-US" sz="1600" dirty="0">
                <a:latin typeface="Times New Roman" panose="02020603050405020304" pitchFamily="18" charset="0"/>
                <a:ea typeface="宋体" panose="02010600030101010101" pitchFamily="2" charset="-122"/>
              </a:rPr>
              <a:t>（</a:t>
            </a:r>
            <a:r>
              <a:rPr lang="en-US" altLang="zh-CN" sz="1600" dirty="0">
                <a:latin typeface="Times New Roman" panose="02020603050405020304" pitchFamily="18" charset="0"/>
                <a:ea typeface="宋体" panose="02010600030101010101" pitchFamily="2" charset="-122"/>
              </a:rPr>
              <a:t>4</a:t>
            </a:r>
            <a:r>
              <a:rPr lang="zh-CN" altLang="en-US" sz="1600" dirty="0">
                <a:latin typeface="Times New Roman" panose="02020603050405020304" pitchFamily="18" charset="0"/>
                <a:ea typeface="宋体" panose="02010600030101010101" pitchFamily="2" charset="-122"/>
              </a:rPr>
              <a:t>）</a:t>
            </a:r>
            <a:endParaRPr lang="en-US" altLang="zh-CN" sz="1600" dirty="0">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453534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AF801885-64E7-4189-A5EF-148C43462EF7}"/>
              </a:ext>
            </a:extLst>
          </p:cNvPr>
          <p:cNvGrpSpPr/>
          <p:nvPr/>
        </p:nvGrpSpPr>
        <p:grpSpPr>
          <a:xfrm>
            <a:off x="-1" y="0"/>
            <a:ext cx="12192001" cy="1012223"/>
            <a:chOff x="1591733" y="302634"/>
            <a:chExt cx="12192001" cy="1012223"/>
          </a:xfrm>
        </p:grpSpPr>
        <p:pic>
          <p:nvPicPr>
            <p:cNvPr id="5" name="图片 4">
              <a:extLst>
                <a:ext uri="{FF2B5EF4-FFF2-40B4-BE49-F238E27FC236}">
                  <a16:creationId xmlns:a16="http://schemas.microsoft.com/office/drawing/2014/main" id="{E27118F9-D7BB-4057-86DD-88AE096638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1733" y="302634"/>
              <a:ext cx="12192000" cy="1001194"/>
            </a:xfrm>
            <a:prstGeom prst="rect">
              <a:avLst/>
            </a:prstGeom>
          </p:spPr>
        </p:pic>
        <p:grpSp>
          <p:nvGrpSpPr>
            <p:cNvPr id="6" name="组合 5">
              <a:extLst>
                <a:ext uri="{FF2B5EF4-FFF2-40B4-BE49-F238E27FC236}">
                  <a16:creationId xmlns:a16="http://schemas.microsoft.com/office/drawing/2014/main" id="{37F31720-A603-4301-9BAA-E43FB30BB130}"/>
                </a:ext>
              </a:extLst>
            </p:cNvPr>
            <p:cNvGrpSpPr/>
            <p:nvPr/>
          </p:nvGrpSpPr>
          <p:grpSpPr>
            <a:xfrm>
              <a:off x="1591734" y="313663"/>
              <a:ext cx="12192000" cy="1001194"/>
              <a:chOff x="2446369" y="17330"/>
              <a:chExt cx="9745631" cy="1001194"/>
            </a:xfrm>
          </p:grpSpPr>
          <p:pic>
            <p:nvPicPr>
              <p:cNvPr id="7" name="图片 6">
                <a:extLst>
                  <a:ext uri="{FF2B5EF4-FFF2-40B4-BE49-F238E27FC236}">
                    <a16:creationId xmlns:a16="http://schemas.microsoft.com/office/drawing/2014/main" id="{7AEC3D07-8185-4E79-9185-1F85D7A4D8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6369" y="17330"/>
                <a:ext cx="9745631" cy="1001194"/>
              </a:xfrm>
              <a:prstGeom prst="rect">
                <a:avLst/>
              </a:prstGeom>
            </p:spPr>
          </p:pic>
          <p:cxnSp>
            <p:nvCxnSpPr>
              <p:cNvPr id="8" name="直接连接符 7">
                <a:extLst>
                  <a:ext uri="{FF2B5EF4-FFF2-40B4-BE49-F238E27FC236}">
                    <a16:creationId xmlns:a16="http://schemas.microsoft.com/office/drawing/2014/main" id="{44EC1387-B8D6-464A-9C8D-55D32B26751F}"/>
                  </a:ext>
                </a:extLst>
              </p:cNvPr>
              <p:cNvCxnSpPr/>
              <p:nvPr/>
            </p:nvCxnSpPr>
            <p:spPr>
              <a:xfrm>
                <a:off x="4648200" y="191424"/>
                <a:ext cx="0" cy="4024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AC2B6E8D-A11D-4B77-A4C3-F89B9977012B}"/>
                  </a:ext>
                </a:extLst>
              </p:cNvPr>
              <p:cNvCxnSpPr/>
              <p:nvPr/>
            </p:nvCxnSpPr>
            <p:spPr>
              <a:xfrm>
                <a:off x="7021286" y="202453"/>
                <a:ext cx="0" cy="4024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D1D0C202-CE2D-4229-A15C-D8FED84A6D2C}"/>
                  </a:ext>
                </a:extLst>
              </p:cNvPr>
              <p:cNvSpPr txBox="1"/>
              <p:nvPr/>
            </p:nvSpPr>
            <p:spPr>
              <a:xfrm>
                <a:off x="2449738" y="241054"/>
                <a:ext cx="21984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个人信息</a:t>
                </a:r>
              </a:p>
            </p:txBody>
          </p:sp>
        </p:grpSp>
      </p:grpSp>
      <p:sp>
        <p:nvSpPr>
          <p:cNvPr id="20" name="文本框 19">
            <a:extLst>
              <a:ext uri="{FF2B5EF4-FFF2-40B4-BE49-F238E27FC236}">
                <a16:creationId xmlns:a16="http://schemas.microsoft.com/office/drawing/2014/main" id="{AD1C8D20-38F1-4390-99B0-9F290776CF69}"/>
              </a:ext>
            </a:extLst>
          </p:cNvPr>
          <p:cNvSpPr txBox="1"/>
          <p:nvPr/>
        </p:nvSpPr>
        <p:spPr>
          <a:xfrm>
            <a:off x="405687" y="948038"/>
            <a:ext cx="4320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b="1" spc="130" dirty="0">
                <a:solidFill>
                  <a:srgbClr val="000000"/>
                </a:solidFill>
                <a:latin typeface="Times New Roman" panose="02020603050405020304" pitchFamily="18" charset="0"/>
                <a:ea typeface="思源宋体 CN Heavy" panose="02020900000000000000" pitchFamily="18" charset="-122"/>
                <a:cs typeface="Times New Roman" panose="02020603050405020304" pitchFamily="18" charset="0"/>
              </a:rPr>
              <a:t>1 Recommender Interference</a:t>
            </a:r>
          </a:p>
        </p:txBody>
      </p:sp>
      <p:cxnSp>
        <p:nvCxnSpPr>
          <p:cNvPr id="21" name="直接连接符 20">
            <a:extLst>
              <a:ext uri="{FF2B5EF4-FFF2-40B4-BE49-F238E27FC236}">
                <a16:creationId xmlns:a16="http://schemas.microsoft.com/office/drawing/2014/main" id="{8E702410-11AD-4900-9E6F-E361653F68B3}"/>
              </a:ext>
            </a:extLst>
          </p:cNvPr>
          <p:cNvCxnSpPr>
            <a:cxnSpLocks/>
          </p:cNvCxnSpPr>
          <p:nvPr/>
        </p:nvCxnSpPr>
        <p:spPr>
          <a:xfrm>
            <a:off x="512412" y="1342330"/>
            <a:ext cx="2047907" cy="0"/>
          </a:xfrm>
          <a:prstGeom prst="line">
            <a:avLst/>
          </a:prstGeom>
          <a:ln w="28575">
            <a:solidFill>
              <a:srgbClr val="520576"/>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文本框 38">
                <a:extLst>
                  <a:ext uri="{FF2B5EF4-FFF2-40B4-BE49-F238E27FC236}">
                    <a16:creationId xmlns:a16="http://schemas.microsoft.com/office/drawing/2014/main" id="{516E0AFB-DF8F-40BB-93DB-C9B120A49F3A}"/>
                  </a:ext>
                </a:extLst>
              </p:cNvPr>
              <p:cNvSpPr txBox="1"/>
              <p:nvPr/>
            </p:nvSpPr>
            <p:spPr>
              <a:xfrm>
                <a:off x="512411" y="1878851"/>
                <a:ext cx="4810025" cy="4707186"/>
              </a:xfrm>
              <a:prstGeom prst="rect">
                <a:avLst/>
              </a:prstGeom>
              <a:noFill/>
            </p:spPr>
            <p:txBody>
              <a:bodyPr wrap="square">
                <a:spAutoFit/>
              </a:bodyPr>
              <a:lstStyle/>
              <a:p>
                <a:pPr>
                  <a:lnSpc>
                    <a:spcPct val="120000"/>
                  </a:lnSpc>
                </a:pPr>
                <a:endParaRPr lang="en-US" altLang="zh-CN" i="1" dirty="0">
                  <a:latin typeface="Cambria Math" panose="02040503050406030204" pitchFamily="18" charset="0"/>
                  <a:ea typeface="宋体" panose="02010600030101010101" pitchFamily="2" charset="-122"/>
                  <a:cs typeface="Times New Roman" panose="02020603050405020304" pitchFamily="18" charset="0"/>
                </a:endParaRPr>
              </a:p>
              <a:p>
                <a:pPr>
                  <a:lnSpc>
                    <a:spcPct val="120000"/>
                  </a:lnSpc>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ea typeface="宋体" panose="02010600030101010101" pitchFamily="2" charset="-122"/>
                          <a:cs typeface="Times New Roman" panose="02020603050405020304" pitchFamily="18" charset="0"/>
                        </a:rPr>
                        <m:t>𝑦</m:t>
                      </m:r>
                      <m:d>
                        <m:d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dPr>
                        <m:e>
                          <m:r>
                            <a:rPr lang="en-US" altLang="zh-CN" i="1">
                              <a:latin typeface="Cambria Math" panose="02040503050406030204" pitchFamily="18" charset="0"/>
                              <a:ea typeface="宋体" panose="02010600030101010101" pitchFamily="2" charset="-122"/>
                              <a:cs typeface="Times New Roman" panose="02020603050405020304" pitchFamily="18" charset="0"/>
                            </a:rPr>
                            <m:t>𝑣</m:t>
                          </m:r>
                          <m:r>
                            <a:rPr lang="en-US" altLang="zh-CN" i="1">
                              <a:latin typeface="Cambria Math" panose="02040503050406030204" pitchFamily="18" charset="0"/>
                              <a:ea typeface="宋体" panose="02010600030101010101" pitchFamily="2" charset="-122"/>
                              <a:cs typeface="Times New Roman" panose="02020603050405020304" pitchFamily="18" charset="0"/>
                            </a:rPr>
                            <m:t>,</m:t>
                          </m:r>
                          <m:r>
                            <a:rPr lang="en-US" altLang="zh-CN" i="1">
                              <a:latin typeface="Cambria Math" panose="02040503050406030204" pitchFamily="18" charset="0"/>
                              <a:ea typeface="宋体" panose="02010600030101010101" pitchFamily="2" charset="-122"/>
                              <a:cs typeface="Times New Roman" panose="02020603050405020304" pitchFamily="18" charset="0"/>
                            </a:rPr>
                            <m:t>𝑐</m:t>
                          </m:r>
                          <m:r>
                            <a:rPr lang="en-US" altLang="zh-CN" i="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𝑤</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𝑐</m:t>
                              </m:r>
                            </m:sub>
                          </m:sSub>
                          <m:r>
                            <a:rPr lang="en-US" altLang="zh-CN" i="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b="1"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b="1" i="1">
                                  <a:latin typeface="Cambria Math" panose="02040503050406030204" pitchFamily="18" charset="0"/>
                                  <a:ea typeface="宋体" panose="02010600030101010101" pitchFamily="2" charset="-122"/>
                                  <a:cs typeface="Times New Roman" panose="02020603050405020304" pitchFamily="18" charset="0"/>
                                </a:rPr>
                                <m:t>𝒘</m:t>
                              </m:r>
                            </m:e>
                            <m:sub>
                              <m:r>
                                <a:rPr lang="en-US" altLang="zh-CN" b="1" i="1">
                                  <a:latin typeface="Cambria Math" panose="02040503050406030204" pitchFamily="18" charset="0"/>
                                  <a:ea typeface="宋体" panose="02010600030101010101" pitchFamily="2" charset="-122"/>
                                  <a:cs typeface="Times New Roman" panose="02020603050405020304" pitchFamily="18" charset="0"/>
                                </a:rPr>
                                <m:t>−</m:t>
                              </m:r>
                              <m:r>
                                <a:rPr lang="en-US" altLang="zh-CN" b="1" i="1">
                                  <a:latin typeface="Cambria Math" panose="02040503050406030204" pitchFamily="18" charset="0"/>
                                  <a:ea typeface="宋体" panose="02010600030101010101" pitchFamily="2" charset="-122"/>
                                  <a:cs typeface="Times New Roman" panose="02020603050405020304" pitchFamily="18" charset="0"/>
                                </a:rPr>
                                <m:t>𝒄</m:t>
                              </m:r>
                            </m:sub>
                          </m:sSub>
                        </m:e>
                      </m:d>
                    </m:oMath>
                  </m:oMathPara>
                </a14:m>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r>
                  <a:rPr lang="zh-CN" altLang="en-US" dirty="0">
                    <a:latin typeface="Times New Roman" panose="02020603050405020304" pitchFamily="18" charset="0"/>
                    <a:ea typeface="宋体" panose="02010600030101010101" pitchFamily="2" charset="-122"/>
                    <a:cs typeface="Times New Roman" panose="02020603050405020304" pitchFamily="18" charset="0"/>
                  </a:rPr>
                  <a:t>潜在结果除了受自身</a:t>
                </a:r>
                <a14:m>
                  <m:oMath xmlns:m="http://schemas.openxmlformats.org/officeDocument/2006/math">
                    <m:sSub>
                      <m:sSubPr>
                        <m:ctrlPr>
                          <a:rPr lang="en-US" altLang="zh-CN" i="1" smtClean="0">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𝑤</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𝑐</m:t>
                        </m:r>
                      </m:sub>
                    </m:sSub>
                  </m:oMath>
                </a14:m>
                <a:r>
                  <a:rPr lang="zh-CN" altLang="en-US" dirty="0">
                    <a:latin typeface="Times New Roman" panose="02020603050405020304" pitchFamily="18" charset="0"/>
                    <a:ea typeface="宋体" panose="02010600030101010101" pitchFamily="2" charset="-122"/>
                    <a:cs typeface="Times New Roman" panose="02020603050405020304" pitchFamily="18" charset="0"/>
                  </a:rPr>
                  <a:t>影响，还受</a:t>
                </a:r>
                <a14:m>
                  <m:oMath xmlns:m="http://schemas.openxmlformats.org/officeDocument/2006/math">
                    <m:sSub>
                      <m:sSubPr>
                        <m:ctrlPr>
                          <a:rPr lang="en-US" altLang="zh-CN" b="1"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b="1" i="1">
                            <a:latin typeface="Cambria Math" panose="02040503050406030204" pitchFamily="18" charset="0"/>
                            <a:ea typeface="宋体" panose="02010600030101010101" pitchFamily="2" charset="-122"/>
                            <a:cs typeface="Times New Roman" panose="02020603050405020304" pitchFamily="18" charset="0"/>
                          </a:rPr>
                          <m:t>𝒘</m:t>
                        </m:r>
                      </m:e>
                      <m:sub>
                        <m:r>
                          <a:rPr lang="en-US" altLang="zh-CN" b="1" i="1">
                            <a:latin typeface="Cambria Math" panose="02040503050406030204" pitchFamily="18" charset="0"/>
                            <a:ea typeface="宋体" panose="02010600030101010101" pitchFamily="2" charset="-122"/>
                            <a:cs typeface="Times New Roman" panose="02020603050405020304" pitchFamily="18" charset="0"/>
                          </a:rPr>
                          <m:t>−</m:t>
                        </m:r>
                        <m:r>
                          <a:rPr lang="en-US" altLang="zh-CN" b="1" i="1">
                            <a:latin typeface="Cambria Math" panose="02040503050406030204" pitchFamily="18" charset="0"/>
                            <a:ea typeface="宋体" panose="02010600030101010101" pitchFamily="2" charset="-122"/>
                            <a:cs typeface="Times New Roman" panose="02020603050405020304" pitchFamily="18" charset="0"/>
                          </a:rPr>
                          <m:t>𝒄</m:t>
                        </m:r>
                      </m:sub>
                    </m:sSub>
                  </m:oMath>
                </a14:m>
                <a:r>
                  <a:rPr lang="zh-CN" altLang="en-US" dirty="0">
                    <a:latin typeface="Times New Roman" panose="02020603050405020304" pitchFamily="18" charset="0"/>
                    <a:ea typeface="宋体" panose="02010600030101010101" pitchFamily="2" charset="-122"/>
                    <a:cs typeface="Times New Roman" panose="02020603050405020304" pitchFamily="18" charset="0"/>
                  </a:rPr>
                  <a:t>，即</a:t>
                </a:r>
                <a:r>
                  <a:rPr lang="zh-CN" altLang="en-US" b="1" dirty="0">
                    <a:solidFill>
                      <a:srgbClr val="000000"/>
                    </a:solidFill>
                    <a:latin typeface="宋体" panose="02010600030101010101" pitchFamily="2" charset="-122"/>
                    <a:ea typeface="宋体" panose="02010600030101010101" pitchFamily="2" charset="-122"/>
                  </a:rPr>
                  <a:t>还取决于考虑集中所有其他项的处理状态和得分</a:t>
                </a:r>
                <a:r>
                  <a:rPr lang="zh-CN" altLang="en-US" dirty="0">
                    <a:solidFill>
                      <a:srgbClr val="000000"/>
                    </a:solidFill>
                    <a:latin typeface="宋体" panose="02010600030101010101" pitchFamily="2" charset="-122"/>
                    <a:ea typeface="宋体" panose="02010600030101010101" pitchFamily="2" charset="-122"/>
                  </a:rPr>
                  <a:t>。</a:t>
                </a: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r>
                  <a:rPr lang="en-US" altLang="zh-CN" dirty="0">
                    <a:latin typeface="Times New Roman" panose="02020603050405020304" pitchFamily="18" charset="0"/>
                    <a:ea typeface="宋体" panose="02010600030101010101" pitchFamily="2" charset="-122"/>
                    <a:cs typeface="Times New Roman" panose="02020603050405020304" pitchFamily="18" charset="0"/>
                  </a:rPr>
                  <a:t>DIM estimator</a:t>
                </a:r>
                <a:r>
                  <a:rPr lang="zh-CN" altLang="en-US" dirty="0">
                    <a:latin typeface="Times New Roman" panose="02020603050405020304" pitchFamily="18" charset="0"/>
                    <a:ea typeface="宋体" panose="02010600030101010101" pitchFamily="2" charset="-122"/>
                    <a:cs typeface="Times New Roman" panose="02020603050405020304" pitchFamily="18" charset="0"/>
                  </a:rPr>
                  <a:t>：</a:t>
                </a: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a:p>
                <a:pPr algn="ctr">
                  <a:lnSpc>
                    <a:spcPct val="120000"/>
                  </a:lnSpc>
                </a:pPr>
                <a14:m>
                  <m:oMath xmlns:m="http://schemas.openxmlformats.org/officeDocument/2006/math">
                    <m:sSubSup>
                      <m:sSubSupPr>
                        <m:ctrlPr>
                          <a:rPr lang="en-US" altLang="zh-CN" i="1" smtClean="0">
                            <a:latin typeface="Cambria Math" panose="02040503050406030204" pitchFamily="18" charset="0"/>
                            <a:ea typeface="宋体" panose="02010600030101010101" pitchFamily="2" charset="-122"/>
                            <a:cs typeface="Times New Roman" panose="02020603050405020304" pitchFamily="18" charset="0"/>
                          </a:rPr>
                        </m:ctrlPr>
                      </m:sSubSupPr>
                      <m:e>
                        <m:acc>
                          <m:accPr>
                            <m:chr m:val="̂"/>
                            <m:ctrlPr>
                              <a:rPr lang="en-US" altLang="zh-CN" i="1" smtClean="0">
                                <a:latin typeface="Cambria Math" panose="02040503050406030204" pitchFamily="18" charset="0"/>
                                <a:ea typeface="宋体" panose="02010600030101010101" pitchFamily="2" charset="-122"/>
                                <a:cs typeface="Times New Roman" panose="02020603050405020304" pitchFamily="18" charset="0"/>
                              </a:rPr>
                            </m:ctrlPr>
                          </m:accPr>
                          <m:e>
                            <m:r>
                              <a:rPr lang="zh-CN" altLang="en-US" i="1" smtClean="0">
                                <a:latin typeface="Cambria Math" panose="02040503050406030204" pitchFamily="18" charset="0"/>
                                <a:ea typeface="宋体" panose="02010600030101010101" pitchFamily="2" charset="-122"/>
                                <a:cs typeface="Times New Roman" panose="02020603050405020304" pitchFamily="18" charset="0"/>
                              </a:rPr>
                              <m:t>𝜏</m:t>
                            </m:r>
                          </m:e>
                        </m:acc>
                      </m:e>
                      <m:sub>
                        <m:r>
                          <m:rPr>
                            <m:sty m:val="p"/>
                          </m:rPr>
                          <a:rPr lang="en-US" altLang="zh-CN" i="1">
                            <a:latin typeface="Cambria Math" panose="02040503050406030204" pitchFamily="18" charset="0"/>
                            <a:ea typeface="宋体" panose="02010600030101010101" pitchFamily="2" charset="-122"/>
                            <a:cs typeface="Times New Roman" panose="02020603050405020304" pitchFamily="18" charset="0"/>
                          </a:rPr>
                          <m:t>n</m:t>
                        </m:r>
                      </m:sub>
                      <m:sup>
                        <m:r>
                          <m:rPr>
                            <m:sty m:val="p"/>
                          </m:rPr>
                          <a:rPr lang="en-US" altLang="zh-CN" i="1">
                            <a:latin typeface="Cambria Math" panose="02040503050406030204" pitchFamily="18" charset="0"/>
                            <a:ea typeface="宋体" panose="02010600030101010101" pitchFamily="2" charset="-122"/>
                            <a:cs typeface="Times New Roman" panose="02020603050405020304" pitchFamily="18" charset="0"/>
                          </a:rPr>
                          <m:t>DIM</m:t>
                        </m:r>
                      </m:sup>
                    </m:sSubSup>
                    <m:r>
                      <a:rPr lang="en-US" altLang="zh-CN" b="0" i="1" smtClean="0">
                        <a:latin typeface="Cambria Math" panose="02040503050406030204" pitchFamily="18" charset="0"/>
                        <a:ea typeface="宋体" panose="02010600030101010101" pitchFamily="2" charset="-122"/>
                        <a:cs typeface="Times New Roman" panose="02020603050405020304" pitchFamily="18" charset="0"/>
                      </a:rPr>
                      <m:t>=</m:t>
                    </m:r>
                    <m:f>
                      <m:fPr>
                        <m:ctrlPr>
                          <a:rPr lang="en-US" altLang="zh-CN" b="0" i="1" smtClean="0">
                            <a:latin typeface="Cambria Math" panose="02040503050406030204" pitchFamily="18" charset="0"/>
                            <a:ea typeface="宋体" panose="02010600030101010101" pitchFamily="2" charset="-122"/>
                            <a:cs typeface="Times New Roman" panose="02020603050405020304" pitchFamily="18" charset="0"/>
                          </a:rPr>
                        </m:ctrlPr>
                      </m:fPr>
                      <m:num>
                        <m:nary>
                          <m:naryPr>
                            <m:chr m:val="∑"/>
                            <m:limLoc m:val="subSup"/>
                            <m:ctrlPr>
                              <a:rPr lang="en-US" altLang="zh-CN" b="0" i="1" smtClean="0">
                                <a:latin typeface="Cambria Math" panose="02040503050406030204" pitchFamily="18" charset="0"/>
                                <a:ea typeface="宋体" panose="02010600030101010101" pitchFamily="2" charset="-122"/>
                                <a:cs typeface="Times New Roman" panose="02020603050405020304" pitchFamily="18" charset="0"/>
                              </a:rPr>
                            </m:ctrlPr>
                          </m:naryPr>
                          <m:sub>
                            <m:r>
                              <m:rPr>
                                <m:brk m:alnAt="25"/>
                              </m:rPr>
                              <a:rPr lang="en-US" altLang="zh-CN" b="0" i="1" smtClean="0">
                                <a:latin typeface="Cambria Math" panose="02040503050406030204" pitchFamily="18" charset="0"/>
                                <a:ea typeface="宋体" panose="02010600030101010101" pitchFamily="2" charset="-122"/>
                                <a:cs typeface="Times New Roman" panose="02020603050405020304" pitchFamily="18" charset="0"/>
                              </a:rPr>
                              <m:t>𝑖</m:t>
                            </m:r>
                            <m:r>
                              <a:rPr lang="en-US" altLang="zh-CN" b="0" i="1" smtClean="0">
                                <a:latin typeface="Cambria Math" panose="02040503050406030204" pitchFamily="18" charset="0"/>
                                <a:ea typeface="宋体" panose="02010600030101010101" pitchFamily="2" charset="-122"/>
                                <a:cs typeface="Times New Roman" panose="02020603050405020304" pitchFamily="18" charset="0"/>
                              </a:rPr>
                              <m:t>=1</m:t>
                            </m:r>
                          </m:sub>
                          <m:sup>
                            <m:r>
                              <a:rPr lang="en-US" altLang="zh-CN" b="0" i="1" smtClean="0">
                                <a:latin typeface="Cambria Math" panose="02040503050406030204" pitchFamily="18" charset="0"/>
                                <a:ea typeface="宋体" panose="02010600030101010101" pitchFamily="2" charset="-122"/>
                                <a:cs typeface="Times New Roman" panose="02020603050405020304" pitchFamily="18" charset="0"/>
                              </a:rPr>
                              <m:t>𝑛</m:t>
                            </m:r>
                          </m:sup>
                          <m:e>
                            <m:r>
                              <a:rPr lang="en-US" altLang="zh-CN" b="0" i="1" smtClean="0">
                                <a:latin typeface="Cambria Math" panose="02040503050406030204" pitchFamily="18" charset="0"/>
                                <a:ea typeface="宋体" panose="02010600030101010101" pitchFamily="2" charset="-122"/>
                                <a:cs typeface="Times New Roman" panose="02020603050405020304" pitchFamily="18" charset="0"/>
                              </a:rPr>
                              <m:t>1{</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b="0" i="1" smtClean="0">
                                    <a:latin typeface="Cambria Math" panose="02040503050406030204" pitchFamily="18" charset="0"/>
                                    <a:ea typeface="宋体" panose="02010600030101010101" pitchFamily="2" charset="-122"/>
                                    <a:cs typeface="Times New Roman" panose="02020603050405020304" pitchFamily="18" charset="0"/>
                                  </a:rPr>
                                  <m:t>𝑊</m:t>
                                </m:r>
                              </m:e>
                              <m:sub>
                                <m:r>
                                  <a:rPr lang="en-US" altLang="zh-CN" b="0" i="1" smtClean="0">
                                    <a:latin typeface="Cambria Math" panose="02040503050406030204" pitchFamily="18" charset="0"/>
                                    <a:ea typeface="宋体" panose="02010600030101010101" pitchFamily="2" charset="-122"/>
                                    <a:cs typeface="Times New Roman" panose="02020603050405020304" pitchFamily="18" charset="0"/>
                                  </a:rPr>
                                  <m:t>𝑖</m:t>
                                </m:r>
                                <m:sSup>
                                  <m:sSupPr>
                                    <m:ctrlPr>
                                      <a:rPr lang="en-US" altLang="zh-CN" b="0" i="1" smtClean="0">
                                        <a:latin typeface="Cambria Math" panose="02040503050406030204" pitchFamily="18" charset="0"/>
                                        <a:ea typeface="宋体" panose="02010600030101010101" pitchFamily="2" charset="-122"/>
                                        <a:cs typeface="Times New Roman" panose="02020603050405020304" pitchFamily="18" charset="0"/>
                                      </a:rPr>
                                    </m:ctrlPr>
                                  </m:sSupPr>
                                  <m:e>
                                    <m:r>
                                      <a:rPr lang="en-US" altLang="zh-CN" b="0" i="1" smtClean="0">
                                        <a:latin typeface="Cambria Math" panose="02040503050406030204" pitchFamily="18" charset="0"/>
                                        <a:ea typeface="宋体" panose="02010600030101010101" pitchFamily="2" charset="-122"/>
                                        <a:cs typeface="Times New Roman" panose="02020603050405020304" pitchFamily="18" charset="0"/>
                                      </a:rPr>
                                      <m:t>𝑘</m:t>
                                    </m:r>
                                  </m:e>
                                  <m:sup>
                                    <m:r>
                                      <a:rPr lang="en-US" altLang="zh-CN" b="0" i="1" smtClean="0">
                                        <a:latin typeface="Cambria Math" panose="02040503050406030204" pitchFamily="18" charset="0"/>
                                        <a:ea typeface="宋体" panose="02010600030101010101" pitchFamily="2" charset="-122"/>
                                        <a:cs typeface="Times New Roman" panose="02020603050405020304" pitchFamily="18" charset="0"/>
                                      </a:rPr>
                                      <m:t>∗</m:t>
                                    </m:r>
                                  </m:sup>
                                </m:sSup>
                              </m:sub>
                            </m:sSub>
                            <m:r>
                              <a:rPr lang="en-US" altLang="zh-CN" b="0" i="1" smtClean="0">
                                <a:latin typeface="Cambria Math" panose="02040503050406030204" pitchFamily="18" charset="0"/>
                                <a:ea typeface="宋体" panose="02010600030101010101" pitchFamily="2" charset="-122"/>
                                <a:cs typeface="Times New Roman" panose="02020603050405020304" pitchFamily="18" charset="0"/>
                              </a:rPr>
                              <m:t>=1}</m:t>
                            </m:r>
                            <m:sSub>
                              <m:sSubPr>
                                <m:ctrlPr>
                                  <a:rPr lang="en-US" altLang="zh-CN" i="1" smtClean="0">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b="0" i="1">
                                    <a:latin typeface="Cambria Math" panose="02040503050406030204" pitchFamily="18" charset="0"/>
                                    <a:ea typeface="宋体" panose="02010600030101010101" pitchFamily="2" charset="-122"/>
                                    <a:cs typeface="Times New Roman" panose="02020603050405020304" pitchFamily="18" charset="0"/>
                                  </a:rPr>
                                  <m:t>𝑌</m:t>
                                </m:r>
                              </m:e>
                              <m:sub>
                                <m:r>
                                  <a:rPr lang="en-US" altLang="zh-CN" b="0" i="1" smtClean="0">
                                    <a:latin typeface="Cambria Math" panose="02040503050406030204" pitchFamily="18" charset="0"/>
                                    <a:ea typeface="宋体" panose="02010600030101010101" pitchFamily="2" charset="-122"/>
                                    <a:cs typeface="Times New Roman" panose="02020603050405020304" pitchFamily="18" charset="0"/>
                                  </a:rPr>
                                  <m:t>𝑖</m:t>
                                </m:r>
                              </m:sub>
                            </m:sSub>
                          </m:e>
                        </m:nary>
                      </m:num>
                      <m:den>
                        <m:r>
                          <m:rPr>
                            <m:sty m:val="p"/>
                          </m:rPr>
                          <a:rPr lang="en-US" altLang="zh-CN" i="1">
                            <a:latin typeface="Cambria Math" panose="02040503050406030204" pitchFamily="18" charset="0"/>
                            <a:ea typeface="宋体" panose="02010600030101010101" pitchFamily="2" charset="-122"/>
                            <a:cs typeface="Times New Roman" panose="02020603050405020304" pitchFamily="18" charset="0"/>
                          </a:rPr>
                          <m:t>nq</m:t>
                        </m:r>
                      </m:den>
                    </m:f>
                  </m:oMath>
                </a14:m>
                <a:r>
                  <a:rPr lang="en-US" altLang="zh-CN" dirty="0">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ea typeface="宋体" panose="02010600030101010101" pitchFamily="2" charset="-122"/>
                    <a:cs typeface="Times New Roman" panose="02020603050405020304" pitchFamily="18" charset="0"/>
                  </a:rPr>
                  <a:t> </a:t>
                </a:r>
                <a14:m>
                  <m:oMath xmlns:m="http://schemas.openxmlformats.org/officeDocument/2006/math">
                    <m:f>
                      <m:f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fPr>
                      <m:num>
                        <m:nary>
                          <m:naryPr>
                            <m:chr m:val="∑"/>
                            <m:limLoc m:val="subSup"/>
                            <m:ctrlPr>
                              <a:rPr lang="en-US" altLang="zh-CN" i="1">
                                <a:latin typeface="Cambria Math" panose="02040503050406030204" pitchFamily="18" charset="0"/>
                                <a:ea typeface="宋体" panose="02010600030101010101" pitchFamily="2" charset="-122"/>
                                <a:cs typeface="Times New Roman" panose="02020603050405020304" pitchFamily="18" charset="0"/>
                              </a:rPr>
                            </m:ctrlPr>
                          </m:naryPr>
                          <m:sub>
                            <m:r>
                              <m:rPr>
                                <m:brk m:alnAt="25"/>
                              </m:rPr>
                              <a:rPr lang="en-US" altLang="zh-CN" i="1">
                                <a:latin typeface="Cambria Math" panose="02040503050406030204" pitchFamily="18" charset="0"/>
                                <a:ea typeface="宋体" panose="02010600030101010101" pitchFamily="2" charset="-122"/>
                                <a:cs typeface="Times New Roman" panose="02020603050405020304" pitchFamily="18" charset="0"/>
                              </a:rPr>
                              <m:t>𝑖</m:t>
                            </m:r>
                            <m:r>
                              <a:rPr lang="en-US" altLang="zh-CN" i="1">
                                <a:latin typeface="Cambria Math" panose="02040503050406030204" pitchFamily="18" charset="0"/>
                                <a:ea typeface="宋体" panose="02010600030101010101" pitchFamily="2" charset="-122"/>
                                <a:cs typeface="Times New Roman" panose="02020603050405020304" pitchFamily="18" charset="0"/>
                              </a:rPr>
                              <m:t>=1</m:t>
                            </m:r>
                          </m:sub>
                          <m:sup>
                            <m:r>
                              <a:rPr lang="en-US" altLang="zh-CN" i="1">
                                <a:latin typeface="Cambria Math" panose="02040503050406030204" pitchFamily="18" charset="0"/>
                                <a:ea typeface="宋体" panose="02010600030101010101" pitchFamily="2" charset="-122"/>
                                <a:cs typeface="Times New Roman" panose="02020603050405020304" pitchFamily="18" charset="0"/>
                              </a:rPr>
                              <m:t>𝑛</m:t>
                            </m:r>
                          </m:sup>
                          <m:e>
                            <m:r>
                              <a:rPr lang="en-US" altLang="zh-CN" i="1">
                                <a:latin typeface="Cambria Math" panose="02040503050406030204" pitchFamily="18" charset="0"/>
                                <a:ea typeface="宋体" panose="02010600030101010101" pitchFamily="2" charset="-122"/>
                                <a:cs typeface="Times New Roman" panose="02020603050405020304" pitchFamily="18" charset="0"/>
                              </a:rPr>
                              <m:t>1{</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𝑊</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sSup>
                                  <m:sSup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pPr>
                                  <m:e>
                                    <m:r>
                                      <a:rPr lang="en-US" altLang="zh-CN" i="1">
                                        <a:latin typeface="Cambria Math" panose="02040503050406030204" pitchFamily="18" charset="0"/>
                                        <a:ea typeface="宋体" panose="02010600030101010101" pitchFamily="2" charset="-122"/>
                                        <a:cs typeface="Times New Roman" panose="02020603050405020304" pitchFamily="18" charset="0"/>
                                      </a:rPr>
                                      <m:t>𝑘</m:t>
                                    </m:r>
                                  </m:e>
                                  <m:sup>
                                    <m:r>
                                      <a:rPr lang="en-US" altLang="zh-CN" i="1">
                                        <a:latin typeface="Cambria Math" panose="02040503050406030204" pitchFamily="18" charset="0"/>
                                        <a:ea typeface="宋体" panose="02010600030101010101" pitchFamily="2" charset="-122"/>
                                        <a:cs typeface="Times New Roman" panose="02020603050405020304" pitchFamily="18" charset="0"/>
                                      </a:rPr>
                                      <m:t>∗</m:t>
                                    </m:r>
                                  </m:sup>
                                </m:sSup>
                              </m:sub>
                            </m:sSub>
                            <m:r>
                              <a:rPr lang="en-US" altLang="zh-CN" i="1">
                                <a:latin typeface="Cambria Math" panose="02040503050406030204" pitchFamily="18" charset="0"/>
                                <a:ea typeface="宋体" panose="02010600030101010101" pitchFamily="2" charset="-122"/>
                                <a:cs typeface="Times New Roman" panose="02020603050405020304" pitchFamily="18" charset="0"/>
                              </a:rPr>
                              <m:t>=</m:t>
                            </m:r>
                            <m:r>
                              <a:rPr lang="en-US" altLang="zh-CN" b="0" i="1" smtClean="0">
                                <a:latin typeface="Cambria Math" panose="02040503050406030204" pitchFamily="18" charset="0"/>
                                <a:ea typeface="宋体" panose="02010600030101010101" pitchFamily="2" charset="-122"/>
                                <a:cs typeface="Times New Roman" panose="02020603050405020304" pitchFamily="18" charset="0"/>
                              </a:rPr>
                              <m:t>0</m:t>
                            </m:r>
                            <m:r>
                              <a:rPr lang="en-US" altLang="zh-CN" i="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𝑌</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sub>
                            </m:sSub>
                          </m:e>
                        </m:nary>
                      </m:num>
                      <m:den>
                        <m:r>
                          <a:rPr lang="en-US" altLang="zh-CN" b="0" i="1" smtClean="0">
                            <a:latin typeface="Cambria Math" panose="02040503050406030204" pitchFamily="18" charset="0"/>
                            <a:ea typeface="宋体" panose="02010600030101010101" pitchFamily="2" charset="-122"/>
                            <a:cs typeface="Times New Roman" panose="02020603050405020304" pitchFamily="18" charset="0"/>
                          </a:rPr>
                          <m:t>𝑛</m:t>
                        </m:r>
                        <m:r>
                          <a:rPr lang="en-US" altLang="zh-CN" b="0" i="1" smtClean="0">
                            <a:latin typeface="Cambria Math" panose="02040503050406030204" pitchFamily="18" charset="0"/>
                            <a:ea typeface="宋体" panose="02010600030101010101" pitchFamily="2" charset="-122"/>
                            <a:cs typeface="Times New Roman" panose="02020603050405020304" pitchFamily="18" charset="0"/>
                          </a:rPr>
                          <m:t>(1−</m:t>
                        </m:r>
                        <m:r>
                          <a:rPr lang="en-US" altLang="zh-CN" b="0" i="1" smtClean="0">
                            <a:latin typeface="Cambria Math" panose="02040503050406030204" pitchFamily="18" charset="0"/>
                            <a:ea typeface="宋体" panose="02010600030101010101" pitchFamily="2" charset="-122"/>
                            <a:cs typeface="Times New Roman" panose="02020603050405020304" pitchFamily="18" charset="0"/>
                          </a:rPr>
                          <m:t>𝑞</m:t>
                        </m:r>
                        <m:r>
                          <a:rPr lang="en-US" altLang="zh-CN" b="0" i="1" smtClean="0">
                            <a:latin typeface="Cambria Math" panose="02040503050406030204" pitchFamily="18" charset="0"/>
                            <a:ea typeface="宋体" panose="02010600030101010101" pitchFamily="2" charset="-122"/>
                            <a:cs typeface="Times New Roman" panose="02020603050405020304" pitchFamily="18" charset="0"/>
                          </a:rPr>
                          <m:t>)</m:t>
                        </m:r>
                      </m:den>
                    </m:f>
                  </m:oMath>
                </a14:m>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r>
                  <a:rPr lang="zh-CN" altLang="en-US" dirty="0">
                    <a:latin typeface="Times New Roman" panose="02020603050405020304" pitchFamily="18" charset="0"/>
                    <a:ea typeface="宋体" panose="02010600030101010101" pitchFamily="2" charset="-122"/>
                    <a:cs typeface="Times New Roman" panose="02020603050405020304" pitchFamily="18" charset="0"/>
                  </a:rPr>
                  <a:t>直接可以推断其误差：极端情况下，当用户对曝光内容反应为</a:t>
                </a:r>
                <a:r>
                  <a:rPr lang="en-US" altLang="zh-CN" dirty="0">
                    <a:latin typeface="Times New Roman" panose="02020603050405020304" pitchFamily="18" charset="0"/>
                    <a:ea typeface="宋体" panose="02010600030101010101" pitchFamily="2" charset="-122"/>
                    <a:cs typeface="Times New Roman" panose="02020603050405020304" pitchFamily="18" charset="0"/>
                  </a:rPr>
                  <a:t>1</a:t>
                </a:r>
                <a:r>
                  <a:rPr lang="zh-CN" altLang="en-US" dirty="0">
                    <a:latin typeface="Times New Roman" panose="02020603050405020304" pitchFamily="18" charset="0"/>
                    <a:ea typeface="宋体" panose="02010600030101010101" pitchFamily="2" charset="-122"/>
                    <a:cs typeface="Times New Roman" panose="02020603050405020304" pitchFamily="18" charset="0"/>
                  </a:rPr>
                  <a:t>，</a:t>
                </a:r>
                <a14:m>
                  <m:oMath xmlns:m="http://schemas.openxmlformats.org/officeDocument/2006/math">
                    <m:r>
                      <a:rPr lang="zh-CN" altLang="en-US" b="0" i="1" smtClean="0">
                        <a:effectLst/>
                        <a:latin typeface="Cambria Math" panose="02040503050406030204" pitchFamily="18" charset="0"/>
                        <a:ea typeface="宋体" panose="02010600030101010101" pitchFamily="2" charset="-122"/>
                        <a:cs typeface="Times New Roman" panose="02020603050405020304" pitchFamily="18" charset="0"/>
                      </a:rPr>
                      <m:t>𝜏</m:t>
                    </m:r>
                  </m:oMath>
                </a14:m>
                <a:r>
                  <a:rPr lang="en-US" altLang="zh-CN" dirty="0">
                    <a:latin typeface="Times New Roman" panose="02020603050405020304" pitchFamily="18" charset="0"/>
                    <a:ea typeface="宋体" panose="02010600030101010101" pitchFamily="2" charset="-122"/>
                    <a:cs typeface="Times New Roman" panose="02020603050405020304" pitchFamily="18" charset="0"/>
                  </a:rPr>
                  <a:t>=0</a:t>
                </a:r>
                <a:r>
                  <a:rPr lang="zh-CN" altLang="en-US" dirty="0">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ea typeface="宋体" panose="02010600030101010101" pitchFamily="2" charset="-122"/>
                    <a:cs typeface="Times New Roman" panose="02020603050405020304" pitchFamily="18" charset="0"/>
                  </a:rPr>
                  <a:t> </a:t>
                </a:r>
                <a14:m>
                  <m:oMath xmlns:m="http://schemas.openxmlformats.org/officeDocument/2006/math">
                    <m:sSubSup>
                      <m:sSubSup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SupPr>
                      <m:e>
                        <m:acc>
                          <m:accPr>
                            <m:chr m:val="̂"/>
                            <m:ctrlPr>
                              <a:rPr lang="en-US" altLang="zh-CN" i="1">
                                <a:latin typeface="Cambria Math" panose="02040503050406030204" pitchFamily="18" charset="0"/>
                                <a:ea typeface="宋体" panose="02010600030101010101" pitchFamily="2" charset="-122"/>
                                <a:cs typeface="Times New Roman" panose="02020603050405020304" pitchFamily="18" charset="0"/>
                              </a:rPr>
                            </m:ctrlPr>
                          </m:accPr>
                          <m:e>
                            <m:r>
                              <a:rPr lang="zh-CN" altLang="en-US" i="1">
                                <a:latin typeface="Cambria Math" panose="02040503050406030204" pitchFamily="18" charset="0"/>
                                <a:ea typeface="宋体" panose="02010600030101010101" pitchFamily="2" charset="-122"/>
                                <a:cs typeface="Times New Roman" panose="02020603050405020304" pitchFamily="18" charset="0"/>
                              </a:rPr>
                              <m:t>𝜏</m:t>
                            </m:r>
                          </m:e>
                        </m:acc>
                      </m:e>
                      <m:sub>
                        <m:r>
                          <m:rPr>
                            <m:sty m:val="p"/>
                          </m:rPr>
                          <a:rPr lang="en-US" altLang="zh-CN" i="1">
                            <a:latin typeface="Cambria Math" panose="02040503050406030204" pitchFamily="18" charset="0"/>
                            <a:ea typeface="宋体" panose="02010600030101010101" pitchFamily="2" charset="-122"/>
                            <a:cs typeface="Times New Roman" panose="02020603050405020304" pitchFamily="18" charset="0"/>
                          </a:rPr>
                          <m:t>n</m:t>
                        </m:r>
                      </m:sub>
                      <m:sup>
                        <m:r>
                          <m:rPr>
                            <m:sty m:val="p"/>
                          </m:rPr>
                          <a:rPr lang="en-US" altLang="zh-CN" i="1">
                            <a:latin typeface="Cambria Math" panose="02040503050406030204" pitchFamily="18" charset="0"/>
                            <a:ea typeface="宋体" panose="02010600030101010101" pitchFamily="2" charset="-122"/>
                            <a:cs typeface="Times New Roman" panose="02020603050405020304" pitchFamily="18" charset="0"/>
                          </a:rPr>
                          <m:t>DIM</m:t>
                        </m:r>
                      </m:sup>
                    </m:sSubSup>
                  </m:oMath>
                </a14:m>
                <a:r>
                  <a:rPr lang="zh-CN" altLang="en-US" dirty="0">
                    <a:latin typeface="Times New Roman" panose="02020603050405020304" pitchFamily="18" charset="0"/>
                    <a:ea typeface="宋体" panose="02010600030101010101" pitchFamily="2" charset="-122"/>
                    <a:cs typeface="Times New Roman" panose="02020603050405020304" pitchFamily="18" charset="0"/>
                  </a:rPr>
                  <a:t>却会曝光率的影响，收敛到一个非零的量 </a:t>
                </a:r>
                <a14:m>
                  <m:oMath xmlns:m="http://schemas.openxmlformats.org/officeDocument/2006/math">
                    <m:sSup>
                      <m:sSupPr>
                        <m:ctrlPr>
                          <a:rPr lang="en-US" altLang="zh-CN" i="1" smtClean="0">
                            <a:latin typeface="Cambria Math" panose="02040503050406030204" pitchFamily="18" charset="0"/>
                            <a:ea typeface="宋体" panose="02010600030101010101" pitchFamily="2" charset="-122"/>
                            <a:cs typeface="Times New Roman" panose="02020603050405020304" pitchFamily="18" charset="0"/>
                          </a:rPr>
                        </m:ctrlPr>
                      </m:sSupPr>
                      <m:e>
                        <m:r>
                          <a:rPr lang="zh-CN" altLang="en-US" i="1" smtClean="0">
                            <a:latin typeface="Cambria Math" panose="02040503050406030204" pitchFamily="18" charset="0"/>
                            <a:ea typeface="宋体" panose="02010600030101010101" pitchFamily="2" charset="-122"/>
                            <a:cs typeface="Times New Roman" panose="02020603050405020304" pitchFamily="18" charset="0"/>
                          </a:rPr>
                          <m:t>𝜏</m:t>
                        </m:r>
                      </m:e>
                      <m:sup>
                        <m:r>
                          <m:rPr>
                            <m:sty m:val="p"/>
                          </m:rPr>
                          <a:rPr lang="en-US" altLang="zh-CN" i="1">
                            <a:latin typeface="Cambria Math" panose="02040503050406030204" pitchFamily="18" charset="0"/>
                            <a:ea typeface="宋体" panose="02010600030101010101" pitchFamily="2" charset="-122"/>
                            <a:cs typeface="Times New Roman" panose="02020603050405020304" pitchFamily="18" charset="0"/>
                          </a:rPr>
                          <m:t>B</m:t>
                        </m:r>
                        <m:r>
                          <a:rPr lang="en-US" altLang="zh-CN"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b="0" i="1" smtClean="0">
                            <a:latin typeface="Cambria Math" panose="02040503050406030204" pitchFamily="18" charset="0"/>
                            <a:ea typeface="宋体" panose="02010600030101010101" pitchFamily="2" charset="-122"/>
                            <a:cs typeface="Times New Roman" panose="02020603050405020304" pitchFamily="18" charset="0"/>
                          </a:rPr>
                          <m:t>𝑞</m:t>
                        </m:r>
                        <m:r>
                          <a:rPr lang="en-US" altLang="zh-CN" b="0" i="1" smtClean="0">
                            <a:latin typeface="Cambria Math" panose="02040503050406030204" pitchFamily="18" charset="0"/>
                            <a:ea typeface="宋体" panose="02010600030101010101" pitchFamily="2" charset="-122"/>
                            <a:cs typeface="Times New Roman" panose="02020603050405020304" pitchFamily="18" charset="0"/>
                          </a:rPr>
                          <m:t>)</m:t>
                        </m:r>
                      </m:sup>
                    </m:sSup>
                  </m:oMath>
                </a14:m>
                <a:r>
                  <a:rPr lang="zh-CN" altLang="en-US" dirty="0">
                    <a:latin typeface="Times New Roman" panose="02020603050405020304" pitchFamily="18" charset="0"/>
                    <a:ea typeface="宋体" panose="02010600030101010101" pitchFamily="2" charset="-122"/>
                    <a:cs typeface="Times New Roman" panose="02020603050405020304" pitchFamily="18" charset="0"/>
                  </a:rPr>
                  <a:t>（论文命题</a:t>
                </a:r>
                <a:r>
                  <a:rPr lang="en-US" altLang="zh-CN" dirty="0">
                    <a:latin typeface="Times New Roman" panose="02020603050405020304" pitchFamily="18" charset="0"/>
                    <a:ea typeface="宋体" panose="02010600030101010101" pitchFamily="2" charset="-122"/>
                    <a:cs typeface="Times New Roman" panose="02020603050405020304" pitchFamily="18" charset="0"/>
                  </a:rPr>
                  <a:t>1</a:t>
                </a:r>
                <a:r>
                  <a:rPr lang="zh-CN" altLang="en-US" dirty="0">
                    <a:latin typeface="Times New Roman" panose="02020603050405020304" pitchFamily="18" charset="0"/>
                    <a:ea typeface="宋体" panose="02010600030101010101" pitchFamily="2" charset="-122"/>
                    <a:cs typeface="Times New Roman" panose="02020603050405020304" pitchFamily="18" charset="0"/>
                  </a:rPr>
                  <a:t>），而非真实</a:t>
                </a:r>
                <a:r>
                  <a:rPr lang="en-US" altLang="zh-CN" dirty="0">
                    <a:latin typeface="Times New Roman" panose="02020603050405020304" pitchFamily="18" charset="0"/>
                    <a:ea typeface="宋体" panose="02010600030101010101" pitchFamily="2" charset="-122"/>
                    <a:cs typeface="Times New Roman" panose="02020603050405020304" pitchFamily="18" charset="0"/>
                  </a:rPr>
                  <a:t>ATE</a:t>
                </a:r>
                <a:r>
                  <a:rPr lang="zh-CN" altLang="en-US" dirty="0">
                    <a:latin typeface="Times New Roman" panose="02020603050405020304" pitchFamily="18" charset="0"/>
                    <a:ea typeface="宋体" panose="02010600030101010101" pitchFamily="2" charset="-122"/>
                    <a:cs typeface="Times New Roman" panose="02020603050405020304" pitchFamily="18" charset="0"/>
                  </a:rPr>
                  <a:t>，这就是干扰偏差。</a:t>
                </a: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r>
                  <a:rPr lang="zh-CN" altLang="en-US" dirty="0">
                    <a:latin typeface="Times New Roman" panose="02020603050405020304" pitchFamily="18" charset="0"/>
                    <a:ea typeface="宋体" panose="02010600030101010101" pitchFamily="2" charset="-122"/>
                    <a:cs typeface="Times New Roman" panose="02020603050405020304" pitchFamily="18" charset="0"/>
                  </a:rPr>
                  <a:t>当新算法更倾向于曝光新作者的内容而减少对现有内容的曝光，</a:t>
                </a:r>
                <a:r>
                  <a:rPr lang="en-US" altLang="zh-CN" dirty="0">
                    <a:latin typeface="Times New Roman" panose="02020603050405020304" pitchFamily="18" charset="0"/>
                    <a:ea typeface="宋体" panose="02010600030101010101" pitchFamily="2" charset="-122"/>
                    <a:cs typeface="Times New Roman" panose="02020603050405020304" pitchFamily="18" charset="0"/>
                  </a:rPr>
                  <a:t>DIM</a:t>
                </a:r>
                <a:r>
                  <a:rPr lang="zh-CN" altLang="en-US" dirty="0">
                    <a:latin typeface="Times New Roman" panose="02020603050405020304" pitchFamily="18" charset="0"/>
                    <a:ea typeface="宋体" panose="02010600030101010101" pitchFamily="2" charset="-122"/>
                    <a:cs typeface="Times New Roman" panose="02020603050405020304" pitchFamily="18" charset="0"/>
                  </a:rPr>
                  <a:t>会低估其</a:t>
                </a:r>
                <a:r>
                  <a:rPr lang="en-US" altLang="zh-CN" dirty="0">
                    <a:latin typeface="Times New Roman" panose="02020603050405020304" pitchFamily="18" charset="0"/>
                    <a:ea typeface="宋体" panose="02010600030101010101" pitchFamily="2" charset="-122"/>
                    <a:cs typeface="Times New Roman" panose="02020603050405020304" pitchFamily="18" charset="0"/>
                  </a:rPr>
                  <a:t>ATE</a:t>
                </a:r>
                <a:r>
                  <a:rPr lang="zh-CN" altLang="en-US" dirty="0">
                    <a:latin typeface="Times New Roman" panose="02020603050405020304" pitchFamily="18" charset="0"/>
                    <a:ea typeface="宋体" panose="02010600030101010101" pitchFamily="2" charset="-122"/>
                    <a:cs typeface="Times New Roman" panose="02020603050405020304" pitchFamily="18" charset="0"/>
                  </a:rPr>
                  <a:t>。</a:t>
                </a: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p:txBody>
          </p:sp>
        </mc:Choice>
        <mc:Fallback xmlns="">
          <p:sp>
            <p:nvSpPr>
              <p:cNvPr id="39" name="文本框 38">
                <a:extLst>
                  <a:ext uri="{FF2B5EF4-FFF2-40B4-BE49-F238E27FC236}">
                    <a16:creationId xmlns:a16="http://schemas.microsoft.com/office/drawing/2014/main" id="{516E0AFB-DF8F-40BB-93DB-C9B120A49F3A}"/>
                  </a:ext>
                </a:extLst>
              </p:cNvPr>
              <p:cNvSpPr txBox="1">
                <a:spLocks noRot="1" noChangeAspect="1" noMove="1" noResize="1" noEditPoints="1" noAdjustHandles="1" noChangeArrowheads="1" noChangeShapeType="1" noTextEdit="1"/>
              </p:cNvSpPr>
              <p:nvPr/>
            </p:nvSpPr>
            <p:spPr>
              <a:xfrm>
                <a:off x="512411" y="1878851"/>
                <a:ext cx="4810025" cy="4707186"/>
              </a:xfrm>
              <a:prstGeom prst="rect">
                <a:avLst/>
              </a:prstGeom>
              <a:blipFill>
                <a:blip r:embed="rId4"/>
                <a:stretch>
                  <a:fillRect l="-1014" r="-5450"/>
                </a:stretch>
              </a:blipFill>
            </p:spPr>
            <p:txBody>
              <a:bodyPr/>
              <a:lstStyle/>
              <a:p>
                <a:r>
                  <a:rPr lang="zh-CN" altLang="en-US">
                    <a:noFill/>
                  </a:rPr>
                  <a:t> </a:t>
                </a:r>
              </a:p>
            </p:txBody>
          </p:sp>
        </mc:Fallback>
      </mc:AlternateContent>
      <p:sp>
        <p:nvSpPr>
          <p:cNvPr id="43" name="文本框 42">
            <a:extLst>
              <a:ext uri="{FF2B5EF4-FFF2-40B4-BE49-F238E27FC236}">
                <a16:creationId xmlns:a16="http://schemas.microsoft.com/office/drawing/2014/main" id="{F7F70660-C430-4497-B949-7FEDD0D04323}"/>
              </a:ext>
            </a:extLst>
          </p:cNvPr>
          <p:cNvSpPr txBox="1"/>
          <p:nvPr/>
        </p:nvSpPr>
        <p:spPr>
          <a:xfrm>
            <a:off x="14106" y="1342330"/>
            <a:ext cx="2094964" cy="458908"/>
          </a:xfrm>
          <a:prstGeom prst="rect">
            <a:avLst/>
          </a:prstGeom>
          <a:noFill/>
        </p:spPr>
        <p:txBody>
          <a:bodyPr wrap="square">
            <a:spAutoFit/>
          </a:bodyPr>
          <a:lstStyle/>
          <a:p>
            <a:pPr marR="0" lvl="1" algn="l" defTabSz="914400" rtl="0" eaLnBrk="1" fontAlgn="auto" latinLnBrk="0" hangingPunct="1">
              <a:lnSpc>
                <a:spcPct val="150000"/>
              </a:lnSpc>
              <a:spcBef>
                <a:spcPts val="0"/>
              </a:spcBef>
              <a:spcAft>
                <a:spcPts val="0"/>
              </a:spcAft>
              <a:buClr>
                <a:srgbClr val="9A5BA4"/>
              </a:buClr>
              <a:buSzPct val="55000"/>
              <a:tabLst/>
              <a:defRPr/>
            </a:pPr>
            <a:r>
              <a:rPr lang="zh-CN" altLang="en-US" spc="130" dirty="0">
                <a:solidFill>
                  <a:srgbClr val="520576"/>
                </a:solidFill>
                <a:latin typeface="思源宋体 CN Heavy" panose="02020900000000000000" pitchFamily="18" charset="-122"/>
                <a:ea typeface="思源宋体 CN Heavy" panose="02020900000000000000" pitchFamily="18" charset="-122"/>
                <a:sym typeface="+mn-ea"/>
              </a:rPr>
              <a:t>数学推导</a:t>
            </a:r>
            <a:endParaRPr kumimoji="0" lang="en-US" altLang="zh-CN" sz="1800" b="0" i="0" u="none" strike="noStrike" kern="1200" cap="none" spc="130" normalizeH="0" baseline="0" noProof="0" dirty="0">
              <a:ln>
                <a:noFill/>
              </a:ln>
              <a:solidFill>
                <a:srgbClr val="520576"/>
              </a:solidFill>
              <a:effectLst/>
              <a:uLnTx/>
              <a:uFillTx/>
              <a:latin typeface="思源宋体 CN Heavy" panose="02020900000000000000" pitchFamily="18" charset="-122"/>
              <a:ea typeface="思源宋体 CN Heavy" panose="02020900000000000000" pitchFamily="18" charset="-122"/>
              <a:cs typeface="+mn-cs"/>
              <a:sym typeface="+mn-ea"/>
            </a:endParaRPr>
          </a:p>
        </p:txBody>
      </p:sp>
      <p:pic>
        <p:nvPicPr>
          <p:cNvPr id="32" name="图片 31">
            <a:extLst>
              <a:ext uri="{FF2B5EF4-FFF2-40B4-BE49-F238E27FC236}">
                <a16:creationId xmlns:a16="http://schemas.microsoft.com/office/drawing/2014/main" id="{038371AA-126F-4F52-8A79-E5E956BC8419}"/>
              </a:ext>
            </a:extLst>
          </p:cNvPr>
          <p:cNvPicPr>
            <a:picLocks noChangeAspect="1"/>
          </p:cNvPicPr>
          <p:nvPr/>
        </p:nvPicPr>
        <p:blipFill>
          <a:blip r:embed="rId5"/>
          <a:stretch>
            <a:fillRect/>
          </a:stretch>
        </p:blipFill>
        <p:spPr>
          <a:xfrm>
            <a:off x="5815813" y="1023252"/>
            <a:ext cx="5286059" cy="4007012"/>
          </a:xfrm>
          <a:prstGeom prst="rect">
            <a:avLst/>
          </a:prstGeom>
        </p:spPr>
      </p:pic>
      <p:sp>
        <p:nvSpPr>
          <p:cNvPr id="34" name="文本框 33">
            <a:extLst>
              <a:ext uri="{FF2B5EF4-FFF2-40B4-BE49-F238E27FC236}">
                <a16:creationId xmlns:a16="http://schemas.microsoft.com/office/drawing/2014/main" id="{8209D544-FFBB-40FD-861F-C5D9F346269E}"/>
              </a:ext>
            </a:extLst>
          </p:cNvPr>
          <p:cNvSpPr txBox="1"/>
          <p:nvPr/>
        </p:nvSpPr>
        <p:spPr>
          <a:xfrm>
            <a:off x="5885268" y="5109421"/>
            <a:ext cx="6094948" cy="2057743"/>
          </a:xfrm>
          <a:prstGeom prst="rect">
            <a:avLst/>
          </a:prstGeom>
          <a:noFill/>
        </p:spPr>
        <p:txBody>
          <a:bodyPr wrap="square">
            <a:spAutoFit/>
          </a:bodyPr>
          <a:lstStyle/>
          <a:p>
            <a:pPr>
              <a:lnSpc>
                <a:spcPct val="120000"/>
              </a:lnSpc>
            </a:pPr>
            <a:r>
              <a:rPr lang="zh-CN" altLang="en-US" dirty="0">
                <a:latin typeface="Times New Roman" panose="02020603050405020304" pitchFamily="18" charset="0"/>
                <a:ea typeface="宋体" panose="02010600030101010101" pitchFamily="2" charset="-122"/>
                <a:cs typeface="Times New Roman" panose="02020603050405020304" pitchFamily="18" charset="0"/>
              </a:rPr>
              <a:t>推荐系统基于</a:t>
            </a:r>
            <a:r>
              <a:rPr lang="en-US" altLang="zh-CN" dirty="0" err="1">
                <a:latin typeface="Times New Roman" panose="02020603050405020304" pitchFamily="18" charset="0"/>
                <a:ea typeface="宋体" panose="02010600030101010101" pitchFamily="2" charset="-122"/>
                <a:cs typeface="Times New Roman" panose="02020603050405020304" pitchFamily="18" charset="0"/>
              </a:rPr>
              <a:t>softmax</a:t>
            </a:r>
            <a:r>
              <a:rPr lang="zh-CN" altLang="en-US" dirty="0">
                <a:latin typeface="Times New Roman" panose="02020603050405020304" pitchFamily="18" charset="0"/>
                <a:ea typeface="宋体" panose="02010600030101010101" pitchFamily="2" charset="-122"/>
                <a:cs typeface="Times New Roman" panose="02020603050405020304" pitchFamily="18" charset="0"/>
              </a:rPr>
              <a:t>选择，曝光概率取决于内容的相对得分：当 </a:t>
            </a:r>
            <a:r>
              <a:rPr lang="en-US" altLang="zh-CN" dirty="0">
                <a:latin typeface="Times New Roman" panose="02020603050405020304" pitchFamily="18" charset="0"/>
                <a:ea typeface="宋体" panose="02010600030101010101" pitchFamily="2" charset="-122"/>
                <a:cs typeface="Times New Roman" panose="02020603050405020304" pitchFamily="18" charset="0"/>
              </a:rPr>
              <a:t>δ&gt;0</a:t>
            </a:r>
            <a:r>
              <a:rPr lang="zh-CN" altLang="en-US" dirty="0">
                <a:latin typeface="Times New Roman" panose="02020603050405020304" pitchFamily="18" charset="0"/>
                <a:ea typeface="宋体" panose="02010600030101010101" pitchFamily="2" charset="-122"/>
                <a:cs typeface="Times New Roman" panose="02020603050405020304" pitchFamily="18" charset="0"/>
              </a:rPr>
              <a:t>时，</a:t>
            </a:r>
            <a:r>
              <a:rPr lang="en-US" altLang="zh-CN" dirty="0">
                <a:latin typeface="Times New Roman" panose="02020603050405020304" pitchFamily="18" charset="0"/>
                <a:ea typeface="宋体" panose="02010600030101010101" pitchFamily="2" charset="-122"/>
                <a:cs typeface="Times New Roman" panose="02020603050405020304" pitchFamily="18" charset="0"/>
              </a:rPr>
              <a:t>treatment</a:t>
            </a:r>
            <a:r>
              <a:rPr lang="zh-CN" altLang="en-US" dirty="0">
                <a:latin typeface="Times New Roman" panose="02020603050405020304" pitchFamily="18" charset="0"/>
                <a:ea typeface="宋体" panose="02010600030101010101" pitchFamily="2" charset="-122"/>
                <a:cs typeface="Times New Roman" panose="02020603050405020304" pitchFamily="18" charset="0"/>
              </a:rPr>
              <a:t>内容的得分提升，导致它们在考虑集中更可能被选中（提升效应，</a:t>
            </a:r>
            <a:r>
              <a:rPr lang="en-US" altLang="zh-CN" dirty="0">
                <a:latin typeface="Times New Roman" panose="02020603050405020304" pitchFamily="18" charset="0"/>
                <a:ea typeface="宋体" panose="02010600030101010101" pitchFamily="2" charset="-122"/>
                <a:cs typeface="Times New Roman" panose="02020603050405020304" pitchFamily="18" charset="0"/>
              </a:rPr>
              <a:t>boosting effect</a:t>
            </a:r>
            <a:r>
              <a:rPr lang="zh-CN" altLang="en-US" dirty="0">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atin typeface="Times New Roman" panose="02020603050405020304" pitchFamily="18" charset="0"/>
                <a:ea typeface="宋体" panose="02010600030101010101" pitchFamily="2" charset="-122"/>
                <a:cs typeface="Times New Roman" panose="02020603050405020304" pitchFamily="18" charset="0"/>
              </a:rPr>
              <a:t>;</a:t>
            </a:r>
            <a:r>
              <a:rPr lang="zh-CN" altLang="en-US" dirty="0">
                <a:latin typeface="Times New Roman" panose="02020603050405020304" pitchFamily="18" charset="0"/>
                <a:ea typeface="宋体" panose="02010600030101010101" pitchFamily="2" charset="-122"/>
                <a:cs typeface="Times New Roman" panose="02020603050405020304" pitchFamily="18" charset="0"/>
              </a:rPr>
              <a:t>当 </a:t>
            </a:r>
            <a:r>
              <a:rPr lang="en-US" altLang="zh-CN" dirty="0">
                <a:latin typeface="Times New Roman" panose="02020603050405020304" pitchFamily="18" charset="0"/>
                <a:ea typeface="宋体" panose="02010600030101010101" pitchFamily="2" charset="-122"/>
                <a:cs typeface="Times New Roman" panose="02020603050405020304" pitchFamily="18" charset="0"/>
              </a:rPr>
              <a:t>δ&lt;0</a:t>
            </a:r>
            <a:r>
              <a:rPr lang="zh-CN" altLang="en-US" dirty="0">
                <a:latin typeface="Times New Roman" panose="02020603050405020304" pitchFamily="18" charset="0"/>
                <a:ea typeface="宋体" panose="02010600030101010101" pitchFamily="2" charset="-122"/>
                <a:cs typeface="Times New Roman" panose="02020603050405020304" pitchFamily="18" charset="0"/>
              </a:rPr>
              <a:t>时，曝光概率减小（抑制效应，</a:t>
            </a:r>
            <a:r>
              <a:rPr lang="en-US" altLang="zh-CN" dirty="0">
                <a:latin typeface="Times New Roman" panose="02020603050405020304" pitchFamily="18" charset="0"/>
                <a:ea typeface="宋体" panose="02010600030101010101" pitchFamily="2" charset="-122"/>
                <a:cs typeface="Times New Roman" panose="02020603050405020304" pitchFamily="18" charset="0"/>
              </a:rPr>
              <a:t>suppression effect</a:t>
            </a:r>
            <a:r>
              <a:rPr lang="zh-CN" altLang="en-US" dirty="0">
                <a:latin typeface="Times New Roman" panose="02020603050405020304" pitchFamily="18" charset="0"/>
                <a:ea typeface="宋体" panose="02010600030101010101" pitchFamily="2" charset="-122"/>
                <a:cs typeface="Times New Roman" panose="02020603050405020304" pitchFamily="18" charset="0"/>
              </a:rPr>
              <a:t>）</a:t>
            </a: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a:p>
            <a:pPr algn="r">
              <a:lnSpc>
                <a:spcPct val="120000"/>
              </a:lnSpc>
            </a:pPr>
            <a:r>
              <a:rPr lang="en-US" altLang="zh-CN" dirty="0">
                <a:solidFill>
                  <a:schemeClr val="bg1">
                    <a:lumMod val="50000"/>
                  </a:schemeClr>
                </a:solidFill>
                <a:latin typeface="Times New Roman" panose="02020603050405020304" pitchFamily="18" charset="0"/>
                <a:ea typeface="宋体" panose="02010600030101010101" pitchFamily="2" charset="-122"/>
                <a:cs typeface="Times New Roman" panose="02020603050405020304" pitchFamily="18" charset="0"/>
              </a:rPr>
              <a:t>Counterfactual Analysis</a:t>
            </a:r>
            <a:r>
              <a:rPr lang="zh-CN" altLang="en-US" dirty="0">
                <a:solidFill>
                  <a:schemeClr val="bg1">
                    <a:lumMod val="50000"/>
                  </a:schemeClr>
                </a:solidFill>
                <a:latin typeface="Times New Roman" panose="02020603050405020304" pitchFamily="18" charset="0"/>
                <a:ea typeface="宋体" panose="02010600030101010101" pitchFamily="2" charset="-122"/>
                <a:cs typeface="Times New Roman" panose="02020603050405020304" pitchFamily="18" charset="0"/>
              </a:rPr>
              <a:t>部分定义</a:t>
            </a:r>
            <a:r>
              <a:rPr lang="el-GR" altLang="zh-CN" dirty="0">
                <a:solidFill>
                  <a:schemeClr val="bg1">
                    <a:lumMod val="50000"/>
                  </a:schemeClr>
                </a:solidFill>
                <a:latin typeface="Times New Roman" panose="02020603050405020304" pitchFamily="18" charset="0"/>
                <a:ea typeface="宋体" panose="02010600030101010101" pitchFamily="2" charset="-122"/>
                <a:cs typeface="Times New Roman" panose="02020603050405020304" pitchFamily="18" charset="0"/>
              </a:rPr>
              <a:t>δ</a:t>
            </a:r>
          </a:p>
          <a:p>
            <a:pPr>
              <a:lnSpc>
                <a:spcPct val="120000"/>
              </a:lnSpc>
            </a:pP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15" name="组合 14">
            <a:extLst>
              <a:ext uri="{FF2B5EF4-FFF2-40B4-BE49-F238E27FC236}">
                <a16:creationId xmlns:a16="http://schemas.microsoft.com/office/drawing/2014/main" id="{C90DEEB1-81DD-4BFA-813B-5F7660CDE494}"/>
              </a:ext>
            </a:extLst>
          </p:cNvPr>
          <p:cNvGrpSpPr/>
          <p:nvPr/>
        </p:nvGrpSpPr>
        <p:grpSpPr>
          <a:xfrm>
            <a:off x="-4216" y="2908"/>
            <a:ext cx="12192001" cy="1012223"/>
            <a:chOff x="1591733" y="302634"/>
            <a:chExt cx="12192001" cy="1012223"/>
          </a:xfrm>
        </p:grpSpPr>
        <p:pic>
          <p:nvPicPr>
            <p:cNvPr id="16" name="图片 15">
              <a:extLst>
                <a:ext uri="{FF2B5EF4-FFF2-40B4-BE49-F238E27FC236}">
                  <a16:creationId xmlns:a16="http://schemas.microsoft.com/office/drawing/2014/main" id="{1FC0A4E1-C17B-4AC3-81AD-3615B8AB70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1733" y="302634"/>
              <a:ext cx="12192000" cy="1001194"/>
            </a:xfrm>
            <a:prstGeom prst="rect">
              <a:avLst/>
            </a:prstGeom>
          </p:spPr>
        </p:pic>
        <p:grpSp>
          <p:nvGrpSpPr>
            <p:cNvPr id="17" name="组合 16">
              <a:extLst>
                <a:ext uri="{FF2B5EF4-FFF2-40B4-BE49-F238E27FC236}">
                  <a16:creationId xmlns:a16="http://schemas.microsoft.com/office/drawing/2014/main" id="{5CB778F6-3844-41DC-8392-8DB3682E3B43}"/>
                </a:ext>
              </a:extLst>
            </p:cNvPr>
            <p:cNvGrpSpPr/>
            <p:nvPr/>
          </p:nvGrpSpPr>
          <p:grpSpPr>
            <a:xfrm>
              <a:off x="1591734" y="313663"/>
              <a:ext cx="12192000" cy="1001194"/>
              <a:chOff x="2446369" y="17330"/>
              <a:chExt cx="9745631" cy="1001194"/>
            </a:xfrm>
          </p:grpSpPr>
          <p:pic>
            <p:nvPicPr>
              <p:cNvPr id="18" name="图片 17">
                <a:extLst>
                  <a:ext uri="{FF2B5EF4-FFF2-40B4-BE49-F238E27FC236}">
                    <a16:creationId xmlns:a16="http://schemas.microsoft.com/office/drawing/2014/main" id="{0C1BF56A-0A2A-4016-8E20-6C886FB991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6369" y="17330"/>
                <a:ext cx="9745631" cy="1001194"/>
              </a:xfrm>
              <a:prstGeom prst="rect">
                <a:avLst/>
              </a:prstGeom>
            </p:spPr>
          </p:pic>
          <p:sp>
            <p:nvSpPr>
              <p:cNvPr id="19" name="文本框 18">
                <a:extLst>
                  <a:ext uri="{FF2B5EF4-FFF2-40B4-BE49-F238E27FC236}">
                    <a16:creationId xmlns:a16="http://schemas.microsoft.com/office/drawing/2014/main" id="{8BB64E68-11EC-497D-A8F2-D5C25E54192E}"/>
                  </a:ext>
                </a:extLst>
              </p:cNvPr>
              <p:cNvSpPr txBox="1"/>
              <p:nvPr/>
            </p:nvSpPr>
            <p:spPr>
              <a:xfrm>
                <a:off x="4648200" y="241054"/>
                <a:ext cx="237308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cs typeface="+mn-cs"/>
                  </a:rPr>
                  <a:t>Modeling Interference</a:t>
                </a:r>
                <a:endParaRPr kumimoji="0" lang="zh-CN" altLang="en-US" sz="1800" b="0" i="0" u="none" strike="noStrike" kern="120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cs typeface="+mn-cs"/>
                </a:endParaRPr>
              </a:p>
            </p:txBody>
          </p:sp>
          <p:sp>
            <p:nvSpPr>
              <p:cNvPr id="22" name="文本框 21">
                <a:extLst>
                  <a:ext uri="{FF2B5EF4-FFF2-40B4-BE49-F238E27FC236}">
                    <a16:creationId xmlns:a16="http://schemas.microsoft.com/office/drawing/2014/main" id="{4B33D41A-9A0F-417C-B70D-FAAD32DBB1EA}"/>
                  </a:ext>
                </a:extLst>
              </p:cNvPr>
              <p:cNvSpPr txBox="1"/>
              <p:nvPr/>
            </p:nvSpPr>
            <p:spPr>
              <a:xfrm>
                <a:off x="7021286" y="241054"/>
                <a:ext cx="247105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cs typeface="+mn-cs"/>
                  </a:rPr>
                  <a:t>Empirical Application</a:t>
                </a:r>
                <a:endParaRPr kumimoji="0" lang="zh-CN" altLang="en-US" sz="1800" b="0" i="0" u="none" strike="noStrike" kern="120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cs typeface="+mn-cs"/>
                </a:endParaRPr>
              </a:p>
            </p:txBody>
          </p:sp>
          <p:cxnSp>
            <p:nvCxnSpPr>
              <p:cNvPr id="23" name="直接连接符 22">
                <a:extLst>
                  <a:ext uri="{FF2B5EF4-FFF2-40B4-BE49-F238E27FC236}">
                    <a16:creationId xmlns:a16="http://schemas.microsoft.com/office/drawing/2014/main" id="{170AF7E4-80A7-480E-8FFA-B1A8801D2348}"/>
                  </a:ext>
                </a:extLst>
              </p:cNvPr>
              <p:cNvCxnSpPr/>
              <p:nvPr/>
            </p:nvCxnSpPr>
            <p:spPr>
              <a:xfrm>
                <a:off x="4648200" y="191424"/>
                <a:ext cx="0" cy="4024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id="{3B45D5B3-2F23-49F0-A79F-7A57AA8B0079}"/>
                  </a:ext>
                </a:extLst>
              </p:cNvPr>
              <p:cNvCxnSpPr/>
              <p:nvPr/>
            </p:nvCxnSpPr>
            <p:spPr>
              <a:xfrm>
                <a:off x="7021286" y="202453"/>
                <a:ext cx="0" cy="4024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DF211632-7E8A-4B48-9150-E8AB165A5896}"/>
                  </a:ext>
                </a:extLst>
              </p:cNvPr>
              <p:cNvCxnSpPr/>
              <p:nvPr/>
            </p:nvCxnSpPr>
            <p:spPr>
              <a:xfrm>
                <a:off x="9492344" y="213482"/>
                <a:ext cx="0" cy="4024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矩形 25">
                <a:extLst>
                  <a:ext uri="{FF2B5EF4-FFF2-40B4-BE49-F238E27FC236}">
                    <a16:creationId xmlns:a16="http://schemas.microsoft.com/office/drawing/2014/main" id="{2989D77C-B6F2-4F47-8DCB-D8547F70EAA4}"/>
                  </a:ext>
                </a:extLst>
              </p:cNvPr>
              <p:cNvSpPr/>
              <p:nvPr/>
            </p:nvSpPr>
            <p:spPr>
              <a:xfrm>
                <a:off x="2449740" y="17379"/>
                <a:ext cx="2198460" cy="740085"/>
              </a:xfrm>
              <a:prstGeom prst="rect">
                <a:avLst/>
              </a:prstGeom>
              <a:solidFill>
                <a:srgbClr val="7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Perpetua Titling MT"/>
                  <a:ea typeface="微软雅黑 Light"/>
                  <a:cs typeface="+mn-cs"/>
                </a:endParaRPr>
              </a:p>
            </p:txBody>
          </p:sp>
          <p:sp>
            <p:nvSpPr>
              <p:cNvPr id="27" name="文本框 26">
                <a:extLst>
                  <a:ext uri="{FF2B5EF4-FFF2-40B4-BE49-F238E27FC236}">
                    <a16:creationId xmlns:a16="http://schemas.microsoft.com/office/drawing/2014/main" id="{47417BEC-2C71-4DF0-936D-B4807794857C}"/>
                  </a:ext>
                </a:extLst>
              </p:cNvPr>
              <p:cNvSpPr txBox="1"/>
              <p:nvPr/>
            </p:nvSpPr>
            <p:spPr>
              <a:xfrm>
                <a:off x="2449738" y="69467"/>
                <a:ext cx="219846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Recommender Interference</a:t>
                </a:r>
                <a:endParaRPr kumimoji="0" lang="zh-CN" altLang="en-US"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sp>
        <p:nvSpPr>
          <p:cNvPr id="28" name="文本框 27">
            <a:extLst>
              <a:ext uri="{FF2B5EF4-FFF2-40B4-BE49-F238E27FC236}">
                <a16:creationId xmlns:a16="http://schemas.microsoft.com/office/drawing/2014/main" id="{49385574-F883-4BFC-B6EC-0BC3C0E752C3}"/>
              </a:ext>
            </a:extLst>
          </p:cNvPr>
          <p:cNvSpPr txBox="1"/>
          <p:nvPr/>
        </p:nvSpPr>
        <p:spPr>
          <a:xfrm>
            <a:off x="4840658" y="4052683"/>
            <a:ext cx="565545" cy="359522"/>
          </a:xfrm>
          <a:prstGeom prst="rect">
            <a:avLst/>
          </a:prstGeom>
          <a:noFill/>
        </p:spPr>
        <p:txBody>
          <a:bodyPr wrap="square">
            <a:spAutoFit/>
          </a:bodyPr>
          <a:lstStyle/>
          <a:p>
            <a:pPr algn="just">
              <a:lnSpc>
                <a:spcPct val="120000"/>
              </a:lnSpc>
            </a:pPr>
            <a:r>
              <a:rPr lang="zh-CN" altLang="en-US" sz="1600" dirty="0">
                <a:latin typeface="Times New Roman" panose="02020603050405020304" pitchFamily="18" charset="0"/>
                <a:ea typeface="宋体" panose="02010600030101010101" pitchFamily="2" charset="-122"/>
              </a:rPr>
              <a:t>（</a:t>
            </a:r>
            <a:r>
              <a:rPr lang="en-US" altLang="zh-CN" sz="1600" dirty="0">
                <a:latin typeface="Times New Roman" panose="02020603050405020304" pitchFamily="18" charset="0"/>
                <a:ea typeface="宋体" panose="02010600030101010101" pitchFamily="2" charset="-122"/>
              </a:rPr>
              <a:t>5</a:t>
            </a:r>
            <a:r>
              <a:rPr lang="zh-CN" altLang="en-US" sz="1600" dirty="0">
                <a:latin typeface="Times New Roman" panose="02020603050405020304" pitchFamily="18" charset="0"/>
                <a:ea typeface="宋体" panose="02010600030101010101" pitchFamily="2" charset="-122"/>
              </a:rPr>
              <a:t>）</a:t>
            </a:r>
            <a:endParaRPr lang="en-US" altLang="zh-CN" sz="1600" dirty="0">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2358806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AF801885-64E7-4189-A5EF-148C43462EF7}"/>
              </a:ext>
            </a:extLst>
          </p:cNvPr>
          <p:cNvGrpSpPr/>
          <p:nvPr/>
        </p:nvGrpSpPr>
        <p:grpSpPr>
          <a:xfrm>
            <a:off x="-1" y="0"/>
            <a:ext cx="12192001" cy="1012223"/>
            <a:chOff x="1591733" y="302634"/>
            <a:chExt cx="12192001" cy="1012223"/>
          </a:xfrm>
        </p:grpSpPr>
        <p:pic>
          <p:nvPicPr>
            <p:cNvPr id="5" name="图片 4">
              <a:extLst>
                <a:ext uri="{FF2B5EF4-FFF2-40B4-BE49-F238E27FC236}">
                  <a16:creationId xmlns:a16="http://schemas.microsoft.com/office/drawing/2014/main" id="{E27118F9-D7BB-4057-86DD-88AE096638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1733" y="302634"/>
              <a:ext cx="12192000" cy="1001194"/>
            </a:xfrm>
            <a:prstGeom prst="rect">
              <a:avLst/>
            </a:prstGeom>
          </p:spPr>
        </p:pic>
        <p:grpSp>
          <p:nvGrpSpPr>
            <p:cNvPr id="6" name="组合 5">
              <a:extLst>
                <a:ext uri="{FF2B5EF4-FFF2-40B4-BE49-F238E27FC236}">
                  <a16:creationId xmlns:a16="http://schemas.microsoft.com/office/drawing/2014/main" id="{37F31720-A603-4301-9BAA-E43FB30BB130}"/>
                </a:ext>
              </a:extLst>
            </p:cNvPr>
            <p:cNvGrpSpPr/>
            <p:nvPr/>
          </p:nvGrpSpPr>
          <p:grpSpPr>
            <a:xfrm>
              <a:off x="1591734" y="313663"/>
              <a:ext cx="12192000" cy="1001194"/>
              <a:chOff x="2446369" y="17330"/>
              <a:chExt cx="9745631" cy="1001194"/>
            </a:xfrm>
          </p:grpSpPr>
          <p:pic>
            <p:nvPicPr>
              <p:cNvPr id="7" name="图片 6">
                <a:extLst>
                  <a:ext uri="{FF2B5EF4-FFF2-40B4-BE49-F238E27FC236}">
                    <a16:creationId xmlns:a16="http://schemas.microsoft.com/office/drawing/2014/main" id="{7AEC3D07-8185-4E79-9185-1F85D7A4D8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6369" y="17330"/>
                <a:ext cx="9745631" cy="1001194"/>
              </a:xfrm>
              <a:prstGeom prst="rect">
                <a:avLst/>
              </a:prstGeom>
            </p:spPr>
          </p:pic>
          <p:cxnSp>
            <p:nvCxnSpPr>
              <p:cNvPr id="8" name="直接连接符 7">
                <a:extLst>
                  <a:ext uri="{FF2B5EF4-FFF2-40B4-BE49-F238E27FC236}">
                    <a16:creationId xmlns:a16="http://schemas.microsoft.com/office/drawing/2014/main" id="{44EC1387-B8D6-464A-9C8D-55D32B26751F}"/>
                  </a:ext>
                </a:extLst>
              </p:cNvPr>
              <p:cNvCxnSpPr/>
              <p:nvPr/>
            </p:nvCxnSpPr>
            <p:spPr>
              <a:xfrm>
                <a:off x="4648200" y="191424"/>
                <a:ext cx="0" cy="4024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AC2B6E8D-A11D-4B77-A4C3-F89B9977012B}"/>
                  </a:ext>
                </a:extLst>
              </p:cNvPr>
              <p:cNvCxnSpPr/>
              <p:nvPr/>
            </p:nvCxnSpPr>
            <p:spPr>
              <a:xfrm>
                <a:off x="7021286" y="202453"/>
                <a:ext cx="0" cy="4024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D1D0C202-CE2D-4229-A15C-D8FED84A6D2C}"/>
                  </a:ext>
                </a:extLst>
              </p:cNvPr>
              <p:cNvSpPr txBox="1"/>
              <p:nvPr/>
            </p:nvSpPr>
            <p:spPr>
              <a:xfrm>
                <a:off x="2449738" y="241054"/>
                <a:ext cx="21984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个人信息</a:t>
                </a:r>
              </a:p>
            </p:txBody>
          </p:sp>
        </p:grpSp>
      </p:grpSp>
      <p:sp>
        <p:nvSpPr>
          <p:cNvPr id="20" name="文本框 19">
            <a:extLst>
              <a:ext uri="{FF2B5EF4-FFF2-40B4-BE49-F238E27FC236}">
                <a16:creationId xmlns:a16="http://schemas.microsoft.com/office/drawing/2014/main" id="{AD1C8D20-38F1-4390-99B0-9F290776CF69}"/>
              </a:ext>
            </a:extLst>
          </p:cNvPr>
          <p:cNvSpPr txBox="1"/>
          <p:nvPr/>
        </p:nvSpPr>
        <p:spPr>
          <a:xfrm>
            <a:off x="405687" y="948038"/>
            <a:ext cx="4320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b="1" spc="130" dirty="0">
                <a:solidFill>
                  <a:srgbClr val="000000"/>
                </a:solidFill>
                <a:latin typeface="Times New Roman" panose="02020603050405020304" pitchFamily="18" charset="0"/>
                <a:ea typeface="思源宋体 CN Heavy" panose="02020900000000000000" pitchFamily="18" charset="-122"/>
                <a:cs typeface="Times New Roman" panose="02020603050405020304" pitchFamily="18" charset="0"/>
              </a:rPr>
              <a:t>2 Modeling Interference</a:t>
            </a:r>
          </a:p>
        </p:txBody>
      </p:sp>
      <p:cxnSp>
        <p:nvCxnSpPr>
          <p:cNvPr id="21" name="直接连接符 20">
            <a:extLst>
              <a:ext uri="{FF2B5EF4-FFF2-40B4-BE49-F238E27FC236}">
                <a16:creationId xmlns:a16="http://schemas.microsoft.com/office/drawing/2014/main" id="{8E702410-11AD-4900-9E6F-E361653F68B3}"/>
              </a:ext>
            </a:extLst>
          </p:cNvPr>
          <p:cNvCxnSpPr>
            <a:cxnSpLocks/>
          </p:cNvCxnSpPr>
          <p:nvPr/>
        </p:nvCxnSpPr>
        <p:spPr>
          <a:xfrm>
            <a:off x="512412" y="1342330"/>
            <a:ext cx="2047907" cy="0"/>
          </a:xfrm>
          <a:prstGeom prst="line">
            <a:avLst/>
          </a:prstGeom>
          <a:ln w="28575">
            <a:solidFill>
              <a:srgbClr val="520576"/>
            </a:solidFill>
          </a:ln>
        </p:spPr>
        <p:style>
          <a:lnRef idx="1">
            <a:schemeClr val="accent1"/>
          </a:lnRef>
          <a:fillRef idx="0">
            <a:schemeClr val="accent1"/>
          </a:fillRef>
          <a:effectRef idx="0">
            <a:schemeClr val="accent1"/>
          </a:effectRef>
          <a:fontRef idx="minor">
            <a:schemeClr val="tx1"/>
          </a:fontRef>
        </p:style>
      </p:cxnSp>
      <p:grpSp>
        <p:nvGrpSpPr>
          <p:cNvPr id="19" name="组合 18">
            <a:extLst>
              <a:ext uri="{FF2B5EF4-FFF2-40B4-BE49-F238E27FC236}">
                <a16:creationId xmlns:a16="http://schemas.microsoft.com/office/drawing/2014/main" id="{9B1F21D4-8CD5-4F5D-AF5D-F47D718314F3}"/>
              </a:ext>
            </a:extLst>
          </p:cNvPr>
          <p:cNvGrpSpPr/>
          <p:nvPr/>
        </p:nvGrpSpPr>
        <p:grpSpPr>
          <a:xfrm>
            <a:off x="888286" y="1708644"/>
            <a:ext cx="6973014" cy="631714"/>
            <a:chOff x="3854104" y="1726274"/>
            <a:chExt cx="7150279" cy="631714"/>
          </a:xfrm>
        </p:grpSpPr>
        <p:sp>
          <p:nvSpPr>
            <p:cNvPr id="22" name="矩形: 圆角 21">
              <a:extLst>
                <a:ext uri="{FF2B5EF4-FFF2-40B4-BE49-F238E27FC236}">
                  <a16:creationId xmlns:a16="http://schemas.microsoft.com/office/drawing/2014/main" id="{D2365BCA-131F-4E70-A0D3-F7C83339E224}"/>
                </a:ext>
              </a:extLst>
            </p:cNvPr>
            <p:cNvSpPr/>
            <p:nvPr/>
          </p:nvSpPr>
          <p:spPr>
            <a:xfrm>
              <a:off x="3854104" y="1726274"/>
              <a:ext cx="6900688" cy="631714"/>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Perpetua Titling MT"/>
                <a:ea typeface="微软雅黑 Light"/>
                <a:cs typeface="+mn-cs"/>
              </a:endParaRPr>
            </a:p>
          </p:txBody>
        </p:sp>
        <p:sp>
          <p:nvSpPr>
            <p:cNvPr id="23" name="文本框 22">
              <a:extLst>
                <a:ext uri="{FF2B5EF4-FFF2-40B4-BE49-F238E27FC236}">
                  <a16:creationId xmlns:a16="http://schemas.microsoft.com/office/drawing/2014/main" id="{4A17910B-5845-4A6D-BBA6-E24720CB2CC9}"/>
                </a:ext>
              </a:extLst>
            </p:cNvPr>
            <p:cNvSpPr txBox="1"/>
            <p:nvPr/>
          </p:nvSpPr>
          <p:spPr>
            <a:xfrm>
              <a:off x="3965053" y="1872854"/>
              <a:ext cx="7039330" cy="338554"/>
            </a:xfrm>
            <a:prstGeom prst="rect">
              <a:avLst/>
            </a:prstGeom>
            <a:noFill/>
            <a:ln>
              <a:noFill/>
            </a:ln>
          </p:spPr>
          <p:txBody>
            <a:bodyPr wrap="square">
              <a:spAutoFit/>
            </a:bodyPr>
            <a:lstStyle/>
            <a:p>
              <a:pPr>
                <a:defRPr/>
              </a:pPr>
              <a:r>
                <a:rPr lang="zh-CN" altLang="en-US" sz="1600" b="0" i="0" dirty="0">
                  <a:effectLst/>
                  <a:latin typeface="Times New Roman" panose="02020603050405020304" pitchFamily="18" charset="0"/>
                  <a:ea typeface="宋体" panose="02010600030101010101" pitchFamily="2" charset="-122"/>
                </a:rPr>
                <a:t>推荐选择刻画干扰</a:t>
              </a:r>
              <a:r>
                <a:rPr lang="en-US" altLang="zh-CN" sz="1600" b="0" i="0" dirty="0">
                  <a:effectLst/>
                  <a:latin typeface="Times New Roman" panose="02020603050405020304" pitchFamily="18" charset="0"/>
                  <a:ea typeface="宋体" panose="02010600030101010101" pitchFamily="2" charset="-122"/>
                </a:rPr>
                <a:t>/</a:t>
              </a:r>
              <a:r>
                <a:rPr lang="zh-CN" altLang="en-US" sz="1600" b="0" i="0" dirty="0">
                  <a:effectLst/>
                  <a:latin typeface="Times New Roman" panose="02020603050405020304" pitchFamily="18" charset="0"/>
                  <a:ea typeface="宋体" panose="02010600030101010101" pitchFamily="2" charset="-122"/>
                </a:rPr>
                <a:t>用户响应模型→ 反事实结果分析→</a:t>
              </a:r>
              <a:r>
                <a:rPr lang="en-US" altLang="zh-CN" sz="1600" b="0" i="0" dirty="0">
                  <a:effectLst/>
                  <a:latin typeface="Times New Roman" panose="02020603050405020304" pitchFamily="18" charset="0"/>
                  <a:ea typeface="宋体" panose="02010600030101010101" pitchFamily="2" charset="-122"/>
                </a:rPr>
                <a:t>DPI ATE</a:t>
              </a:r>
              <a:r>
                <a:rPr lang="zh-CN" altLang="en-US" sz="1600" b="0" i="0" dirty="0">
                  <a:effectLst/>
                  <a:latin typeface="Times New Roman" panose="02020603050405020304" pitchFamily="18" charset="0"/>
                  <a:ea typeface="宋体" panose="02010600030101010101" pitchFamily="2" charset="-122"/>
                </a:rPr>
                <a:t>→</a:t>
              </a:r>
              <a:r>
                <a:rPr lang="en-US" altLang="zh-CN" sz="1600" b="0" i="0" dirty="0">
                  <a:solidFill>
                    <a:srgbClr val="000000"/>
                  </a:solidFill>
                  <a:effectLst/>
                  <a:latin typeface="Times New Roman" panose="02020603050405020304" pitchFamily="18" charset="0"/>
                  <a:ea typeface="宋体" panose="02010600030101010101" pitchFamily="2" charset="-122"/>
                </a:rPr>
                <a:t>DB ATE</a:t>
              </a:r>
              <a:endParaRPr lang="zh-CN" altLang="en-US" sz="1600" dirty="0">
                <a:latin typeface="Times New Roman" panose="02020603050405020304" pitchFamily="18" charset="0"/>
                <a:ea typeface="宋体" panose="02010600030101010101" pitchFamily="2" charset="-122"/>
              </a:endParaRPr>
            </a:p>
          </p:txBody>
        </p:sp>
      </p:grpSp>
      <p:grpSp>
        <p:nvGrpSpPr>
          <p:cNvPr id="43" name="组合 42">
            <a:extLst>
              <a:ext uri="{FF2B5EF4-FFF2-40B4-BE49-F238E27FC236}">
                <a16:creationId xmlns:a16="http://schemas.microsoft.com/office/drawing/2014/main" id="{BFDB0AA5-E187-4528-B55E-17B3CDD18FB1}"/>
              </a:ext>
            </a:extLst>
          </p:cNvPr>
          <p:cNvGrpSpPr/>
          <p:nvPr/>
        </p:nvGrpSpPr>
        <p:grpSpPr>
          <a:xfrm>
            <a:off x="-1" y="-13856"/>
            <a:ext cx="12192001" cy="1012223"/>
            <a:chOff x="1591733" y="302634"/>
            <a:chExt cx="12192001" cy="1012223"/>
          </a:xfrm>
        </p:grpSpPr>
        <p:pic>
          <p:nvPicPr>
            <p:cNvPr id="44" name="图片 43">
              <a:extLst>
                <a:ext uri="{FF2B5EF4-FFF2-40B4-BE49-F238E27FC236}">
                  <a16:creationId xmlns:a16="http://schemas.microsoft.com/office/drawing/2014/main" id="{3328BAEB-3DD3-4BAD-8EBA-CC23276354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1733" y="302634"/>
              <a:ext cx="12192000" cy="1001194"/>
            </a:xfrm>
            <a:prstGeom prst="rect">
              <a:avLst/>
            </a:prstGeom>
          </p:spPr>
        </p:pic>
        <p:grpSp>
          <p:nvGrpSpPr>
            <p:cNvPr id="45" name="组合 44">
              <a:extLst>
                <a:ext uri="{FF2B5EF4-FFF2-40B4-BE49-F238E27FC236}">
                  <a16:creationId xmlns:a16="http://schemas.microsoft.com/office/drawing/2014/main" id="{9035E690-E8CF-4EAA-9AC3-5B386BAAFFE6}"/>
                </a:ext>
              </a:extLst>
            </p:cNvPr>
            <p:cNvGrpSpPr/>
            <p:nvPr/>
          </p:nvGrpSpPr>
          <p:grpSpPr>
            <a:xfrm>
              <a:off x="1591734" y="308252"/>
              <a:ext cx="12192000" cy="1006605"/>
              <a:chOff x="2446369" y="11919"/>
              <a:chExt cx="9745631" cy="1006605"/>
            </a:xfrm>
          </p:grpSpPr>
          <p:pic>
            <p:nvPicPr>
              <p:cNvPr id="46" name="图片 45">
                <a:extLst>
                  <a:ext uri="{FF2B5EF4-FFF2-40B4-BE49-F238E27FC236}">
                    <a16:creationId xmlns:a16="http://schemas.microsoft.com/office/drawing/2014/main" id="{D983D4B2-FAC0-480D-8108-990D55BDBF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6369" y="17330"/>
                <a:ext cx="9745631" cy="1001194"/>
              </a:xfrm>
              <a:prstGeom prst="rect">
                <a:avLst/>
              </a:prstGeom>
            </p:spPr>
          </p:pic>
          <p:sp>
            <p:nvSpPr>
              <p:cNvPr id="47" name="文本框 46">
                <a:extLst>
                  <a:ext uri="{FF2B5EF4-FFF2-40B4-BE49-F238E27FC236}">
                    <a16:creationId xmlns:a16="http://schemas.microsoft.com/office/drawing/2014/main" id="{24F1D956-533A-4952-ABBC-9C55B9D4FB42}"/>
                  </a:ext>
                </a:extLst>
              </p:cNvPr>
              <p:cNvSpPr txBox="1"/>
              <p:nvPr/>
            </p:nvSpPr>
            <p:spPr>
              <a:xfrm>
                <a:off x="7021286" y="241054"/>
                <a:ext cx="247105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cs typeface="+mn-cs"/>
                  </a:rPr>
                  <a:t>Empirical Application</a:t>
                </a:r>
                <a:endParaRPr kumimoji="0" lang="zh-CN" altLang="en-US" sz="1800" b="0" i="0" u="none" strike="noStrike" kern="120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cs typeface="+mn-cs"/>
                </a:endParaRPr>
              </a:p>
            </p:txBody>
          </p:sp>
          <p:cxnSp>
            <p:nvCxnSpPr>
              <p:cNvPr id="49" name="直接连接符 48">
                <a:extLst>
                  <a:ext uri="{FF2B5EF4-FFF2-40B4-BE49-F238E27FC236}">
                    <a16:creationId xmlns:a16="http://schemas.microsoft.com/office/drawing/2014/main" id="{881564CC-D52E-4BC3-9370-01813C29761C}"/>
                  </a:ext>
                </a:extLst>
              </p:cNvPr>
              <p:cNvCxnSpPr/>
              <p:nvPr/>
            </p:nvCxnSpPr>
            <p:spPr>
              <a:xfrm>
                <a:off x="4648200" y="191424"/>
                <a:ext cx="0" cy="4024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id="{F9A002DF-0965-41D3-B0EB-120A138AE0C2}"/>
                  </a:ext>
                </a:extLst>
              </p:cNvPr>
              <p:cNvCxnSpPr/>
              <p:nvPr/>
            </p:nvCxnSpPr>
            <p:spPr>
              <a:xfrm>
                <a:off x="7021286" y="202453"/>
                <a:ext cx="0" cy="4024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09D53FA5-3615-47B6-B115-2FBFC60B117C}"/>
                  </a:ext>
                </a:extLst>
              </p:cNvPr>
              <p:cNvCxnSpPr/>
              <p:nvPr/>
            </p:nvCxnSpPr>
            <p:spPr>
              <a:xfrm>
                <a:off x="9492344" y="213482"/>
                <a:ext cx="0" cy="4024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2" name="矩形 51">
                <a:extLst>
                  <a:ext uri="{FF2B5EF4-FFF2-40B4-BE49-F238E27FC236}">
                    <a16:creationId xmlns:a16="http://schemas.microsoft.com/office/drawing/2014/main" id="{A931CE3A-4C52-4E67-9839-66EDFD2A26EB}"/>
                  </a:ext>
                </a:extLst>
              </p:cNvPr>
              <p:cNvSpPr/>
              <p:nvPr/>
            </p:nvSpPr>
            <p:spPr>
              <a:xfrm>
                <a:off x="4647360" y="11919"/>
                <a:ext cx="2373081" cy="740085"/>
              </a:xfrm>
              <a:prstGeom prst="rect">
                <a:avLst/>
              </a:prstGeom>
              <a:solidFill>
                <a:srgbClr val="7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Perpetua Titling MT"/>
                  <a:ea typeface="微软雅黑 Light"/>
                  <a:cs typeface="+mn-cs"/>
                </a:endParaRPr>
              </a:p>
            </p:txBody>
          </p:sp>
          <p:sp>
            <p:nvSpPr>
              <p:cNvPr id="53" name="文本框 52">
                <a:extLst>
                  <a:ext uri="{FF2B5EF4-FFF2-40B4-BE49-F238E27FC236}">
                    <a16:creationId xmlns:a16="http://schemas.microsoft.com/office/drawing/2014/main" id="{D0A2AFAC-D5AD-40E1-992E-8B469F6243CD}"/>
                  </a:ext>
                </a:extLst>
              </p:cNvPr>
              <p:cNvSpPr txBox="1"/>
              <p:nvPr/>
            </p:nvSpPr>
            <p:spPr>
              <a:xfrm>
                <a:off x="2448055" y="82952"/>
                <a:ext cx="219846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cs typeface="+mn-cs"/>
                  </a:rPr>
                  <a:t>Recommender Interference</a:t>
                </a:r>
              </a:p>
            </p:txBody>
          </p:sp>
          <p:sp>
            <p:nvSpPr>
              <p:cNvPr id="54" name="文本框 53">
                <a:extLst>
                  <a:ext uri="{FF2B5EF4-FFF2-40B4-BE49-F238E27FC236}">
                    <a16:creationId xmlns:a16="http://schemas.microsoft.com/office/drawing/2014/main" id="{74C3FFAC-3320-4819-BAC2-E72285A47E7F}"/>
                  </a:ext>
                </a:extLst>
              </p:cNvPr>
              <p:cNvSpPr txBox="1"/>
              <p:nvPr/>
            </p:nvSpPr>
            <p:spPr>
              <a:xfrm>
                <a:off x="4648200" y="241054"/>
                <a:ext cx="237308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Modeling Interference</a:t>
                </a:r>
              </a:p>
            </p:txBody>
          </p:sp>
        </p:grpSp>
      </p:grpSp>
      <p:grpSp>
        <p:nvGrpSpPr>
          <p:cNvPr id="14" name="组合 13">
            <a:extLst>
              <a:ext uri="{FF2B5EF4-FFF2-40B4-BE49-F238E27FC236}">
                <a16:creationId xmlns:a16="http://schemas.microsoft.com/office/drawing/2014/main" id="{3E3EDE0A-5FB8-4899-BC79-63032C50EBF3}"/>
              </a:ext>
            </a:extLst>
          </p:cNvPr>
          <p:cNvGrpSpPr/>
          <p:nvPr/>
        </p:nvGrpSpPr>
        <p:grpSpPr>
          <a:xfrm>
            <a:off x="1508998" y="2486938"/>
            <a:ext cx="6352302" cy="4066922"/>
            <a:chOff x="1408547" y="2700854"/>
            <a:chExt cx="6352302" cy="4066922"/>
          </a:xfrm>
        </p:grpSpPr>
        <p:grpSp>
          <p:nvGrpSpPr>
            <p:cNvPr id="11" name="组合 10">
              <a:extLst>
                <a:ext uri="{FF2B5EF4-FFF2-40B4-BE49-F238E27FC236}">
                  <a16:creationId xmlns:a16="http://schemas.microsoft.com/office/drawing/2014/main" id="{0866B7D6-3DF5-4A3D-AC00-93D085805F12}"/>
                </a:ext>
              </a:extLst>
            </p:cNvPr>
            <p:cNvGrpSpPr/>
            <p:nvPr/>
          </p:nvGrpSpPr>
          <p:grpSpPr>
            <a:xfrm>
              <a:off x="1408547" y="2700854"/>
              <a:ext cx="6352302" cy="3417970"/>
              <a:chOff x="1400080" y="2848937"/>
              <a:chExt cx="6352302" cy="3417970"/>
            </a:xfrm>
          </p:grpSpPr>
          <p:sp>
            <p:nvSpPr>
              <p:cNvPr id="25" name="文本框 24">
                <a:extLst>
                  <a:ext uri="{FF2B5EF4-FFF2-40B4-BE49-F238E27FC236}">
                    <a16:creationId xmlns:a16="http://schemas.microsoft.com/office/drawing/2014/main" id="{8BFA114A-E149-45FF-895F-33AB5055A638}"/>
                  </a:ext>
                </a:extLst>
              </p:cNvPr>
              <p:cNvSpPr txBox="1"/>
              <p:nvPr/>
            </p:nvSpPr>
            <p:spPr>
              <a:xfrm>
                <a:off x="1400080" y="2873822"/>
                <a:ext cx="2911891" cy="369332"/>
              </a:xfrm>
              <a:prstGeom prst="rect">
                <a:avLst/>
              </a:prstGeom>
              <a:noFill/>
            </p:spPr>
            <p:txBody>
              <a:bodyPr wrap="square">
                <a:spAutoFit/>
              </a:bodyPr>
              <a:lstStyle/>
              <a:p>
                <a:r>
                  <a:rPr lang="en-US" altLang="zh-CN" dirty="0">
                    <a:latin typeface="Times New Roman" panose="02020603050405020304" pitchFamily="18" charset="0"/>
                    <a:ea typeface="宋体" panose="02010600030101010101" pitchFamily="2" charset="-122"/>
                    <a:cs typeface="Times New Roman" panose="02020603050405020304" pitchFamily="18" charset="0"/>
                  </a:rPr>
                  <a:t>Recommender Choice Model</a:t>
                </a:r>
              </a:p>
            </p:txBody>
          </p:sp>
          <p:sp>
            <p:nvSpPr>
              <p:cNvPr id="29" name="文本框 28">
                <a:extLst>
                  <a:ext uri="{FF2B5EF4-FFF2-40B4-BE49-F238E27FC236}">
                    <a16:creationId xmlns:a16="http://schemas.microsoft.com/office/drawing/2014/main" id="{A4B33463-24B3-4018-B727-8095C3498FC1}"/>
                  </a:ext>
                </a:extLst>
              </p:cNvPr>
              <p:cNvSpPr txBox="1"/>
              <p:nvPr/>
            </p:nvSpPr>
            <p:spPr>
              <a:xfrm>
                <a:off x="4656687" y="2848937"/>
                <a:ext cx="2567459" cy="369332"/>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Viewer Response </a:t>
                </a:r>
                <a:r>
                  <a:rPr lang="en-US" altLang="zh-CN" dirty="0">
                    <a:latin typeface="Times New Roman" panose="02020603050405020304" pitchFamily="18" charset="0"/>
                    <a:ea typeface="宋体" panose="02010600030101010101" pitchFamily="2" charset="-122"/>
                    <a:cs typeface="Times New Roman" panose="02020603050405020304" pitchFamily="18" charset="0"/>
                  </a:rPr>
                  <a:t>Model</a:t>
                </a:r>
                <a:endParaRPr lang="zh-CN" altLang="en-US"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5" name="文本框 34">
                <a:extLst>
                  <a:ext uri="{FF2B5EF4-FFF2-40B4-BE49-F238E27FC236}">
                    <a16:creationId xmlns:a16="http://schemas.microsoft.com/office/drawing/2014/main" id="{F8BCBA66-2106-4234-8F1F-48BC36316684}"/>
                  </a:ext>
                </a:extLst>
              </p:cNvPr>
              <p:cNvSpPr txBox="1"/>
              <p:nvPr/>
            </p:nvSpPr>
            <p:spPr>
              <a:xfrm>
                <a:off x="3156027" y="3660115"/>
                <a:ext cx="2567459" cy="369332"/>
              </a:xfrm>
              <a:prstGeom prst="rect">
                <a:avLst/>
              </a:prstGeom>
              <a:noFill/>
            </p:spPr>
            <p:txBody>
              <a:bodyPr wrap="square">
                <a:spAutoFit/>
              </a:bodyPr>
              <a:lstStyle/>
              <a:p>
                <a:pPr algn="l"/>
                <a:r>
                  <a:rPr lang="en-US" altLang="zh-CN" b="0" i="0" dirty="0">
                    <a:effectLst/>
                    <a:latin typeface="Times New Roman" panose="02020603050405020304" pitchFamily="18" charset="0"/>
                    <a:cs typeface="Times New Roman" panose="02020603050405020304" pitchFamily="18" charset="0"/>
                  </a:rPr>
                  <a:t>Counterfactual Analysis</a:t>
                </a:r>
              </a:p>
            </p:txBody>
          </p:sp>
          <mc:AlternateContent xmlns:mc="http://schemas.openxmlformats.org/markup-compatibility/2006" xmlns:a14="http://schemas.microsoft.com/office/drawing/2010/main">
            <mc:Choice Requires="a14">
              <p:sp>
                <p:nvSpPr>
                  <p:cNvPr id="37" name="文本框 36">
                    <a:extLst>
                      <a:ext uri="{FF2B5EF4-FFF2-40B4-BE49-F238E27FC236}">
                        <a16:creationId xmlns:a16="http://schemas.microsoft.com/office/drawing/2014/main" id="{811C734D-FE54-41C9-AC02-5D100277BFFA}"/>
                      </a:ext>
                    </a:extLst>
                  </p:cNvPr>
                  <p:cNvSpPr txBox="1"/>
                  <p:nvPr/>
                </p:nvSpPr>
                <p:spPr>
                  <a:xfrm>
                    <a:off x="2434417" y="5532290"/>
                    <a:ext cx="2145929" cy="672428"/>
                  </a:xfrm>
                  <a:prstGeom prst="rect">
                    <a:avLst/>
                  </a:prstGeom>
                  <a:noFill/>
                </p:spPr>
                <p:txBody>
                  <a:bodyPr wrap="square">
                    <a:spAutoFit/>
                  </a:bodyPr>
                  <a:lstStyle/>
                  <a:p>
                    <a:r>
                      <a:rPr lang="en-US" altLang="zh-CN" i="0" dirty="0">
                        <a:solidFill>
                          <a:srgbClr val="000000"/>
                        </a:solidFill>
                        <a:effectLst/>
                        <a:latin typeface="Times New Roman" panose="02020603050405020304" pitchFamily="18" charset="0"/>
                        <a:cs typeface="Times New Roman" panose="02020603050405020304" pitchFamily="18" charset="0"/>
                      </a:rPr>
                      <a:t>Debiased Estimator</a:t>
                    </a:r>
                    <a:endParaRPr lang="en-US" altLang="zh-CN" i="1" dirty="0">
                      <a:solidFill>
                        <a:srgbClr val="000000"/>
                      </a:solidFill>
                      <a:latin typeface="Cambria Math" panose="02040503050406030204" pitchFamily="18" charset="0"/>
                      <a:ea typeface="宋体" panose="02010600030101010101" pitchFamily="2" charset="-122"/>
                    </a:endParaRPr>
                  </a:p>
                  <a:p>
                    <a:pPr/>
                    <a14:m>
                      <m:oMathPara xmlns:m="http://schemas.openxmlformats.org/officeDocument/2006/math">
                        <m:oMathParaPr>
                          <m:jc m:val="left"/>
                        </m:oMathParaPr>
                        <m:oMath xmlns:m="http://schemas.openxmlformats.org/officeDocument/2006/math">
                          <m:sSup>
                            <m:sSupPr>
                              <m:ctrlPr>
                                <a:rPr lang="en-US" altLang="zh-CN" i="1" smtClean="0">
                                  <a:solidFill>
                                    <a:srgbClr val="000000"/>
                                  </a:solidFill>
                                  <a:latin typeface="Cambria Math" panose="02040503050406030204" pitchFamily="18" charset="0"/>
                                  <a:ea typeface="宋体" panose="02010600030101010101" pitchFamily="2" charset="-122"/>
                                </a:rPr>
                              </m:ctrlPr>
                            </m:sSupPr>
                            <m:e>
                              <m:acc>
                                <m:accPr>
                                  <m:chr m:val="̂"/>
                                  <m:ctrlPr>
                                    <a:rPr lang="en-US" altLang="zh-CN" i="1" smtClean="0">
                                      <a:solidFill>
                                        <a:srgbClr val="000000"/>
                                      </a:solidFill>
                                      <a:latin typeface="Cambria Math" panose="02040503050406030204" pitchFamily="18" charset="0"/>
                                      <a:ea typeface="宋体" panose="02010600030101010101" pitchFamily="2" charset="-122"/>
                                    </a:rPr>
                                  </m:ctrlPr>
                                </m:accPr>
                                <m:e>
                                  <m:sSub>
                                    <m:sSubPr>
                                      <m:ctrlPr>
                                        <a:rPr lang="en-US" altLang="zh-CN" i="1" smtClean="0">
                                          <a:solidFill>
                                            <a:srgbClr val="000000"/>
                                          </a:solidFill>
                                          <a:latin typeface="Cambria Math" panose="02040503050406030204" pitchFamily="18" charset="0"/>
                                          <a:ea typeface="宋体" panose="02010600030101010101" pitchFamily="2" charset="-122"/>
                                        </a:rPr>
                                      </m:ctrlPr>
                                    </m:sSubPr>
                                    <m:e>
                                      <m:r>
                                        <a:rPr lang="en-US" altLang="zh-CN" b="0" i="1" smtClean="0">
                                          <a:solidFill>
                                            <a:srgbClr val="000000"/>
                                          </a:solidFill>
                                          <a:latin typeface="Cambria Math" panose="02040503050406030204" pitchFamily="18" charset="0"/>
                                          <a:ea typeface="宋体" panose="02010600030101010101" pitchFamily="2" charset="-122"/>
                                        </a:rPr>
                                        <m:t> </m:t>
                                      </m:r>
                                      <m:r>
                                        <a:rPr lang="zh-CN" altLang="en-US" i="1">
                                          <a:latin typeface="Cambria Math" panose="02040503050406030204" pitchFamily="18" charset="0"/>
                                          <a:ea typeface="宋体" panose="02010600030101010101" pitchFamily="2" charset="-122"/>
                                          <a:cs typeface="Times New Roman" panose="02020603050405020304" pitchFamily="18" charset="0"/>
                                        </a:rPr>
                                        <m:t>𝜏</m:t>
                                      </m:r>
                                    </m:e>
                                    <m:sub>
                                      <m:r>
                                        <a:rPr lang="en-US" altLang="zh-CN" b="0" i="1" smtClean="0">
                                          <a:solidFill>
                                            <a:srgbClr val="000000"/>
                                          </a:solidFill>
                                          <a:latin typeface="Cambria Math" panose="02040503050406030204" pitchFamily="18" charset="0"/>
                                          <a:ea typeface="宋体" panose="02010600030101010101" pitchFamily="2" charset="-122"/>
                                        </a:rPr>
                                        <m:t>𝑛</m:t>
                                      </m:r>
                                    </m:sub>
                                  </m:sSub>
                                </m:e>
                              </m:acc>
                            </m:e>
                            <m:sup>
                              <m:r>
                                <a:rPr lang="en-US" altLang="zh-CN" b="0" i="1" smtClean="0">
                                  <a:solidFill>
                                    <a:srgbClr val="000000"/>
                                  </a:solidFill>
                                  <a:latin typeface="Cambria Math" panose="02040503050406030204" pitchFamily="18" charset="0"/>
                                  <a:ea typeface="宋体" panose="02010600030101010101" pitchFamily="2" charset="-122"/>
                                </a:rPr>
                                <m:t>𝐷𝐵</m:t>
                              </m:r>
                            </m:sup>
                          </m:sSup>
                        </m:oMath>
                      </m:oMathPara>
                    </a14:m>
                    <a:endParaRPr lang="zh-CN" altLang="en-US" dirty="0">
                      <a:latin typeface="Times New Roman" panose="02020603050405020304" pitchFamily="18" charset="0"/>
                      <a:cs typeface="Times New Roman" panose="02020603050405020304" pitchFamily="18" charset="0"/>
                    </a:endParaRPr>
                  </a:p>
                </p:txBody>
              </p:sp>
            </mc:Choice>
            <mc:Fallback xmlns="">
              <p:sp>
                <p:nvSpPr>
                  <p:cNvPr id="37" name="文本框 36">
                    <a:extLst>
                      <a:ext uri="{FF2B5EF4-FFF2-40B4-BE49-F238E27FC236}">
                        <a16:creationId xmlns:a16="http://schemas.microsoft.com/office/drawing/2014/main" id="{811C734D-FE54-41C9-AC02-5D100277BFFA}"/>
                      </a:ext>
                    </a:extLst>
                  </p:cNvPr>
                  <p:cNvSpPr txBox="1">
                    <a:spLocks noRot="1" noChangeAspect="1" noMove="1" noResize="1" noEditPoints="1" noAdjustHandles="1" noChangeArrowheads="1" noChangeShapeType="1" noTextEdit="1"/>
                  </p:cNvSpPr>
                  <p:nvPr/>
                </p:nvSpPr>
                <p:spPr>
                  <a:xfrm>
                    <a:off x="2434417" y="5532290"/>
                    <a:ext cx="2145929" cy="672428"/>
                  </a:xfrm>
                  <a:prstGeom prst="rect">
                    <a:avLst/>
                  </a:prstGeom>
                  <a:blipFill>
                    <a:blip r:embed="rId4"/>
                    <a:stretch>
                      <a:fillRect l="-2557" t="-5455"/>
                    </a:stretch>
                  </a:blipFill>
                </p:spPr>
                <p:txBody>
                  <a:bodyPr/>
                  <a:lstStyle/>
                  <a:p>
                    <a:r>
                      <a:rPr lang="zh-CN" altLang="en-US">
                        <a:noFill/>
                      </a:rPr>
                      <a:t> </a:t>
                    </a:r>
                  </a:p>
                </p:txBody>
              </p:sp>
            </mc:Fallback>
          </mc:AlternateContent>
          <p:cxnSp>
            <p:nvCxnSpPr>
              <p:cNvPr id="55" name="直接箭头连接符 54">
                <a:extLst>
                  <a:ext uri="{FF2B5EF4-FFF2-40B4-BE49-F238E27FC236}">
                    <a16:creationId xmlns:a16="http://schemas.microsoft.com/office/drawing/2014/main" id="{1DBE8AF5-60E8-4E60-8FC0-44F118BC2A74}"/>
                  </a:ext>
                </a:extLst>
              </p:cNvPr>
              <p:cNvCxnSpPr>
                <a:cxnSpLocks/>
              </p:cNvCxnSpPr>
              <p:nvPr/>
            </p:nvCxnSpPr>
            <p:spPr>
              <a:xfrm>
                <a:off x="3189910" y="3279839"/>
                <a:ext cx="434471" cy="396010"/>
              </a:xfrm>
              <a:prstGeom prst="straightConnector1">
                <a:avLst/>
              </a:prstGeom>
              <a:ln w="635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6" name="直接箭头连接符 55">
                <a:extLst>
                  <a:ext uri="{FF2B5EF4-FFF2-40B4-BE49-F238E27FC236}">
                    <a16:creationId xmlns:a16="http://schemas.microsoft.com/office/drawing/2014/main" id="{596503E5-049C-4401-A637-26CC45600D4E}"/>
                  </a:ext>
                </a:extLst>
              </p:cNvPr>
              <p:cNvCxnSpPr>
                <a:cxnSpLocks/>
              </p:cNvCxnSpPr>
              <p:nvPr/>
            </p:nvCxnSpPr>
            <p:spPr>
              <a:xfrm flipH="1">
                <a:off x="5009811" y="3241187"/>
                <a:ext cx="434471" cy="396010"/>
              </a:xfrm>
              <a:prstGeom prst="straightConnector1">
                <a:avLst/>
              </a:prstGeom>
              <a:ln w="635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直接箭头连接符 56">
                <a:extLst>
                  <a:ext uri="{FF2B5EF4-FFF2-40B4-BE49-F238E27FC236}">
                    <a16:creationId xmlns:a16="http://schemas.microsoft.com/office/drawing/2014/main" id="{09CABF79-669E-4E9D-986D-ACDBB92A46D6}"/>
                  </a:ext>
                </a:extLst>
              </p:cNvPr>
              <p:cNvCxnSpPr>
                <a:cxnSpLocks/>
              </p:cNvCxnSpPr>
              <p:nvPr/>
            </p:nvCxnSpPr>
            <p:spPr>
              <a:xfrm>
                <a:off x="4261725" y="4029447"/>
                <a:ext cx="0" cy="464638"/>
              </a:xfrm>
              <a:prstGeom prst="straightConnector1">
                <a:avLst/>
              </a:prstGeom>
              <a:ln w="635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8" name="文本框 57">
                <a:extLst>
                  <a:ext uri="{FF2B5EF4-FFF2-40B4-BE49-F238E27FC236}">
                    <a16:creationId xmlns:a16="http://schemas.microsoft.com/office/drawing/2014/main" id="{A143A4A3-3FBC-4156-82C1-2F49C97FA060}"/>
                  </a:ext>
                </a:extLst>
              </p:cNvPr>
              <p:cNvSpPr txBox="1"/>
              <p:nvPr/>
            </p:nvSpPr>
            <p:spPr>
              <a:xfrm>
                <a:off x="3943103" y="4570578"/>
                <a:ext cx="637243" cy="369332"/>
              </a:xfrm>
              <a:prstGeom prst="rect">
                <a:avLst/>
              </a:prstGeom>
              <a:noFill/>
            </p:spPr>
            <p:txBody>
              <a:bodyPr wrap="square">
                <a:spAutoFit/>
              </a:bodyPr>
              <a:lstStyle/>
              <a:p>
                <a:r>
                  <a:rPr lang="en-US" altLang="zh-CN" i="0" dirty="0">
                    <a:solidFill>
                      <a:srgbClr val="000000"/>
                    </a:solidFill>
                    <a:effectLst/>
                    <a:latin typeface="Times New Roman" panose="02020603050405020304" pitchFamily="18" charset="0"/>
                    <a:cs typeface="Times New Roman" panose="02020603050405020304" pitchFamily="18" charset="0"/>
                  </a:rPr>
                  <a:t>ATE</a:t>
                </a:r>
                <a:endParaRPr lang="zh-CN" altLang="en-US" dirty="0">
                  <a:latin typeface="Times New Roman" panose="02020603050405020304" pitchFamily="18" charset="0"/>
                  <a:cs typeface="Times New Roman" panose="02020603050405020304" pitchFamily="18" charset="0"/>
                </a:endParaRPr>
              </a:p>
            </p:txBody>
          </p:sp>
          <p:sp>
            <p:nvSpPr>
              <p:cNvPr id="62" name="矩形: 圆角 61">
                <a:extLst>
                  <a:ext uri="{FF2B5EF4-FFF2-40B4-BE49-F238E27FC236}">
                    <a16:creationId xmlns:a16="http://schemas.microsoft.com/office/drawing/2014/main" id="{5CF5C2E6-C6B5-4EC9-B973-766CF9D20083}"/>
                  </a:ext>
                </a:extLst>
              </p:cNvPr>
              <p:cNvSpPr/>
              <p:nvPr/>
            </p:nvSpPr>
            <p:spPr>
              <a:xfrm>
                <a:off x="2434416" y="5532291"/>
                <a:ext cx="4686043" cy="672428"/>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a:extLst>
                  <a:ext uri="{FF2B5EF4-FFF2-40B4-BE49-F238E27FC236}">
                    <a16:creationId xmlns:a16="http://schemas.microsoft.com/office/drawing/2014/main" id="{B0D32D26-7E7B-4229-AA99-62A39D3903C6}"/>
                  </a:ext>
                </a:extLst>
              </p:cNvPr>
              <p:cNvSpPr/>
              <p:nvPr/>
            </p:nvSpPr>
            <p:spPr>
              <a:xfrm>
                <a:off x="3904932" y="4588714"/>
                <a:ext cx="713584" cy="369327"/>
              </a:xfrm>
              <a:prstGeom prst="ellipse">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9" name="直接箭头连接符 38">
                <a:extLst>
                  <a:ext uri="{FF2B5EF4-FFF2-40B4-BE49-F238E27FC236}">
                    <a16:creationId xmlns:a16="http://schemas.microsoft.com/office/drawing/2014/main" id="{48936364-9B0E-405D-887D-806BF3DABA35}"/>
                  </a:ext>
                </a:extLst>
              </p:cNvPr>
              <p:cNvCxnSpPr>
                <a:cxnSpLocks/>
              </p:cNvCxnSpPr>
              <p:nvPr/>
            </p:nvCxnSpPr>
            <p:spPr>
              <a:xfrm>
                <a:off x="3770659" y="4948377"/>
                <a:ext cx="0" cy="464638"/>
              </a:xfrm>
              <a:prstGeom prst="straightConnector1">
                <a:avLst/>
              </a:prstGeom>
              <a:ln w="635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文本框 40">
                    <a:extLst>
                      <a:ext uri="{FF2B5EF4-FFF2-40B4-BE49-F238E27FC236}">
                        <a16:creationId xmlns:a16="http://schemas.microsoft.com/office/drawing/2014/main" id="{4620EDEC-59DA-42A8-90B6-854E4F544750}"/>
                      </a:ext>
                    </a:extLst>
                  </p:cNvPr>
                  <p:cNvSpPr txBox="1"/>
                  <p:nvPr/>
                </p:nvSpPr>
                <p:spPr>
                  <a:xfrm>
                    <a:off x="4762408" y="5568382"/>
                    <a:ext cx="2989974" cy="698525"/>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The direct plug-in (DPI) estimator</a:t>
                    </a:r>
                    <a14:m>
                      <m:oMath xmlns:m="http://schemas.openxmlformats.org/officeDocument/2006/math">
                        <m:sSup>
                          <m:sSupPr>
                            <m:ctrlPr>
                              <a:rPr lang="en-US" altLang="zh-CN" i="1">
                                <a:solidFill>
                                  <a:srgbClr val="000000"/>
                                </a:solidFill>
                                <a:latin typeface="Cambria Math" panose="02040503050406030204" pitchFamily="18" charset="0"/>
                                <a:ea typeface="宋体" panose="02010600030101010101" pitchFamily="2" charset="-122"/>
                              </a:rPr>
                            </m:ctrlPr>
                          </m:sSupPr>
                          <m:e>
                            <m:acc>
                              <m:accPr>
                                <m:chr m:val="̂"/>
                                <m:ctrlPr>
                                  <a:rPr lang="en-US" altLang="zh-CN" i="1">
                                    <a:solidFill>
                                      <a:srgbClr val="000000"/>
                                    </a:solidFill>
                                    <a:latin typeface="Cambria Math" panose="02040503050406030204" pitchFamily="18" charset="0"/>
                                    <a:ea typeface="宋体" panose="02010600030101010101" pitchFamily="2" charset="-122"/>
                                  </a:rPr>
                                </m:ctrlPr>
                              </m:accPr>
                              <m:e>
                                <m:sSub>
                                  <m:sSubPr>
                                    <m:ctrlPr>
                                      <a:rPr lang="en-US" altLang="zh-CN" i="1">
                                        <a:solidFill>
                                          <a:srgbClr val="000000"/>
                                        </a:solidFill>
                                        <a:latin typeface="Cambria Math" panose="02040503050406030204" pitchFamily="18" charset="0"/>
                                        <a:ea typeface="宋体" panose="02010600030101010101" pitchFamily="2" charset="-122"/>
                                      </a:rPr>
                                    </m:ctrlPr>
                                  </m:sSubPr>
                                  <m:e>
                                    <m:r>
                                      <a:rPr lang="en-US" altLang="zh-CN" b="0" i="1" smtClean="0">
                                        <a:solidFill>
                                          <a:srgbClr val="000000"/>
                                        </a:solidFill>
                                        <a:latin typeface="Cambria Math" panose="02040503050406030204" pitchFamily="18" charset="0"/>
                                        <a:ea typeface="宋体" panose="02010600030101010101" pitchFamily="2" charset="-122"/>
                                      </a:rPr>
                                      <m:t> </m:t>
                                    </m:r>
                                    <m:r>
                                      <a:rPr lang="zh-CN" altLang="en-US" i="1">
                                        <a:latin typeface="Cambria Math" panose="02040503050406030204" pitchFamily="18" charset="0"/>
                                        <a:ea typeface="宋体" panose="02010600030101010101" pitchFamily="2" charset="-122"/>
                                        <a:cs typeface="Times New Roman" panose="02020603050405020304" pitchFamily="18" charset="0"/>
                                      </a:rPr>
                                      <m:t>𝜏</m:t>
                                    </m:r>
                                  </m:e>
                                  <m:sub>
                                    <m:r>
                                      <a:rPr lang="en-US" altLang="zh-CN" i="1">
                                        <a:solidFill>
                                          <a:srgbClr val="000000"/>
                                        </a:solidFill>
                                        <a:latin typeface="Cambria Math" panose="02040503050406030204" pitchFamily="18" charset="0"/>
                                        <a:ea typeface="宋体" panose="02010600030101010101" pitchFamily="2" charset="-122"/>
                                      </a:rPr>
                                      <m:t>𝑛</m:t>
                                    </m:r>
                                  </m:sub>
                                </m:sSub>
                              </m:e>
                            </m:acc>
                          </m:e>
                          <m:sup>
                            <m:r>
                              <a:rPr lang="en-US" altLang="zh-CN" i="1">
                                <a:solidFill>
                                  <a:srgbClr val="000000"/>
                                </a:solidFill>
                                <a:latin typeface="Cambria Math" panose="02040503050406030204" pitchFamily="18" charset="0"/>
                                <a:ea typeface="宋体" panose="02010600030101010101" pitchFamily="2" charset="-122"/>
                              </a:rPr>
                              <m:t>𝐷𝑃𝐼</m:t>
                            </m:r>
                          </m:sup>
                        </m:sSup>
                      </m:oMath>
                    </a14:m>
                    <a:endParaRPr lang="zh-CN" altLang="en-US" dirty="0"/>
                  </a:p>
                </p:txBody>
              </p:sp>
            </mc:Choice>
            <mc:Fallback xmlns="">
              <p:sp>
                <p:nvSpPr>
                  <p:cNvPr id="41" name="文本框 40">
                    <a:extLst>
                      <a:ext uri="{FF2B5EF4-FFF2-40B4-BE49-F238E27FC236}">
                        <a16:creationId xmlns:a16="http://schemas.microsoft.com/office/drawing/2014/main" id="{4620EDEC-59DA-42A8-90B6-854E4F544750}"/>
                      </a:ext>
                    </a:extLst>
                  </p:cNvPr>
                  <p:cNvSpPr txBox="1">
                    <a:spLocks noRot="1" noChangeAspect="1" noMove="1" noResize="1" noEditPoints="1" noAdjustHandles="1" noChangeArrowheads="1" noChangeShapeType="1" noTextEdit="1"/>
                  </p:cNvSpPr>
                  <p:nvPr/>
                </p:nvSpPr>
                <p:spPr>
                  <a:xfrm>
                    <a:off x="4762408" y="5568382"/>
                    <a:ext cx="2989974" cy="698525"/>
                  </a:xfrm>
                  <a:prstGeom prst="rect">
                    <a:avLst/>
                  </a:prstGeom>
                  <a:blipFill>
                    <a:blip r:embed="rId5"/>
                    <a:stretch>
                      <a:fillRect l="-1629" t="-5263" b="-9649"/>
                    </a:stretch>
                  </a:blipFill>
                </p:spPr>
                <p:txBody>
                  <a:bodyPr/>
                  <a:lstStyle/>
                  <a:p>
                    <a:r>
                      <a:rPr lang="zh-CN" altLang="en-US">
                        <a:noFill/>
                      </a:rPr>
                      <a:t> </a:t>
                    </a:r>
                  </a:p>
                </p:txBody>
              </p:sp>
            </mc:Fallback>
          </mc:AlternateContent>
          <p:cxnSp>
            <p:nvCxnSpPr>
              <p:cNvPr id="42" name="直接箭头连接符 41">
                <a:extLst>
                  <a:ext uri="{FF2B5EF4-FFF2-40B4-BE49-F238E27FC236}">
                    <a16:creationId xmlns:a16="http://schemas.microsoft.com/office/drawing/2014/main" id="{BA1A5115-A684-4A78-9072-A4D6925370D4}"/>
                  </a:ext>
                </a:extLst>
              </p:cNvPr>
              <p:cNvCxnSpPr>
                <a:cxnSpLocks/>
              </p:cNvCxnSpPr>
              <p:nvPr/>
            </p:nvCxnSpPr>
            <p:spPr>
              <a:xfrm>
                <a:off x="4731533" y="4958041"/>
                <a:ext cx="0" cy="464638"/>
              </a:xfrm>
              <a:prstGeom prst="straightConnector1">
                <a:avLst/>
              </a:prstGeom>
              <a:ln w="635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59" name="文本框 58">
              <a:extLst>
                <a:ext uri="{FF2B5EF4-FFF2-40B4-BE49-F238E27FC236}">
                  <a16:creationId xmlns:a16="http://schemas.microsoft.com/office/drawing/2014/main" id="{3C28E807-C169-45C1-8C57-718022EE001F}"/>
                </a:ext>
              </a:extLst>
            </p:cNvPr>
            <p:cNvSpPr txBox="1"/>
            <p:nvPr/>
          </p:nvSpPr>
          <p:spPr>
            <a:xfrm>
              <a:off x="3049707" y="6398444"/>
              <a:ext cx="2797031" cy="369332"/>
            </a:xfrm>
            <a:prstGeom prst="rect">
              <a:avLst/>
            </a:prstGeom>
            <a:noFill/>
          </p:spPr>
          <p:txBody>
            <a:bodyPr wrap="square">
              <a:spAutoFit/>
            </a:bodyPr>
            <a:lstStyle/>
            <a:p>
              <a:r>
                <a:rPr lang="en-US" altLang="zh-CN" dirty="0">
                  <a:latin typeface="Times New Roman" panose="02020603050405020304" pitchFamily="18" charset="0"/>
                  <a:ea typeface="宋体" panose="02010600030101010101" pitchFamily="2" charset="-122"/>
                  <a:cs typeface="Times New Roman" panose="02020603050405020304" pitchFamily="18" charset="0"/>
                </a:rPr>
                <a:t>Monte Carlo Simulations</a:t>
              </a:r>
            </a:p>
          </p:txBody>
        </p:sp>
        <p:cxnSp>
          <p:nvCxnSpPr>
            <p:cNvPr id="64" name="直接箭头连接符 63">
              <a:extLst>
                <a:ext uri="{FF2B5EF4-FFF2-40B4-BE49-F238E27FC236}">
                  <a16:creationId xmlns:a16="http://schemas.microsoft.com/office/drawing/2014/main" id="{2F1DBD1E-88B8-4276-8F66-511CEB818B70}"/>
                </a:ext>
              </a:extLst>
            </p:cNvPr>
            <p:cNvCxnSpPr>
              <a:cxnSpLocks/>
            </p:cNvCxnSpPr>
            <p:nvPr/>
          </p:nvCxnSpPr>
          <p:spPr>
            <a:xfrm>
              <a:off x="4362542" y="5933806"/>
              <a:ext cx="0" cy="464638"/>
            </a:xfrm>
            <a:prstGeom prst="straightConnector1">
              <a:avLst/>
            </a:prstGeom>
            <a:ln w="635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59973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AF801885-64E7-4189-A5EF-148C43462EF7}"/>
              </a:ext>
            </a:extLst>
          </p:cNvPr>
          <p:cNvGrpSpPr/>
          <p:nvPr/>
        </p:nvGrpSpPr>
        <p:grpSpPr>
          <a:xfrm>
            <a:off x="-1" y="0"/>
            <a:ext cx="12192001" cy="1012223"/>
            <a:chOff x="1591733" y="302634"/>
            <a:chExt cx="12192001" cy="1012223"/>
          </a:xfrm>
        </p:grpSpPr>
        <p:pic>
          <p:nvPicPr>
            <p:cNvPr id="5" name="图片 4">
              <a:extLst>
                <a:ext uri="{FF2B5EF4-FFF2-40B4-BE49-F238E27FC236}">
                  <a16:creationId xmlns:a16="http://schemas.microsoft.com/office/drawing/2014/main" id="{E27118F9-D7BB-4057-86DD-88AE096638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1733" y="302634"/>
              <a:ext cx="12192000" cy="1001194"/>
            </a:xfrm>
            <a:prstGeom prst="rect">
              <a:avLst/>
            </a:prstGeom>
          </p:spPr>
        </p:pic>
        <p:grpSp>
          <p:nvGrpSpPr>
            <p:cNvPr id="6" name="组合 5">
              <a:extLst>
                <a:ext uri="{FF2B5EF4-FFF2-40B4-BE49-F238E27FC236}">
                  <a16:creationId xmlns:a16="http://schemas.microsoft.com/office/drawing/2014/main" id="{37F31720-A603-4301-9BAA-E43FB30BB130}"/>
                </a:ext>
              </a:extLst>
            </p:cNvPr>
            <p:cNvGrpSpPr/>
            <p:nvPr/>
          </p:nvGrpSpPr>
          <p:grpSpPr>
            <a:xfrm>
              <a:off x="1591734" y="313663"/>
              <a:ext cx="12192000" cy="1001194"/>
              <a:chOff x="2446369" y="17330"/>
              <a:chExt cx="9745631" cy="1001194"/>
            </a:xfrm>
          </p:grpSpPr>
          <p:pic>
            <p:nvPicPr>
              <p:cNvPr id="7" name="图片 6">
                <a:extLst>
                  <a:ext uri="{FF2B5EF4-FFF2-40B4-BE49-F238E27FC236}">
                    <a16:creationId xmlns:a16="http://schemas.microsoft.com/office/drawing/2014/main" id="{7AEC3D07-8185-4E79-9185-1F85D7A4D8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6369" y="17330"/>
                <a:ext cx="9745631" cy="1001194"/>
              </a:xfrm>
              <a:prstGeom prst="rect">
                <a:avLst/>
              </a:prstGeom>
            </p:spPr>
          </p:pic>
          <p:cxnSp>
            <p:nvCxnSpPr>
              <p:cNvPr id="8" name="直接连接符 7">
                <a:extLst>
                  <a:ext uri="{FF2B5EF4-FFF2-40B4-BE49-F238E27FC236}">
                    <a16:creationId xmlns:a16="http://schemas.microsoft.com/office/drawing/2014/main" id="{44EC1387-B8D6-464A-9C8D-55D32B26751F}"/>
                  </a:ext>
                </a:extLst>
              </p:cNvPr>
              <p:cNvCxnSpPr/>
              <p:nvPr/>
            </p:nvCxnSpPr>
            <p:spPr>
              <a:xfrm>
                <a:off x="4648200" y="191424"/>
                <a:ext cx="0" cy="4024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AC2B6E8D-A11D-4B77-A4C3-F89B9977012B}"/>
                  </a:ext>
                </a:extLst>
              </p:cNvPr>
              <p:cNvCxnSpPr/>
              <p:nvPr/>
            </p:nvCxnSpPr>
            <p:spPr>
              <a:xfrm>
                <a:off x="7021286" y="202453"/>
                <a:ext cx="0" cy="4024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D1D0C202-CE2D-4229-A15C-D8FED84A6D2C}"/>
                  </a:ext>
                </a:extLst>
              </p:cNvPr>
              <p:cNvSpPr txBox="1"/>
              <p:nvPr/>
            </p:nvSpPr>
            <p:spPr>
              <a:xfrm>
                <a:off x="2449738" y="241054"/>
                <a:ext cx="21984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个人信息</a:t>
                </a:r>
              </a:p>
            </p:txBody>
          </p:sp>
        </p:grpSp>
      </p:grpSp>
      <p:sp>
        <p:nvSpPr>
          <p:cNvPr id="11" name="文本框 10">
            <a:extLst>
              <a:ext uri="{FF2B5EF4-FFF2-40B4-BE49-F238E27FC236}">
                <a16:creationId xmlns:a16="http://schemas.microsoft.com/office/drawing/2014/main" id="{2D8FAD64-E592-4BB0-BF49-8055A5F94C66}"/>
              </a:ext>
            </a:extLst>
          </p:cNvPr>
          <p:cNvSpPr txBox="1"/>
          <p:nvPr/>
        </p:nvSpPr>
        <p:spPr>
          <a:xfrm>
            <a:off x="405687" y="948038"/>
            <a:ext cx="4320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b="1" spc="130" dirty="0">
                <a:solidFill>
                  <a:srgbClr val="000000"/>
                </a:solidFill>
                <a:latin typeface="Times New Roman" panose="02020603050405020304" pitchFamily="18" charset="0"/>
                <a:ea typeface="思源宋体 CN Heavy" panose="02020900000000000000" pitchFamily="18" charset="-122"/>
                <a:cs typeface="Times New Roman" panose="02020603050405020304" pitchFamily="18" charset="0"/>
              </a:rPr>
              <a:t>2 Modeling Interference</a:t>
            </a:r>
          </a:p>
        </p:txBody>
      </p:sp>
      <p:cxnSp>
        <p:nvCxnSpPr>
          <p:cNvPr id="13" name="直接连接符 12">
            <a:extLst>
              <a:ext uri="{FF2B5EF4-FFF2-40B4-BE49-F238E27FC236}">
                <a16:creationId xmlns:a16="http://schemas.microsoft.com/office/drawing/2014/main" id="{00BE042F-B1BC-4CAC-90FD-CE34D872EA0F}"/>
              </a:ext>
            </a:extLst>
          </p:cNvPr>
          <p:cNvCxnSpPr>
            <a:cxnSpLocks/>
          </p:cNvCxnSpPr>
          <p:nvPr/>
        </p:nvCxnSpPr>
        <p:spPr>
          <a:xfrm>
            <a:off x="512412" y="1342330"/>
            <a:ext cx="2047907" cy="0"/>
          </a:xfrm>
          <a:prstGeom prst="line">
            <a:avLst/>
          </a:prstGeom>
          <a:ln w="28575">
            <a:solidFill>
              <a:srgbClr val="520576"/>
            </a:solidFill>
          </a:ln>
        </p:spPr>
        <p:style>
          <a:lnRef idx="1">
            <a:schemeClr val="accent1"/>
          </a:lnRef>
          <a:fillRef idx="0">
            <a:schemeClr val="accent1"/>
          </a:fillRef>
          <a:effectRef idx="0">
            <a:schemeClr val="accent1"/>
          </a:effectRef>
          <a:fontRef idx="minor">
            <a:schemeClr val="tx1"/>
          </a:fontRef>
        </p:style>
      </p:cxnSp>
      <p:sp>
        <p:nvSpPr>
          <p:cNvPr id="14" name="文本框 13">
            <a:extLst>
              <a:ext uri="{FF2B5EF4-FFF2-40B4-BE49-F238E27FC236}">
                <a16:creationId xmlns:a16="http://schemas.microsoft.com/office/drawing/2014/main" id="{CC25C368-F9DF-41A3-8D94-997DF27B11BA}"/>
              </a:ext>
            </a:extLst>
          </p:cNvPr>
          <p:cNvSpPr txBox="1"/>
          <p:nvPr/>
        </p:nvSpPr>
        <p:spPr>
          <a:xfrm>
            <a:off x="5723322" y="4035507"/>
            <a:ext cx="6094948" cy="1390124"/>
          </a:xfrm>
          <a:prstGeom prst="rect">
            <a:avLst/>
          </a:prstGeom>
          <a:noFill/>
        </p:spPr>
        <p:txBody>
          <a:bodyPr wrap="square">
            <a:spAutoFit/>
          </a:bodyPr>
          <a:lstStyle/>
          <a:p>
            <a:pPr algn="l" fontAlgn="base" latinLnBrk="0">
              <a:lnSpc>
                <a:spcPct val="120000"/>
              </a:lnSpc>
            </a:pPr>
            <a:r>
              <a:rPr lang="zh-CN" altLang="en-US" b="0" i="0" dirty="0">
                <a:solidFill>
                  <a:srgbClr val="000000"/>
                </a:solidFill>
                <a:effectLst/>
                <a:latin typeface="Times New Roman" panose="02020603050405020304" pitchFamily="18" charset="0"/>
                <a:ea typeface="宋体" panose="02010600030101010101" pitchFamily="2" charset="-122"/>
              </a:rPr>
              <a:t>基于</a:t>
            </a:r>
            <a:r>
              <a:rPr lang="en-US" altLang="zh-CN" i="0" dirty="0" err="1">
                <a:solidFill>
                  <a:srgbClr val="000000"/>
                </a:solidFill>
                <a:effectLst/>
                <a:latin typeface="Times New Roman" panose="02020603050405020304" pitchFamily="18" charset="0"/>
                <a:ea typeface="宋体" panose="02010600030101010101" pitchFamily="2" charset="-122"/>
              </a:rPr>
              <a:t>softmax</a:t>
            </a:r>
            <a:r>
              <a:rPr lang="zh-CN" altLang="en-US" b="0" i="0" dirty="0">
                <a:solidFill>
                  <a:srgbClr val="000000"/>
                </a:solidFill>
                <a:effectLst/>
                <a:latin typeface="Times New Roman" panose="02020603050405020304" pitchFamily="18" charset="0"/>
                <a:ea typeface="宋体" panose="02010600030101010101" pitchFamily="2" charset="-122"/>
              </a:rPr>
              <a:t>的离散选择，在这一本质多分类的问题中模拟了系统如何从候选池中挑选一个物品曝光给用户</a:t>
            </a:r>
            <a:r>
              <a:rPr lang="zh-CN" altLang="en-US" dirty="0">
                <a:solidFill>
                  <a:srgbClr val="000000"/>
                </a:solidFill>
                <a:latin typeface="Times New Roman" panose="02020603050405020304" pitchFamily="18" charset="0"/>
                <a:ea typeface="宋体" panose="02010600030101010101" pitchFamily="2" charset="-122"/>
              </a:rPr>
              <a:t>：</a:t>
            </a:r>
            <a:r>
              <a:rPr lang="zh-CN" altLang="en-US" b="0" i="0" dirty="0">
                <a:solidFill>
                  <a:srgbClr val="000000"/>
                </a:solidFill>
                <a:effectLst/>
                <a:latin typeface="Times New Roman" panose="02020603050405020304" pitchFamily="18" charset="0"/>
                <a:ea typeface="宋体" panose="02010600030101010101" pitchFamily="2" charset="-122"/>
              </a:rPr>
              <a:t>一个物料的曝光概率，不仅取决于它自己的处理状态，</a:t>
            </a:r>
            <a:r>
              <a:rPr lang="zh-CN" altLang="en-US" i="0" dirty="0">
                <a:solidFill>
                  <a:srgbClr val="000000"/>
                </a:solidFill>
                <a:effectLst/>
                <a:latin typeface="Times New Roman" panose="02020603050405020304" pitchFamily="18" charset="0"/>
                <a:ea typeface="宋体" panose="02010600030101010101" pitchFamily="2" charset="-122"/>
              </a:rPr>
              <a:t>还取决于</a:t>
            </a:r>
            <a:r>
              <a:rPr lang="zh-CN" altLang="en-US" dirty="0">
                <a:solidFill>
                  <a:srgbClr val="000000"/>
                </a:solidFill>
                <a:latin typeface="Times New Roman" panose="02020603050405020304" pitchFamily="18" charset="0"/>
                <a:ea typeface="宋体" panose="02010600030101010101" pitchFamily="2" charset="-122"/>
              </a:rPr>
              <a:t>考虑集</a:t>
            </a:r>
            <a:r>
              <a:rPr lang="zh-CN" altLang="en-US" i="0" dirty="0">
                <a:solidFill>
                  <a:srgbClr val="000000"/>
                </a:solidFill>
                <a:effectLst/>
                <a:latin typeface="Times New Roman" panose="02020603050405020304" pitchFamily="18" charset="0"/>
                <a:ea typeface="宋体" panose="02010600030101010101" pitchFamily="2" charset="-122"/>
              </a:rPr>
              <a:t>里其他</a:t>
            </a:r>
            <a:r>
              <a:rPr lang="zh-CN" altLang="en-US" dirty="0">
                <a:solidFill>
                  <a:srgbClr val="000000"/>
                </a:solidFill>
                <a:latin typeface="Times New Roman" panose="02020603050405020304" pitchFamily="18" charset="0"/>
                <a:ea typeface="宋体" panose="02010600030101010101" pitchFamily="2" charset="-122"/>
              </a:rPr>
              <a:t>物料</a:t>
            </a:r>
            <a:r>
              <a:rPr lang="zh-CN" altLang="en-US" i="0" dirty="0">
                <a:solidFill>
                  <a:srgbClr val="000000"/>
                </a:solidFill>
                <a:effectLst/>
                <a:latin typeface="Times New Roman" panose="02020603050405020304" pitchFamily="18" charset="0"/>
                <a:ea typeface="宋体" panose="02010600030101010101" pitchFamily="2" charset="-122"/>
              </a:rPr>
              <a:t>的处理状态</a:t>
            </a:r>
            <a:r>
              <a:rPr lang="zh-CN" altLang="en-US" b="0" i="0" dirty="0">
                <a:solidFill>
                  <a:srgbClr val="000000"/>
                </a:solidFill>
                <a:effectLst/>
                <a:latin typeface="Times New Roman" panose="02020603050405020304" pitchFamily="18" charset="0"/>
                <a:ea typeface="宋体" panose="02010600030101010101" pitchFamily="2" charset="-122"/>
              </a:rPr>
              <a:t>。这就</a:t>
            </a:r>
            <a:r>
              <a:rPr lang="zh-CN" altLang="en-US" b="1" i="0" dirty="0">
                <a:solidFill>
                  <a:srgbClr val="000000"/>
                </a:solidFill>
                <a:effectLst/>
                <a:latin typeface="Times New Roman" panose="02020603050405020304" pitchFamily="18" charset="0"/>
                <a:ea typeface="宋体" panose="02010600030101010101" pitchFamily="2" charset="-122"/>
              </a:rPr>
              <a:t>直接建模了干扰</a:t>
            </a:r>
            <a:r>
              <a:rPr lang="zh-CN" altLang="en-US" b="0" i="0" dirty="0">
                <a:solidFill>
                  <a:srgbClr val="000000"/>
                </a:solidFill>
                <a:effectLst/>
                <a:latin typeface="Times New Roman" panose="02020603050405020304" pitchFamily="18" charset="0"/>
                <a:ea typeface="宋体" panose="02010600030101010101" pitchFamily="2" charset="-122"/>
              </a:rPr>
              <a:t>。</a:t>
            </a:r>
          </a:p>
        </p:txBody>
      </p:sp>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F52C6A8F-AB5A-4C09-99CE-97F1B502A95F}"/>
                  </a:ext>
                </a:extLst>
              </p:cNvPr>
              <p:cNvSpPr txBox="1"/>
              <p:nvPr/>
            </p:nvSpPr>
            <p:spPr>
              <a:xfrm>
                <a:off x="-371626" y="1837202"/>
                <a:ext cx="6094948" cy="467500"/>
              </a:xfrm>
              <a:prstGeom prst="rect">
                <a:avLst/>
              </a:prstGeom>
              <a:noFill/>
            </p:spPr>
            <p:txBody>
              <a:bodyPr wrap="square">
                <a:spAutoFit/>
              </a:bodyPr>
              <a:lstStyle/>
              <a:p>
                <a:pPr algn="ctr">
                  <a:lnSpc>
                    <a:spcPct val="120000"/>
                  </a:lnSpc>
                </a:pPr>
                <a14:m>
                  <m:oMathPara xmlns:m="http://schemas.openxmlformats.org/officeDocument/2006/math">
                    <m:oMathParaPr>
                      <m:jc m:val="centerGroup"/>
                    </m:oMathParaPr>
                    <m:oMath xmlns:m="http://schemas.openxmlformats.org/officeDocument/2006/math">
                      <m:sSub>
                        <m:sSubPr>
                          <m:ctrlPr>
                            <a:rPr lang="en-US" altLang="zh-CN" b="0" i="1" smtClean="0">
                              <a:effectLst/>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b="0" i="1" smtClean="0">
                              <a:effectLst/>
                              <a:latin typeface="Cambria Math" panose="02040503050406030204" pitchFamily="18" charset="0"/>
                              <a:ea typeface="宋体" panose="02010600030101010101" pitchFamily="2" charset="-122"/>
                              <a:cs typeface="Times New Roman" panose="02020603050405020304" pitchFamily="18" charset="0"/>
                            </a:rPr>
                            <m:t>𝑆</m:t>
                          </m:r>
                        </m:e>
                        <m:sub>
                          <m:r>
                            <a:rPr lang="en-US" altLang="zh-CN" b="0" i="1" smtClean="0">
                              <a:latin typeface="Cambria Math" panose="02040503050406030204" pitchFamily="18" charset="0"/>
                              <a:ea typeface="宋体" panose="02010600030101010101" pitchFamily="2" charset="-122"/>
                              <a:cs typeface="Times New Roman" panose="02020603050405020304" pitchFamily="18" charset="0"/>
                            </a:rPr>
                            <m:t>𝑖</m:t>
                          </m:r>
                          <m:r>
                            <a:rPr lang="en-US" altLang="zh-CN"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b="0" i="1" smtClean="0">
                              <a:latin typeface="Cambria Math" panose="02040503050406030204" pitchFamily="18" charset="0"/>
                              <a:ea typeface="宋体" panose="02010600030101010101" pitchFamily="2" charset="-122"/>
                              <a:cs typeface="Times New Roman" panose="02020603050405020304" pitchFamily="18" charset="0"/>
                            </a:rPr>
                            <m:t>𝑘</m:t>
                          </m:r>
                        </m:sub>
                      </m:sSub>
                      <m:r>
                        <a:rPr lang="en-US" altLang="zh-CN" b="0" i="1" smtClean="0">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smtClean="0">
                              <a:solidFill>
                                <a:srgbClr val="C00000"/>
                              </a:solidFill>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b="0" i="1" smtClean="0">
                              <a:solidFill>
                                <a:srgbClr val="C00000"/>
                              </a:solidFill>
                              <a:latin typeface="Cambria Math" panose="02040503050406030204" pitchFamily="18" charset="0"/>
                              <a:ea typeface="宋体" panose="02010600030101010101" pitchFamily="2" charset="-122"/>
                              <a:cs typeface="Times New Roman" panose="02020603050405020304" pitchFamily="18" charset="0"/>
                            </a:rPr>
                            <m:t>𝑠</m:t>
                          </m:r>
                        </m:e>
                        <m:sub>
                          <m:r>
                            <a:rPr lang="en-US" altLang="zh-CN" b="0" i="1" smtClean="0">
                              <a:solidFill>
                                <a:srgbClr val="C00000"/>
                              </a:solidFill>
                              <a:latin typeface="Cambria Math" panose="02040503050406030204" pitchFamily="18" charset="0"/>
                              <a:ea typeface="宋体" panose="02010600030101010101" pitchFamily="2" charset="-122"/>
                              <a:cs typeface="Times New Roman" panose="02020603050405020304" pitchFamily="18" charset="0"/>
                            </a:rPr>
                            <m:t>0</m:t>
                          </m:r>
                        </m:sub>
                      </m:sSub>
                      <m:d>
                        <m:dPr>
                          <m:ctrlPr>
                            <a:rPr lang="en-US" altLang="zh-CN" b="0" i="1" smtClean="0">
                              <a:solidFill>
                                <a:srgbClr val="C00000"/>
                              </a:solidFill>
                              <a:latin typeface="Cambria Math" panose="02040503050406030204" pitchFamily="18" charset="0"/>
                              <a:ea typeface="宋体" panose="02010600030101010101" pitchFamily="2" charset="-122"/>
                              <a:cs typeface="Times New Roman" panose="02020603050405020304" pitchFamily="18" charset="0"/>
                            </a:rPr>
                          </m:ctrlPr>
                        </m:dPr>
                        <m:e>
                          <m:sSub>
                            <m:sSubPr>
                              <m:ctrlPr>
                                <a:rPr lang="en-US" altLang="zh-CN" b="0" i="1" smtClean="0">
                                  <a:solidFill>
                                    <a:srgbClr val="C00000"/>
                                  </a:solidFill>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b="0" i="1" smtClean="0">
                                  <a:solidFill>
                                    <a:srgbClr val="C00000"/>
                                  </a:solidFill>
                                  <a:latin typeface="Cambria Math" panose="02040503050406030204" pitchFamily="18" charset="0"/>
                                  <a:ea typeface="宋体" panose="02010600030101010101" pitchFamily="2" charset="-122"/>
                                  <a:cs typeface="Times New Roman" panose="02020603050405020304" pitchFamily="18" charset="0"/>
                                </a:rPr>
                                <m:t>𝑉</m:t>
                              </m:r>
                            </m:e>
                            <m:sub>
                              <m:r>
                                <a:rPr lang="en-US" altLang="zh-CN" b="0" i="1" smtClean="0">
                                  <a:solidFill>
                                    <a:srgbClr val="C00000"/>
                                  </a:solidFill>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b="0" i="1" smtClean="0">
                              <a:solidFill>
                                <a:srgbClr val="C00000"/>
                              </a:solidFill>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solidFill>
                                    <a:srgbClr val="C00000"/>
                                  </a:solidFill>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b="0" i="1" smtClean="0">
                                  <a:solidFill>
                                    <a:srgbClr val="C00000"/>
                                  </a:solidFill>
                                  <a:latin typeface="Cambria Math" panose="02040503050406030204" pitchFamily="18" charset="0"/>
                                  <a:ea typeface="宋体" panose="02010600030101010101" pitchFamily="2" charset="-122"/>
                                  <a:cs typeface="Times New Roman" panose="02020603050405020304" pitchFamily="18" charset="0"/>
                                </a:rPr>
                                <m:t>𝐶</m:t>
                              </m:r>
                            </m:e>
                            <m:sub>
                              <m:r>
                                <a:rPr lang="en-US" altLang="zh-CN" b="0" i="1" smtClean="0">
                                  <a:solidFill>
                                    <a:srgbClr val="C00000"/>
                                  </a:solidFill>
                                  <a:latin typeface="Cambria Math" panose="02040503050406030204" pitchFamily="18" charset="0"/>
                                  <a:ea typeface="宋体" panose="02010600030101010101" pitchFamily="2" charset="-122"/>
                                  <a:cs typeface="Times New Roman" panose="02020603050405020304" pitchFamily="18" charset="0"/>
                                </a:rPr>
                                <m:t>𝑖</m:t>
                              </m:r>
                              <m:r>
                                <a:rPr lang="en-US" altLang="zh-CN" b="0" i="1" smtClean="0">
                                  <a:solidFill>
                                    <a:srgbClr val="C00000"/>
                                  </a:solidFill>
                                  <a:latin typeface="Cambria Math" panose="02040503050406030204" pitchFamily="18" charset="0"/>
                                  <a:ea typeface="宋体" panose="02010600030101010101" pitchFamily="2" charset="-122"/>
                                  <a:cs typeface="Times New Roman" panose="02020603050405020304" pitchFamily="18" charset="0"/>
                                </a:rPr>
                                <m:t>,</m:t>
                              </m:r>
                              <m:r>
                                <a:rPr lang="en-US" altLang="zh-CN" b="0" i="1" smtClean="0">
                                  <a:solidFill>
                                    <a:srgbClr val="C00000"/>
                                  </a:solidFill>
                                  <a:latin typeface="Cambria Math" panose="02040503050406030204" pitchFamily="18" charset="0"/>
                                  <a:ea typeface="宋体" panose="02010600030101010101" pitchFamily="2" charset="-122"/>
                                  <a:cs typeface="Times New Roman" panose="02020603050405020304" pitchFamily="18" charset="0"/>
                                </a:rPr>
                                <m:t>𝑘</m:t>
                              </m:r>
                            </m:sub>
                          </m:sSub>
                        </m:e>
                      </m:d>
                      <m:r>
                        <a:rPr lang="en-US" altLang="zh-CN" b="0" i="1" smtClean="0">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b="0" i="1" smtClean="0">
                              <a:latin typeface="Cambria Math" panose="02040503050406030204" pitchFamily="18" charset="0"/>
                              <a:ea typeface="宋体" panose="02010600030101010101" pitchFamily="2" charset="-122"/>
                              <a:cs typeface="Times New Roman" panose="02020603050405020304" pitchFamily="18" charset="0"/>
                            </a:rPr>
                            <m:t>𝑊</m:t>
                          </m:r>
                        </m:e>
                        <m:sub>
                          <m:r>
                            <a:rPr lang="en-US" altLang="zh-CN" b="0" i="1" smtClean="0">
                              <a:latin typeface="Cambria Math" panose="02040503050406030204" pitchFamily="18" charset="0"/>
                              <a:ea typeface="宋体" panose="02010600030101010101" pitchFamily="2" charset="-122"/>
                              <a:cs typeface="Times New Roman" panose="02020603050405020304" pitchFamily="18" charset="0"/>
                            </a:rPr>
                            <m:t>𝑖</m:t>
                          </m:r>
                          <m:r>
                            <a:rPr lang="en-US" altLang="zh-CN"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b="0" i="1" smtClean="0">
                              <a:latin typeface="Cambria Math" panose="02040503050406030204" pitchFamily="18" charset="0"/>
                              <a:ea typeface="宋体" panose="02010600030101010101" pitchFamily="2" charset="-122"/>
                              <a:cs typeface="Times New Roman" panose="02020603050405020304" pitchFamily="18" charset="0"/>
                            </a:rPr>
                            <m:t>𝑘</m:t>
                          </m:r>
                        </m:sub>
                      </m:sSub>
                      <m:r>
                        <a:rPr lang="en-US" altLang="zh-CN"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altLang="zh-CN" i="1" smtClean="0">
                              <a:solidFill>
                                <a:srgbClr val="C00000"/>
                              </a:solidFill>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b="0" i="1" smtClean="0">
                              <a:solidFill>
                                <a:srgbClr val="C00000"/>
                              </a:solidFill>
                              <a:latin typeface="Cambria Math" panose="02040503050406030204" pitchFamily="18" charset="0"/>
                              <a:ea typeface="宋体" panose="02010600030101010101" pitchFamily="2" charset="-122"/>
                              <a:cs typeface="Times New Roman" panose="02020603050405020304" pitchFamily="18" charset="0"/>
                            </a:rPr>
                            <m:t>𝑠</m:t>
                          </m:r>
                        </m:e>
                        <m:sub>
                          <m:r>
                            <a:rPr lang="en-US" altLang="zh-CN" b="0" i="1" smtClean="0">
                              <a:solidFill>
                                <a:srgbClr val="C00000"/>
                              </a:solidFill>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b="0" i="1" smtClean="0">
                          <a:solidFill>
                            <a:srgbClr val="C00000"/>
                          </a:solidFill>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solidFill>
                                <a:srgbClr val="C00000"/>
                              </a:solidFill>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b="0" i="1" smtClean="0">
                              <a:solidFill>
                                <a:srgbClr val="C00000"/>
                              </a:solidFill>
                              <a:latin typeface="Cambria Math" panose="02040503050406030204" pitchFamily="18" charset="0"/>
                              <a:ea typeface="宋体" panose="02010600030101010101" pitchFamily="2" charset="-122"/>
                              <a:cs typeface="Times New Roman" panose="02020603050405020304" pitchFamily="18" charset="0"/>
                            </a:rPr>
                            <m:t>𝑉</m:t>
                          </m:r>
                        </m:e>
                        <m:sub>
                          <m:r>
                            <a:rPr lang="en-US" altLang="zh-CN" b="0" i="1" smtClean="0">
                              <a:solidFill>
                                <a:srgbClr val="C00000"/>
                              </a:solidFill>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b="0" i="1" smtClean="0">
                          <a:solidFill>
                            <a:srgbClr val="C00000"/>
                          </a:solidFill>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solidFill>
                                <a:srgbClr val="C00000"/>
                              </a:solidFill>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b="0" i="1" smtClean="0">
                              <a:solidFill>
                                <a:srgbClr val="C00000"/>
                              </a:solidFill>
                              <a:latin typeface="Cambria Math" panose="02040503050406030204" pitchFamily="18" charset="0"/>
                              <a:ea typeface="宋体" panose="02010600030101010101" pitchFamily="2" charset="-122"/>
                              <a:cs typeface="Times New Roman" panose="02020603050405020304" pitchFamily="18" charset="0"/>
                            </a:rPr>
                            <m:t>𝐶</m:t>
                          </m:r>
                        </m:e>
                        <m:sub>
                          <m:r>
                            <a:rPr lang="en-US" altLang="zh-CN" b="0" i="1" smtClean="0">
                              <a:solidFill>
                                <a:srgbClr val="C00000"/>
                              </a:solidFill>
                              <a:latin typeface="Cambria Math" panose="02040503050406030204" pitchFamily="18" charset="0"/>
                              <a:ea typeface="宋体" panose="02010600030101010101" pitchFamily="2" charset="-122"/>
                              <a:cs typeface="Times New Roman" panose="02020603050405020304" pitchFamily="18" charset="0"/>
                            </a:rPr>
                            <m:t>𝑖</m:t>
                          </m:r>
                          <m:r>
                            <a:rPr lang="en-US" altLang="zh-CN" b="0" i="1" smtClean="0">
                              <a:solidFill>
                                <a:srgbClr val="C00000"/>
                              </a:solidFill>
                              <a:latin typeface="Cambria Math" panose="02040503050406030204" pitchFamily="18" charset="0"/>
                              <a:ea typeface="宋体" panose="02010600030101010101" pitchFamily="2" charset="-122"/>
                              <a:cs typeface="Times New Roman" panose="02020603050405020304" pitchFamily="18" charset="0"/>
                            </a:rPr>
                            <m:t>,</m:t>
                          </m:r>
                          <m:r>
                            <a:rPr lang="en-US" altLang="zh-CN" b="0" i="1" smtClean="0">
                              <a:solidFill>
                                <a:srgbClr val="C00000"/>
                              </a:solidFill>
                              <a:latin typeface="Cambria Math" panose="02040503050406030204" pitchFamily="18" charset="0"/>
                              <a:ea typeface="宋体" panose="02010600030101010101" pitchFamily="2" charset="-122"/>
                              <a:cs typeface="Times New Roman" panose="02020603050405020304" pitchFamily="18" charset="0"/>
                            </a:rPr>
                            <m:t>𝑘</m:t>
                          </m:r>
                        </m:sub>
                      </m:sSub>
                      <m:r>
                        <a:rPr lang="en-US" altLang="zh-CN" b="0" i="1" smtClean="0">
                          <a:solidFill>
                            <a:srgbClr val="C00000"/>
                          </a:solidFill>
                          <a:latin typeface="Cambria Math" panose="02040503050406030204" pitchFamily="18" charset="0"/>
                          <a:ea typeface="宋体" panose="02010600030101010101" pitchFamily="2" charset="-122"/>
                          <a:cs typeface="Times New Roman" panose="02020603050405020304" pitchFamily="18" charset="0"/>
                        </a:rPr>
                        <m:t>)</m:t>
                      </m:r>
                      <m:r>
                        <a:rPr lang="en-US" altLang="zh-CN" b="0" i="1" smtClean="0">
                          <a:solidFill>
                            <a:schemeClr val="tx1"/>
                          </a:solidFill>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zh-CN" altLang="en-US" i="1" smtClean="0">
                              <a:latin typeface="Cambria Math" panose="02040503050406030204" pitchFamily="18" charset="0"/>
                              <a:ea typeface="宋体" panose="02010600030101010101" pitchFamily="2" charset="-122"/>
                              <a:cs typeface="Times New Roman" panose="02020603050405020304" pitchFamily="18" charset="0"/>
                            </a:rPr>
                            <m:t>𝜖</m:t>
                          </m:r>
                        </m:e>
                        <m:sub>
                          <m:r>
                            <a:rPr lang="en-US" altLang="zh-CN" b="0" i="1" smtClean="0">
                              <a:latin typeface="Cambria Math" panose="02040503050406030204" pitchFamily="18" charset="0"/>
                              <a:ea typeface="宋体" panose="02010600030101010101" pitchFamily="2" charset="-122"/>
                              <a:cs typeface="Times New Roman" panose="02020603050405020304" pitchFamily="18" charset="0"/>
                            </a:rPr>
                            <m:t>𝑖</m:t>
                          </m:r>
                          <m:r>
                            <a:rPr lang="en-US" altLang="zh-CN"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b="0" i="1" smtClean="0">
                              <a:latin typeface="Cambria Math" panose="02040503050406030204" pitchFamily="18" charset="0"/>
                              <a:ea typeface="宋体" panose="02010600030101010101" pitchFamily="2" charset="-122"/>
                              <a:cs typeface="Times New Roman" panose="02020603050405020304" pitchFamily="18" charset="0"/>
                            </a:rPr>
                            <m:t>𝑘</m:t>
                          </m:r>
                        </m:sub>
                      </m:sSub>
                    </m:oMath>
                  </m:oMathPara>
                </a14:m>
                <a:endParaRPr lang="zh-CN" altLang="en-US" dirty="0"/>
              </a:p>
            </p:txBody>
          </p:sp>
        </mc:Choice>
        <mc:Fallback xmlns="">
          <p:sp>
            <p:nvSpPr>
              <p:cNvPr id="17" name="文本框 16">
                <a:extLst>
                  <a:ext uri="{FF2B5EF4-FFF2-40B4-BE49-F238E27FC236}">
                    <a16:creationId xmlns:a16="http://schemas.microsoft.com/office/drawing/2014/main" id="{F52C6A8F-AB5A-4C09-99CE-97F1B502A95F}"/>
                  </a:ext>
                </a:extLst>
              </p:cNvPr>
              <p:cNvSpPr txBox="1">
                <a:spLocks noRot="1" noChangeAspect="1" noMove="1" noResize="1" noEditPoints="1" noAdjustHandles="1" noChangeArrowheads="1" noChangeShapeType="1" noTextEdit="1"/>
              </p:cNvSpPr>
              <p:nvPr/>
            </p:nvSpPr>
            <p:spPr>
              <a:xfrm>
                <a:off x="-371626" y="1837202"/>
                <a:ext cx="6094948" cy="467500"/>
              </a:xfrm>
              <a:prstGeom prst="rect">
                <a:avLst/>
              </a:prstGeom>
              <a:blipFill>
                <a:blip r:embed="rId4"/>
                <a:stretch>
                  <a:fillRect b="-3896"/>
                </a:stretch>
              </a:blipFill>
            </p:spPr>
            <p:txBody>
              <a:bodyPr/>
              <a:lstStyle/>
              <a:p>
                <a:r>
                  <a:rPr lang="zh-CN" altLang="en-US">
                    <a:noFill/>
                  </a:rPr>
                  <a:t> </a:t>
                </a:r>
              </a:p>
            </p:txBody>
          </p:sp>
        </mc:Fallback>
      </mc:AlternateContent>
      <p:sp>
        <p:nvSpPr>
          <p:cNvPr id="18" name="文本框 17">
            <a:extLst>
              <a:ext uri="{FF2B5EF4-FFF2-40B4-BE49-F238E27FC236}">
                <a16:creationId xmlns:a16="http://schemas.microsoft.com/office/drawing/2014/main" id="{39B7A9E0-D2B1-424A-A6E0-77B5E5FADDE8}"/>
              </a:ext>
            </a:extLst>
          </p:cNvPr>
          <p:cNvSpPr txBox="1"/>
          <p:nvPr/>
        </p:nvSpPr>
        <p:spPr>
          <a:xfrm>
            <a:off x="14106" y="1342330"/>
            <a:ext cx="4583294" cy="458908"/>
          </a:xfrm>
          <a:prstGeom prst="rect">
            <a:avLst/>
          </a:prstGeom>
          <a:noFill/>
        </p:spPr>
        <p:txBody>
          <a:bodyPr wrap="square">
            <a:spAutoFit/>
          </a:bodyPr>
          <a:lstStyle/>
          <a:p>
            <a:pPr marR="0" lvl="1" algn="l" defTabSz="914400" rtl="0" eaLnBrk="1" fontAlgn="auto" latinLnBrk="0" hangingPunct="1">
              <a:lnSpc>
                <a:spcPct val="150000"/>
              </a:lnSpc>
              <a:spcBef>
                <a:spcPts val="0"/>
              </a:spcBef>
              <a:spcAft>
                <a:spcPts val="0"/>
              </a:spcAft>
              <a:buClr>
                <a:srgbClr val="9A5BA4"/>
              </a:buClr>
              <a:buSzPct val="55000"/>
              <a:tabLst/>
              <a:defRPr/>
            </a:pPr>
            <a:r>
              <a:rPr lang="en-US" altLang="zh-CN" spc="130" dirty="0">
                <a:solidFill>
                  <a:srgbClr val="520576"/>
                </a:solidFill>
                <a:latin typeface="思源宋体 CN Heavy" panose="02020900000000000000" pitchFamily="18" charset="-122"/>
                <a:ea typeface="思源宋体 CN Heavy" panose="02020900000000000000" pitchFamily="18" charset="-122"/>
                <a:sym typeface="+mn-ea"/>
              </a:rPr>
              <a:t>Recommender Choice Model</a:t>
            </a:r>
          </a:p>
        </p:txBody>
      </p:sp>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2EE89886-2E53-4948-BA85-6F6B13070C94}"/>
                  </a:ext>
                </a:extLst>
              </p:cNvPr>
              <p:cNvSpPr txBox="1"/>
              <p:nvPr/>
            </p:nvSpPr>
            <p:spPr>
              <a:xfrm>
                <a:off x="505329" y="2394320"/>
                <a:ext cx="4630552" cy="2419380"/>
              </a:xfrm>
              <a:prstGeom prst="rect">
                <a:avLst/>
              </a:prstGeom>
              <a:noFill/>
            </p:spPr>
            <p:txBody>
              <a:bodyPr wrap="square">
                <a:spAutoFit/>
              </a:bodyPr>
              <a:lstStyle/>
              <a:p>
                <a:pPr>
                  <a:lnSpc>
                    <a:spcPct val="120000"/>
                  </a:lnSpc>
                </a:pPr>
                <a14:m>
                  <m:oMath xmlns:m="http://schemas.openxmlformats.org/officeDocument/2006/math">
                    <m:r>
                      <a:rPr lang="en-US" altLang="zh-CN" sz="1800" b="0" i="1" smtClean="0">
                        <a:effectLst/>
                        <a:latin typeface="Cambria Math" panose="02040503050406030204" pitchFamily="18" charset="0"/>
                        <a:ea typeface="宋体" panose="02010600030101010101" pitchFamily="2" charset="-122"/>
                        <a:cs typeface="Times New Roman" panose="02020603050405020304" pitchFamily="18" charset="0"/>
                      </a:rPr>
                      <m:t>𝑆𝑐𝑜𝑟𝑒</m:t>
                    </m:r>
                  </m:oMath>
                </a14:m>
                <a:r>
                  <a:rPr lang="zh-CN" altLang="en-US" sz="1800" b="0" dirty="0">
                    <a:effectLst/>
                    <a:latin typeface="宋体" panose="02010600030101010101" pitchFamily="2" charset="-122"/>
                    <a:ea typeface="宋体" panose="02010600030101010101" pitchFamily="2" charset="-122"/>
                    <a:cs typeface="Times New Roman" panose="02020603050405020304" pitchFamily="18" charset="0"/>
                  </a:rPr>
                  <a:t>建模：</a:t>
                </a:r>
                <a:endParaRPr lang="en-US" altLang="zh-CN" sz="1800" b="0" dirty="0">
                  <a:effectLst/>
                  <a:latin typeface="宋体" panose="02010600030101010101" pitchFamily="2" charset="-122"/>
                  <a:ea typeface="宋体" panose="02010600030101010101" pitchFamily="2" charset="-122"/>
                  <a:cs typeface="Times New Roman" panose="02020603050405020304" pitchFamily="18" charset="0"/>
                </a:endParaRPr>
              </a:p>
              <a:p>
                <a:pPr marL="285750" indent="-285750">
                  <a:lnSpc>
                    <a:spcPct val="120000"/>
                  </a:lnSpc>
                  <a:buFont typeface="Arial" panose="020B0604020202020204" pitchFamily="34" charset="0"/>
                  <a:buChar char="•"/>
                </a:pPr>
                <a14:m>
                  <m:oMath xmlns:m="http://schemas.openxmlformats.org/officeDocument/2006/math">
                    <m:sSub>
                      <m:sSubPr>
                        <m:ctrlPr>
                          <a:rPr lang="en-US" altLang="zh-CN" sz="1800" i="1" smtClean="0">
                            <a:effectLst/>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b="0" i="1">
                            <a:latin typeface="Cambria Math" panose="02040503050406030204" pitchFamily="18" charset="0"/>
                            <a:ea typeface="宋体" panose="02010600030101010101" pitchFamily="2" charset="-122"/>
                            <a:cs typeface="Times New Roman" panose="02020603050405020304" pitchFamily="18" charset="0"/>
                          </a:rPr>
                          <m:t>𝑉</m:t>
                        </m:r>
                      </m:e>
                      <m:sub>
                        <m:r>
                          <a:rPr lang="en-US" altLang="zh-CN" b="0" i="1">
                            <a:latin typeface="Cambria Math" panose="02040503050406030204" pitchFamily="18" charset="0"/>
                            <a:ea typeface="宋体" panose="02010600030101010101" pitchFamily="2" charset="-122"/>
                            <a:cs typeface="Times New Roman" panose="02020603050405020304" pitchFamily="18" charset="0"/>
                          </a:rPr>
                          <m:t>𝑖</m:t>
                        </m:r>
                      </m:sub>
                    </m:sSub>
                  </m:oMath>
                </a14:m>
                <a:r>
                  <a:rPr lang="en-US" altLang="zh-CN" sz="1800" dirty="0">
                    <a:effectLst/>
                    <a:latin typeface="宋体" panose="02010600030101010101" pitchFamily="2" charset="-122"/>
                    <a:ea typeface="宋体" panose="02010600030101010101" pitchFamily="2" charset="-122"/>
                    <a:cs typeface="Times New Roman" panose="02020603050405020304" pitchFamily="18" charset="0"/>
                  </a:rPr>
                  <a:t> </a:t>
                </a:r>
                <a:r>
                  <a:rPr lang="zh-CN" altLang="en-US" sz="1800" dirty="0">
                    <a:effectLst/>
                    <a:latin typeface="宋体" panose="02010600030101010101" pitchFamily="2" charset="-122"/>
                    <a:ea typeface="宋体" panose="02010600030101010101" pitchFamily="2" charset="-122"/>
                    <a:cs typeface="Times New Roman" panose="02020603050405020304" pitchFamily="18" charset="0"/>
                  </a:rPr>
                  <a:t>观众</a:t>
                </a:r>
                <a:r>
                  <a:rPr lang="en-US" altLang="zh-CN" sz="1800" dirty="0">
                    <a:effectLst/>
                    <a:latin typeface="宋体" panose="02010600030101010101" pitchFamily="2" charset="-122"/>
                    <a:ea typeface="宋体" panose="02010600030101010101" pitchFamily="2" charset="-122"/>
                    <a:cs typeface="Times New Roman" panose="02020603050405020304" pitchFamily="18" charset="0"/>
                  </a:rPr>
                  <a:t>i</a:t>
                </a:r>
              </a:p>
              <a:p>
                <a:pPr marL="285750" indent="-285750">
                  <a:lnSpc>
                    <a:spcPct val="120000"/>
                  </a:lnSpc>
                  <a:buFont typeface="Arial" panose="020B0604020202020204" pitchFamily="34" charset="0"/>
                  <a:buChar char="•"/>
                </a:pPr>
                <a14:m>
                  <m:oMath xmlns:m="http://schemas.openxmlformats.org/officeDocument/2006/math">
                    <m:sSub>
                      <m:sSubPr>
                        <m:ctrlPr>
                          <a:rPr lang="en-US" altLang="zh-CN" sz="1800" i="1" smtClean="0">
                            <a:effectLst/>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b="0" i="1">
                            <a:latin typeface="Cambria Math" panose="02040503050406030204" pitchFamily="18" charset="0"/>
                            <a:ea typeface="宋体" panose="02010600030101010101" pitchFamily="2" charset="-122"/>
                            <a:cs typeface="Times New Roman" panose="02020603050405020304" pitchFamily="18" charset="0"/>
                          </a:rPr>
                          <m:t>𝐶</m:t>
                        </m:r>
                      </m:e>
                      <m:sub>
                        <m:r>
                          <a:rPr lang="en-US" altLang="zh-CN" b="0" i="1">
                            <a:latin typeface="Cambria Math" panose="02040503050406030204" pitchFamily="18" charset="0"/>
                            <a:ea typeface="宋体" panose="02010600030101010101" pitchFamily="2" charset="-122"/>
                            <a:cs typeface="Times New Roman" panose="02020603050405020304" pitchFamily="18" charset="0"/>
                          </a:rPr>
                          <m:t>𝑖</m:t>
                        </m:r>
                        <m:r>
                          <a:rPr lang="en-US" altLang="zh-CN"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b="0" i="1" smtClean="0">
                            <a:latin typeface="Cambria Math" panose="02040503050406030204" pitchFamily="18" charset="0"/>
                            <a:ea typeface="宋体" panose="02010600030101010101" pitchFamily="2" charset="-122"/>
                            <a:cs typeface="Times New Roman" panose="02020603050405020304" pitchFamily="18" charset="0"/>
                          </a:rPr>
                          <m:t>𝑘</m:t>
                        </m:r>
                      </m:sub>
                    </m:sSub>
                  </m:oMath>
                </a14:m>
                <a:r>
                  <a:rPr lang="en-US" altLang="zh-CN" dirty="0">
                    <a:latin typeface="宋体" panose="02010600030101010101" pitchFamily="2" charset="-122"/>
                    <a:ea typeface="宋体" panose="02010600030101010101" pitchFamily="2" charset="-122"/>
                    <a:cs typeface="Times New Roman" panose="02020603050405020304" pitchFamily="18" charset="0"/>
                  </a:rPr>
                  <a:t> </a:t>
                </a:r>
                <a:r>
                  <a:rPr lang="zh-CN" altLang="en-US" dirty="0">
                    <a:latin typeface="宋体" panose="02010600030101010101" pitchFamily="2" charset="-122"/>
                    <a:ea typeface="宋体" panose="02010600030101010101" pitchFamily="2" charset="-122"/>
                    <a:cs typeface="Times New Roman" panose="02020603050405020304" pitchFamily="18" charset="0"/>
                  </a:rPr>
                  <a:t>观众</a:t>
                </a:r>
                <a:r>
                  <a:rPr lang="en-US" altLang="zh-CN" dirty="0" err="1">
                    <a:latin typeface="宋体" panose="02010600030101010101" pitchFamily="2" charset="-122"/>
                    <a:ea typeface="宋体" panose="02010600030101010101" pitchFamily="2" charset="-122"/>
                    <a:cs typeface="Times New Roman" panose="02020603050405020304" pitchFamily="18" charset="0"/>
                  </a:rPr>
                  <a:t>i</a:t>
                </a:r>
                <a:r>
                  <a:rPr lang="zh-CN" altLang="en-US" dirty="0">
                    <a:latin typeface="宋体" panose="02010600030101010101" pitchFamily="2" charset="-122"/>
                    <a:ea typeface="宋体" panose="02010600030101010101" pitchFamily="2" charset="-122"/>
                    <a:cs typeface="Times New Roman" panose="02020603050405020304" pitchFamily="18" charset="0"/>
                  </a:rPr>
                  <a:t>可能观看的内容</a:t>
                </a:r>
                <a:endParaRPr lang="en-US" altLang="zh-CN" sz="1800" dirty="0">
                  <a:effectLst/>
                  <a:latin typeface="宋体" panose="02010600030101010101" pitchFamily="2" charset="-122"/>
                  <a:ea typeface="宋体" panose="02010600030101010101" pitchFamily="2" charset="-122"/>
                  <a:cs typeface="Times New Roman" panose="02020603050405020304" pitchFamily="18" charset="0"/>
                </a:endParaRPr>
              </a:p>
              <a:p>
                <a:pPr marL="285750" indent="-285750">
                  <a:lnSpc>
                    <a:spcPct val="120000"/>
                  </a:lnSpc>
                  <a:buFont typeface="Arial" panose="020B0604020202020204" pitchFamily="34" charset="0"/>
                  <a:buChar char="•"/>
                </a:pPr>
                <a14:m>
                  <m:oMath xmlns:m="http://schemas.openxmlformats.org/officeDocument/2006/math">
                    <m:sSub>
                      <m:sSubPr>
                        <m:ctrlPr>
                          <a:rPr lang="en-US" altLang="zh-CN" sz="1800" i="1" smtClean="0">
                            <a:effectLst/>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b="0" i="1">
                            <a:latin typeface="Cambria Math" panose="02040503050406030204" pitchFamily="18" charset="0"/>
                            <a:ea typeface="宋体" panose="02010600030101010101" pitchFamily="2" charset="-122"/>
                            <a:cs typeface="Times New Roman" panose="02020603050405020304" pitchFamily="18" charset="0"/>
                          </a:rPr>
                          <m:t>𝑊</m:t>
                        </m:r>
                      </m:e>
                      <m:sub>
                        <m:r>
                          <a:rPr lang="en-US" altLang="zh-CN" b="0" i="1">
                            <a:latin typeface="Cambria Math" panose="02040503050406030204" pitchFamily="18" charset="0"/>
                            <a:ea typeface="宋体" panose="02010600030101010101" pitchFamily="2" charset="-122"/>
                            <a:cs typeface="Times New Roman" panose="02020603050405020304" pitchFamily="18" charset="0"/>
                          </a:rPr>
                          <m:t>𝑖</m:t>
                        </m:r>
                        <m:r>
                          <a:rPr lang="en-US" altLang="zh-CN"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b="0" i="1" smtClean="0">
                            <a:latin typeface="Cambria Math" panose="02040503050406030204" pitchFamily="18" charset="0"/>
                            <a:ea typeface="宋体" panose="02010600030101010101" pitchFamily="2" charset="-122"/>
                            <a:cs typeface="Times New Roman" panose="02020603050405020304" pitchFamily="18" charset="0"/>
                          </a:rPr>
                          <m:t>𝑘</m:t>
                        </m:r>
                      </m:sub>
                    </m:sSub>
                  </m:oMath>
                </a14:m>
                <a:r>
                  <a:rPr lang="zh-CN" altLang="en-US" dirty="0">
                    <a:latin typeface="宋体" panose="02010600030101010101" pitchFamily="2" charset="-122"/>
                    <a:ea typeface="宋体" panose="02010600030101010101" pitchFamily="2" charset="-122"/>
                    <a:cs typeface="Times New Roman" panose="02020603050405020304" pitchFamily="18" charset="0"/>
                  </a:rPr>
                  <a:t> 分组后集合中每个项目的处理状态</a:t>
                </a:r>
                <a:endParaRPr lang="en-US" altLang="zh-CN" sz="1800" dirty="0">
                  <a:effectLst/>
                  <a:latin typeface="宋体" panose="02010600030101010101" pitchFamily="2" charset="-122"/>
                  <a:ea typeface="宋体" panose="02010600030101010101" pitchFamily="2" charset="-122"/>
                  <a:cs typeface="Times New Roman" panose="02020603050405020304" pitchFamily="18" charset="0"/>
                </a:endParaRPr>
              </a:p>
              <a:p>
                <a:pPr marL="285750" indent="-285750">
                  <a:lnSpc>
                    <a:spcPct val="120000"/>
                  </a:lnSpc>
                  <a:buFont typeface="Arial" panose="020B0604020202020204" pitchFamily="34" charset="0"/>
                  <a:buChar char="•"/>
                </a:pPr>
                <a14:m>
                  <m:oMath xmlns:m="http://schemas.openxmlformats.org/officeDocument/2006/math">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𝑠</m:t>
                        </m:r>
                      </m:e>
                      <m:sub>
                        <m:r>
                          <a:rPr lang="en-US" altLang="zh-CN" i="1">
                            <a:latin typeface="Cambria Math" panose="02040503050406030204" pitchFamily="18" charset="0"/>
                            <a:ea typeface="宋体" panose="02010600030101010101" pitchFamily="2" charset="-122"/>
                            <a:cs typeface="Times New Roman" panose="02020603050405020304" pitchFamily="18" charset="0"/>
                          </a:rPr>
                          <m:t>0</m:t>
                        </m:r>
                      </m:sub>
                    </m:sSub>
                  </m:oMath>
                </a14:m>
                <a:r>
                  <a:rPr lang="en-US" altLang="zh-CN" dirty="0">
                    <a:latin typeface="Times New Roman" panose="02020603050405020304" pitchFamily="18" charset="0"/>
                    <a:ea typeface="宋体" panose="02010600030101010101" pitchFamily="2" charset="-122"/>
                    <a:cs typeface="Times New Roman" panose="02020603050405020304" pitchFamily="18" charset="0"/>
                  </a:rPr>
                  <a:t>(</a:t>
                </a:r>
                <a14:m>
                  <m:oMath xmlns:m="http://schemas.openxmlformats.org/officeDocument/2006/math">
                    <m:r>
                      <a:rPr lang="en-US" altLang="zh-CN" i="1">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zh-CN" dirty="0">
                    <a:latin typeface="Times New Roman" panose="02020603050405020304" pitchFamily="18" charset="0"/>
                    <a:ea typeface="宋体" panose="02010600030101010101" pitchFamily="2" charset="-122"/>
                    <a:cs typeface="Times New Roman" panose="02020603050405020304" pitchFamily="18" charset="0"/>
                  </a:rPr>
                  <a:t>) control</a:t>
                </a:r>
                <a:r>
                  <a:rPr lang="zh-CN" altLang="en-US" dirty="0">
                    <a:latin typeface="Times New Roman" panose="02020603050405020304" pitchFamily="18" charset="0"/>
                    <a:ea typeface="宋体" panose="02010600030101010101" pitchFamily="2" charset="-122"/>
                    <a:cs typeface="Times New Roman" panose="02020603050405020304" pitchFamily="18" charset="0"/>
                  </a:rPr>
                  <a:t>算法的得分计算</a:t>
                </a:r>
                <a:endParaRPr lang="en-US" altLang="zh-CN" sz="1800" b="0" dirty="0">
                  <a:effectLst/>
                  <a:latin typeface="宋体" panose="02010600030101010101" pitchFamily="2" charset="-122"/>
                  <a:ea typeface="宋体" panose="02010600030101010101" pitchFamily="2" charset="-122"/>
                  <a:cs typeface="Times New Roman" panose="02020603050405020304" pitchFamily="18" charset="0"/>
                </a:endParaRPr>
              </a:p>
              <a:p>
                <a:pPr marL="285750" indent="-285750">
                  <a:lnSpc>
                    <a:spcPct val="120000"/>
                  </a:lnSpc>
                  <a:buFont typeface="Arial" panose="020B0604020202020204" pitchFamily="34" charset="0"/>
                  <a:buChar char="•"/>
                </a:pPr>
                <a14:m>
                  <m:oMath xmlns:m="http://schemas.openxmlformats.org/officeDocument/2006/math">
                    <m:sSub>
                      <m:sSubPr>
                        <m:ctrlPr>
                          <a:rPr lang="en-US" altLang="zh-CN" sz="1800" b="0" i="1" smtClean="0">
                            <a:effectLst/>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b="0" i="1" smtClean="0">
                            <a:latin typeface="Cambria Math" panose="02040503050406030204" pitchFamily="18" charset="0"/>
                            <a:ea typeface="宋体" panose="02010600030101010101" pitchFamily="2" charset="-122"/>
                            <a:cs typeface="Times New Roman" panose="02020603050405020304" pitchFamily="18" charset="0"/>
                          </a:rPr>
                          <m:t>𝑠</m:t>
                        </m:r>
                      </m:e>
                      <m:sub>
                        <m:r>
                          <a:rPr lang="en-US" altLang="zh-CN" b="0" i="1" smtClean="0">
                            <a:latin typeface="Cambria Math" panose="02040503050406030204" pitchFamily="18" charset="0"/>
                            <a:ea typeface="宋体" panose="02010600030101010101" pitchFamily="2" charset="-122"/>
                            <a:cs typeface="Times New Roman" panose="02020603050405020304" pitchFamily="18" charset="0"/>
                          </a:rPr>
                          <m:t>1</m:t>
                        </m:r>
                      </m:sub>
                    </m:sSub>
                    <m:d>
                      <m:dPr>
                        <m:ctrlPr>
                          <a:rPr lang="en-US" altLang="zh-CN" b="0" i="1" smtClean="0">
                            <a:latin typeface="Cambria Math" panose="02040503050406030204" pitchFamily="18" charset="0"/>
                            <a:ea typeface="宋体" panose="02010600030101010101" pitchFamily="2" charset="-122"/>
                            <a:cs typeface="Times New Roman" panose="02020603050405020304" pitchFamily="18" charset="0"/>
                          </a:rPr>
                        </m:ctrlPr>
                      </m:dPr>
                      <m:e>
                        <m:r>
                          <a:rPr lang="en-US" altLang="zh-CN" i="1">
                            <a:latin typeface="Cambria Math" panose="02040503050406030204" pitchFamily="18" charset="0"/>
                            <a:ea typeface="Cambria Math" panose="02040503050406030204" pitchFamily="18" charset="0"/>
                            <a:cs typeface="Times New Roman" panose="02020603050405020304" pitchFamily="18" charset="0"/>
                          </a:rPr>
                          <m:t>∙</m:t>
                        </m:r>
                      </m:e>
                    </m:d>
                    <m:r>
                      <a:rPr lang="en-US" altLang="zh-CN" b="0" i="1" smtClean="0">
                        <a:latin typeface="Cambria Math" panose="02040503050406030204" pitchFamily="18" charset="0"/>
                        <a:ea typeface="Cambria Math" panose="02040503050406030204" pitchFamily="18" charset="0"/>
                        <a:cs typeface="Times New Roman" panose="02020603050405020304" pitchFamily="18" charset="0"/>
                      </a:rPr>
                      <m:t> </m:t>
                    </m:r>
                  </m:oMath>
                </a14:m>
                <a:r>
                  <a:rPr lang="en-US" altLang="zh-CN" dirty="0">
                    <a:latin typeface="Times New Roman" panose="02020603050405020304" pitchFamily="18" charset="0"/>
                    <a:ea typeface="宋体" panose="02010600030101010101" pitchFamily="2" charset="-122"/>
                    <a:cs typeface="Times New Roman" panose="02020603050405020304" pitchFamily="18" charset="0"/>
                  </a:rPr>
                  <a:t>treatment</a:t>
                </a:r>
                <a:r>
                  <a:rPr lang="zh-CN" altLang="en-US" dirty="0">
                    <a:latin typeface="Times New Roman" panose="02020603050405020304" pitchFamily="18" charset="0"/>
                    <a:ea typeface="宋体" panose="02010600030101010101" pitchFamily="2" charset="-122"/>
                    <a:cs typeface="Times New Roman" panose="02020603050405020304" pitchFamily="18" charset="0"/>
                  </a:rPr>
                  <a:t>算法的得分计算</a:t>
                </a: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a:p>
                <a:pPr marL="285750" indent="-285750">
                  <a:lnSpc>
                    <a:spcPct val="120000"/>
                  </a:lnSpc>
                  <a:buFont typeface="Arial" panose="020B0604020202020204" pitchFamily="34" charset="0"/>
                  <a:buChar char="•"/>
                </a:pPr>
                <a:r>
                  <a:rPr lang="zh-CN" altLang="en-US" dirty="0">
                    <a:latin typeface="Times New Roman" panose="02020603050405020304" pitchFamily="18" charset="0"/>
                    <a:ea typeface="宋体" panose="02010600030101010101" pitchFamily="2" charset="-122"/>
                    <a:cs typeface="Times New Roman" panose="02020603050405020304" pitchFamily="18" charset="0"/>
                  </a:rPr>
                  <a:t>误差项表示没有捕获的内容评分部分</a:t>
                </a: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p:txBody>
          </p:sp>
        </mc:Choice>
        <mc:Fallback xmlns="">
          <p:sp>
            <p:nvSpPr>
              <p:cNvPr id="19" name="文本框 18">
                <a:extLst>
                  <a:ext uri="{FF2B5EF4-FFF2-40B4-BE49-F238E27FC236}">
                    <a16:creationId xmlns:a16="http://schemas.microsoft.com/office/drawing/2014/main" id="{2EE89886-2E53-4948-BA85-6F6B13070C94}"/>
                  </a:ext>
                </a:extLst>
              </p:cNvPr>
              <p:cNvSpPr txBox="1">
                <a:spLocks noRot="1" noChangeAspect="1" noMove="1" noResize="1" noEditPoints="1" noAdjustHandles="1" noChangeArrowheads="1" noChangeShapeType="1" noTextEdit="1"/>
              </p:cNvSpPr>
              <p:nvPr/>
            </p:nvSpPr>
            <p:spPr>
              <a:xfrm>
                <a:off x="505329" y="2394320"/>
                <a:ext cx="4630552" cy="2419380"/>
              </a:xfrm>
              <a:prstGeom prst="rect">
                <a:avLst/>
              </a:prstGeom>
              <a:blipFill>
                <a:blip r:embed="rId5"/>
                <a:stretch>
                  <a:fillRect l="-921" t="-1008" b="-2267"/>
                </a:stretch>
              </a:blipFill>
            </p:spPr>
            <p:txBody>
              <a:bodyPr/>
              <a:lstStyle/>
              <a:p>
                <a:r>
                  <a:rPr lang="zh-CN" altLang="en-US">
                    <a:noFill/>
                  </a:rPr>
                  <a:t> </a:t>
                </a:r>
              </a:p>
            </p:txBody>
          </p:sp>
        </mc:Fallback>
      </mc:AlternateContent>
      <p:cxnSp>
        <p:nvCxnSpPr>
          <p:cNvPr id="20" name="直接箭头连接符 19">
            <a:extLst>
              <a:ext uri="{FF2B5EF4-FFF2-40B4-BE49-F238E27FC236}">
                <a16:creationId xmlns:a16="http://schemas.microsoft.com/office/drawing/2014/main" id="{8593F2A1-FEBD-4F26-9D58-FFA07C1269CE}"/>
              </a:ext>
            </a:extLst>
          </p:cNvPr>
          <p:cNvCxnSpPr>
            <a:cxnSpLocks/>
          </p:cNvCxnSpPr>
          <p:nvPr/>
        </p:nvCxnSpPr>
        <p:spPr>
          <a:xfrm>
            <a:off x="505329" y="4713302"/>
            <a:ext cx="0" cy="464638"/>
          </a:xfrm>
          <a:prstGeom prst="straightConnector1">
            <a:avLst/>
          </a:prstGeom>
          <a:ln w="635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890A8014-B81A-4342-8673-9ABE170CD1CB}"/>
                  </a:ext>
                </a:extLst>
              </p:cNvPr>
              <p:cNvSpPr txBox="1"/>
              <p:nvPr/>
            </p:nvSpPr>
            <p:spPr>
              <a:xfrm>
                <a:off x="505329" y="5048828"/>
                <a:ext cx="4466721" cy="1447512"/>
              </a:xfrm>
              <a:prstGeom prst="rect">
                <a:avLst/>
              </a:prstGeom>
              <a:noFill/>
            </p:spPr>
            <p:txBody>
              <a:bodyPr wrap="square">
                <a:spAutoFit/>
              </a:bodyPr>
              <a:lstStyle/>
              <a:p>
                <a:pPr>
                  <a:lnSpc>
                    <a:spcPct val="120000"/>
                  </a:lnSpc>
                </a:pPr>
                <a:r>
                  <a:rPr lang="zh-CN" altLang="en-US" dirty="0">
                    <a:latin typeface="Times New Roman" panose="02020603050405020304" pitchFamily="18" charset="0"/>
                    <a:ea typeface="宋体" panose="02010600030101010101" pitchFamily="2" charset="-122"/>
                    <a:cs typeface="Times New Roman" panose="02020603050405020304" pitchFamily="18" charset="0"/>
                  </a:rPr>
                  <a:t>物品的得分由两部分组成：</a:t>
                </a: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r>
                  <a:rPr lang="zh-CN" altLang="en-US" dirty="0">
                    <a:latin typeface="Times New Roman" panose="02020603050405020304" pitchFamily="18" charset="0"/>
                    <a:ea typeface="宋体" panose="02010600030101010101" pitchFamily="2" charset="-122"/>
                    <a:cs typeface="Times New Roman" panose="02020603050405020304" pitchFamily="18" charset="0"/>
                  </a:rPr>
                  <a:t>​基础得分函数 </a:t>
                </a:r>
                <a14:m>
                  <m:oMath xmlns:m="http://schemas.openxmlformats.org/officeDocument/2006/math">
                    <m:sSub>
                      <m:sSubPr>
                        <m:ctrlPr>
                          <a:rPr lang="en-US" altLang="zh-CN" i="1" smtClean="0">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b="0" i="1" smtClean="0">
                            <a:latin typeface="Cambria Math" panose="02040503050406030204" pitchFamily="18" charset="0"/>
                            <a:ea typeface="宋体" panose="02010600030101010101" pitchFamily="2" charset="-122"/>
                            <a:cs typeface="Times New Roman" panose="02020603050405020304" pitchFamily="18" charset="0"/>
                          </a:rPr>
                          <m:t>𝑠</m:t>
                        </m:r>
                      </m:e>
                      <m:sub>
                        <m:r>
                          <a:rPr lang="en-US" altLang="zh-CN" b="0" i="1" smtClean="0">
                            <a:latin typeface="Cambria Math" panose="02040503050406030204" pitchFamily="18" charset="0"/>
                            <a:ea typeface="宋体" panose="02010600030101010101" pitchFamily="2" charset="-122"/>
                            <a:cs typeface="Times New Roman" panose="02020603050405020304" pitchFamily="18" charset="0"/>
                          </a:rPr>
                          <m:t>0</m:t>
                        </m:r>
                      </m:sub>
                    </m:sSub>
                    <m:d>
                      <m:dPr>
                        <m:ctrlPr>
                          <a:rPr lang="en-US" altLang="zh-CN" b="0" i="1" smtClean="0">
                            <a:latin typeface="Cambria Math" panose="02040503050406030204" pitchFamily="18" charset="0"/>
                            <a:ea typeface="宋体" panose="02010600030101010101" pitchFamily="2" charset="-122"/>
                            <a:cs typeface="Times New Roman" panose="02020603050405020304" pitchFamily="18" charset="0"/>
                          </a:rPr>
                        </m:ctrlPr>
                      </m:dPr>
                      <m:e>
                        <m:sSub>
                          <m:sSubPr>
                            <m:ctrlPr>
                              <a:rPr lang="en-US" altLang="zh-CN" b="0" i="1" smtClean="0">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b="0" i="1" smtClean="0">
                                <a:latin typeface="Cambria Math" panose="02040503050406030204" pitchFamily="18" charset="0"/>
                                <a:ea typeface="宋体" panose="02010600030101010101" pitchFamily="2" charset="-122"/>
                                <a:cs typeface="Times New Roman" panose="02020603050405020304" pitchFamily="18" charset="0"/>
                              </a:rPr>
                              <m:t>𝑉</m:t>
                            </m:r>
                          </m:e>
                          <m:sub>
                            <m:r>
                              <a:rPr lang="en-US" altLang="zh-CN" b="0" i="1" smtClean="0">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b="0" i="1" smtClean="0">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b="0" i="1" smtClean="0">
                                <a:latin typeface="Cambria Math" panose="02040503050406030204" pitchFamily="18" charset="0"/>
                                <a:ea typeface="宋体" panose="02010600030101010101" pitchFamily="2" charset="-122"/>
                                <a:cs typeface="Times New Roman" panose="02020603050405020304" pitchFamily="18" charset="0"/>
                              </a:rPr>
                              <m:t>𝐶</m:t>
                            </m:r>
                          </m:e>
                          <m:sub>
                            <m:r>
                              <a:rPr lang="en-US" altLang="zh-CN" b="0" i="1" smtClean="0">
                                <a:latin typeface="Cambria Math" panose="02040503050406030204" pitchFamily="18" charset="0"/>
                                <a:ea typeface="宋体" panose="02010600030101010101" pitchFamily="2" charset="-122"/>
                                <a:cs typeface="Times New Roman" panose="02020603050405020304" pitchFamily="18" charset="0"/>
                              </a:rPr>
                              <m:t>𝑖</m:t>
                            </m:r>
                            <m:r>
                              <a:rPr lang="en-US" altLang="zh-CN"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b="0" i="1" smtClean="0">
                                <a:latin typeface="Cambria Math" panose="02040503050406030204" pitchFamily="18" charset="0"/>
                                <a:ea typeface="宋体" panose="02010600030101010101" pitchFamily="2" charset="-122"/>
                                <a:cs typeface="Times New Roman" panose="02020603050405020304" pitchFamily="18" charset="0"/>
                              </a:rPr>
                              <m:t>𝑘</m:t>
                            </m:r>
                          </m:sub>
                        </m:sSub>
                      </m:e>
                    </m:d>
                  </m:oMath>
                </a14:m>
                <a:r>
                  <a:rPr lang="en-US" altLang="zh-CN" dirty="0">
                    <a:latin typeface="Times New Roman" panose="02020603050405020304" pitchFamily="18" charset="0"/>
                    <a:ea typeface="宋体" panose="02010600030101010101" pitchFamily="2" charset="-122"/>
                    <a:cs typeface="Times New Roman" panose="02020603050405020304" pitchFamily="18" charset="0"/>
                  </a:rPr>
                  <a:t>(</a:t>
                </a:r>
                <a:r>
                  <a:rPr lang="zh-CN" altLang="en-US" dirty="0">
                    <a:latin typeface="Times New Roman" panose="02020603050405020304" pitchFamily="18" charset="0"/>
                    <a:ea typeface="宋体" panose="02010600030101010101" pitchFamily="2" charset="-122"/>
                    <a:cs typeface="Times New Roman" panose="02020603050405020304" pitchFamily="18" charset="0"/>
                  </a:rPr>
                  <a:t>控制组算法</a:t>
                </a:r>
                <a:r>
                  <a:rPr lang="en-US" altLang="zh-CN" dirty="0">
                    <a:latin typeface="Times New Roman" panose="02020603050405020304" pitchFamily="18" charset="0"/>
                    <a:ea typeface="宋体" panose="02010600030101010101" pitchFamily="2" charset="-122"/>
                    <a:cs typeface="Times New Roman" panose="02020603050405020304" pitchFamily="18" charset="0"/>
                  </a:rPr>
                  <a:t>) +</a:t>
                </a:r>
              </a:p>
              <a:p>
                <a:pPr>
                  <a:lnSpc>
                    <a:spcPct val="120000"/>
                  </a:lnSpc>
                </a:pPr>
                <a:r>
                  <a:rPr lang="zh-CN" altLang="en-US" dirty="0">
                    <a:latin typeface="Times New Roman" panose="02020603050405020304" pitchFamily="18" charset="0"/>
                    <a:ea typeface="宋体" panose="02010600030101010101" pitchFamily="2" charset="-122"/>
                    <a:cs typeface="Times New Roman" panose="02020603050405020304" pitchFamily="18" charset="0"/>
                  </a:rPr>
                  <a:t>处理增益函数 </a:t>
                </a:r>
                <a14:m>
                  <m:oMath xmlns:m="http://schemas.openxmlformats.org/officeDocument/2006/math">
                    <m:sSub>
                      <m:sSubPr>
                        <m:ctrlPr>
                          <a:rPr lang="en-US" altLang="zh-CN" i="1" smtClean="0">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b="0" i="1" smtClean="0">
                            <a:latin typeface="Cambria Math" panose="02040503050406030204" pitchFamily="18" charset="0"/>
                            <a:ea typeface="宋体" panose="02010600030101010101" pitchFamily="2" charset="-122"/>
                            <a:cs typeface="Times New Roman" panose="02020603050405020304" pitchFamily="18" charset="0"/>
                          </a:rPr>
                          <m:t>𝑠</m:t>
                        </m:r>
                      </m:e>
                      <m:sub>
                        <m:r>
                          <a:rPr lang="en-US" altLang="zh-CN" b="0" i="1" smtClean="0">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b="0" i="1" smtClean="0">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b="0" i="1" smtClean="0">
                            <a:latin typeface="Cambria Math" panose="02040503050406030204" pitchFamily="18" charset="0"/>
                            <a:ea typeface="宋体" panose="02010600030101010101" pitchFamily="2" charset="-122"/>
                            <a:cs typeface="Times New Roman" panose="02020603050405020304" pitchFamily="18" charset="0"/>
                          </a:rPr>
                          <m:t>𝑉</m:t>
                        </m:r>
                      </m:e>
                      <m:sub>
                        <m:r>
                          <a:rPr lang="en-US" altLang="zh-CN" b="0" i="1" smtClean="0">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b="0" i="1" smtClean="0">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b="0" i="1" smtClean="0">
                            <a:latin typeface="Cambria Math" panose="02040503050406030204" pitchFamily="18" charset="0"/>
                            <a:ea typeface="宋体" panose="02010600030101010101" pitchFamily="2" charset="-122"/>
                            <a:cs typeface="Times New Roman" panose="02020603050405020304" pitchFamily="18" charset="0"/>
                          </a:rPr>
                          <m:t>𝐶</m:t>
                        </m:r>
                      </m:e>
                      <m:sub>
                        <m:r>
                          <a:rPr lang="en-US" altLang="zh-CN" b="0" i="1" smtClean="0">
                            <a:latin typeface="Cambria Math" panose="02040503050406030204" pitchFamily="18" charset="0"/>
                            <a:ea typeface="宋体" panose="02010600030101010101" pitchFamily="2" charset="-122"/>
                            <a:cs typeface="Times New Roman" panose="02020603050405020304" pitchFamily="18" charset="0"/>
                          </a:rPr>
                          <m:t>𝑖</m:t>
                        </m:r>
                        <m:r>
                          <a:rPr lang="en-US" altLang="zh-CN"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b="0" i="1" smtClean="0">
                            <a:latin typeface="Cambria Math" panose="02040503050406030204" pitchFamily="18" charset="0"/>
                            <a:ea typeface="宋体" panose="02010600030101010101" pitchFamily="2" charset="-122"/>
                            <a:cs typeface="Times New Roman" panose="02020603050405020304" pitchFamily="18" charset="0"/>
                          </a:rPr>
                          <m:t>𝑘</m:t>
                        </m:r>
                      </m:sub>
                    </m:sSub>
                    <m:r>
                      <a:rPr lang="en-US" altLang="zh-CN" b="0" i="1" smtClean="0">
                        <a:latin typeface="Cambria Math" panose="02040503050406030204" pitchFamily="18" charset="0"/>
                        <a:ea typeface="宋体" panose="02010600030101010101" pitchFamily="2" charset="-122"/>
                        <a:cs typeface="Times New Roman" panose="02020603050405020304" pitchFamily="18" charset="0"/>
                      </a:rPr>
                      <m:t>)</m:t>
                    </m:r>
                  </m:oMath>
                </a14:m>
                <a:r>
                  <a:rPr lang="en-US" altLang="zh-CN" dirty="0">
                    <a:latin typeface="Times New Roman" panose="02020603050405020304" pitchFamily="18" charset="0"/>
                    <a:ea typeface="宋体" panose="02010600030101010101" pitchFamily="2" charset="-122"/>
                    <a:cs typeface="Times New Roman" panose="02020603050405020304" pitchFamily="18" charset="0"/>
                  </a:rPr>
                  <a:t>(</a:t>
                </a:r>
                <a:r>
                  <a:rPr lang="zh-CN" altLang="en-US" dirty="0">
                    <a:latin typeface="Times New Roman" panose="02020603050405020304" pitchFamily="18" charset="0"/>
                    <a:ea typeface="宋体" panose="02010600030101010101" pitchFamily="2" charset="-122"/>
                    <a:cs typeface="Times New Roman" panose="02020603050405020304" pitchFamily="18" charset="0"/>
                  </a:rPr>
                  <a:t>处理组算法提升</a:t>
                </a:r>
                <a:r>
                  <a:rPr lang="en-US" altLang="zh-CN" dirty="0">
                    <a:latin typeface="Times New Roman" panose="02020603050405020304" pitchFamily="18" charset="0"/>
                    <a:ea typeface="宋体" panose="02010600030101010101" pitchFamily="2" charset="-122"/>
                    <a:cs typeface="Times New Roman" panose="02020603050405020304" pitchFamily="18" charset="0"/>
                  </a:rPr>
                  <a:t>)​</a:t>
                </a:r>
                <a:r>
                  <a:rPr lang="zh-CN" altLang="en-US" dirty="0">
                    <a:latin typeface="Times New Roman" panose="02020603050405020304" pitchFamily="18" charset="0"/>
                    <a:ea typeface="宋体" panose="02010600030101010101" pitchFamily="2" charset="-122"/>
                    <a:cs typeface="Times New Roman" panose="02020603050405020304" pitchFamily="18" charset="0"/>
                  </a:rPr>
                  <a:t>。</a:t>
                </a: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r>
                  <a:rPr lang="zh-CN" altLang="en-US" dirty="0">
                    <a:latin typeface="Times New Roman" panose="02020603050405020304" pitchFamily="18" charset="0"/>
                    <a:ea typeface="宋体" panose="02010600030101010101" pitchFamily="2" charset="-122"/>
                    <a:cs typeface="Times New Roman" panose="02020603050405020304" pitchFamily="18" charset="0"/>
                  </a:rPr>
                  <a:t>两个函数都用神经网络建模。</a:t>
                </a:r>
              </a:p>
            </p:txBody>
          </p:sp>
        </mc:Choice>
        <mc:Fallback xmlns="">
          <p:sp>
            <p:nvSpPr>
              <p:cNvPr id="22" name="文本框 21">
                <a:extLst>
                  <a:ext uri="{FF2B5EF4-FFF2-40B4-BE49-F238E27FC236}">
                    <a16:creationId xmlns:a16="http://schemas.microsoft.com/office/drawing/2014/main" id="{890A8014-B81A-4342-8673-9ABE170CD1CB}"/>
                  </a:ext>
                </a:extLst>
              </p:cNvPr>
              <p:cNvSpPr txBox="1">
                <a:spLocks noRot="1" noChangeAspect="1" noMove="1" noResize="1" noEditPoints="1" noAdjustHandles="1" noChangeArrowheads="1" noChangeShapeType="1" noTextEdit="1"/>
              </p:cNvSpPr>
              <p:nvPr/>
            </p:nvSpPr>
            <p:spPr>
              <a:xfrm>
                <a:off x="505329" y="5048828"/>
                <a:ext cx="4466721" cy="1447512"/>
              </a:xfrm>
              <a:prstGeom prst="rect">
                <a:avLst/>
              </a:prstGeom>
              <a:blipFill>
                <a:blip r:embed="rId6"/>
                <a:stretch>
                  <a:fillRect l="-1228" t="-1261" r="-6139" b="-462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文本框 24">
                <a:extLst>
                  <a:ext uri="{FF2B5EF4-FFF2-40B4-BE49-F238E27FC236}">
                    <a16:creationId xmlns:a16="http://schemas.microsoft.com/office/drawing/2014/main" id="{9F5585B6-D2E0-4DD7-AE01-AB84DA8ABC8C}"/>
                  </a:ext>
                </a:extLst>
              </p:cNvPr>
              <p:cNvSpPr txBox="1"/>
              <p:nvPr/>
            </p:nvSpPr>
            <p:spPr>
              <a:xfrm>
                <a:off x="5226050" y="961051"/>
                <a:ext cx="7043282" cy="1044453"/>
              </a:xfrm>
              <a:prstGeom prst="rect">
                <a:avLst/>
              </a:prstGeom>
              <a:noFill/>
            </p:spPr>
            <p:txBody>
              <a:bodyPr wrap="square">
                <a:spAutoFit/>
              </a:bodyPr>
              <a:lstStyle/>
              <a:p>
                <a:pPr algn="ctr">
                  <a:lnSpc>
                    <a:spcPct val="120000"/>
                  </a:lnSpc>
                </a:pPr>
                <a14:m>
                  <m:oMathPara xmlns:m="http://schemas.openxmlformats.org/officeDocument/2006/math">
                    <m:oMathParaPr>
                      <m:jc m:val="centerGroup"/>
                    </m:oMathParaPr>
                    <m:oMath xmlns:m="http://schemas.openxmlformats.org/officeDocument/2006/math">
                      <m:r>
                        <a:rPr lang="en-US" altLang="zh-CN" b="0" i="1" smtClean="0">
                          <a:effectLst/>
                          <a:latin typeface="Cambria Math" panose="02040503050406030204" pitchFamily="18" charset="0"/>
                          <a:ea typeface="宋体" panose="02010600030101010101" pitchFamily="2" charset="-122"/>
                          <a:cs typeface="Times New Roman" panose="02020603050405020304" pitchFamily="18" charset="0"/>
                        </a:rPr>
                        <m:t>𝑃</m:t>
                      </m:r>
                      <m:d>
                        <m:dPr>
                          <m:endChr m:val="|"/>
                          <m:ctrlPr>
                            <a:rPr lang="en-US" altLang="zh-CN" b="0" i="1" smtClean="0">
                              <a:effectLst/>
                              <a:latin typeface="Cambria Math" panose="02040503050406030204" pitchFamily="18" charset="0"/>
                              <a:ea typeface="宋体" panose="02010600030101010101" pitchFamily="2" charset="-122"/>
                              <a:cs typeface="Times New Roman" panose="02020603050405020304" pitchFamily="18" charset="0"/>
                            </a:rPr>
                          </m:ctrlPr>
                        </m:dPr>
                        <m:e>
                          <m:sSubSup>
                            <m:sSubSup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SupPr>
                            <m:e>
                              <m:r>
                                <a:rPr lang="en-US" altLang="zh-CN" b="0" i="1" smtClean="0">
                                  <a:latin typeface="Cambria Math" panose="02040503050406030204" pitchFamily="18" charset="0"/>
                                  <a:ea typeface="宋体" panose="02010600030101010101" pitchFamily="2" charset="-122"/>
                                  <a:cs typeface="Times New Roman" panose="02020603050405020304" pitchFamily="18" charset="0"/>
                                </a:rPr>
                                <m:t>𝑘</m:t>
                              </m:r>
                            </m:e>
                            <m:sub>
                              <m:r>
                                <a:rPr lang="en-US" altLang="zh-CN" b="0" i="1" smtClean="0">
                                  <a:latin typeface="Cambria Math" panose="02040503050406030204" pitchFamily="18" charset="0"/>
                                  <a:ea typeface="宋体" panose="02010600030101010101" pitchFamily="2" charset="-122"/>
                                  <a:cs typeface="Times New Roman" panose="02020603050405020304" pitchFamily="18" charset="0"/>
                                </a:rPr>
                                <m:t>𝑖</m:t>
                              </m:r>
                            </m:sub>
                            <m:sup>
                              <m:r>
                                <a:rPr lang="en-US" altLang="zh-CN" i="1">
                                  <a:latin typeface="Cambria Math" panose="02040503050406030204" pitchFamily="18" charset="0"/>
                                  <a:ea typeface="宋体" panose="02010600030101010101" pitchFamily="2" charset="-122"/>
                                  <a:cs typeface="Times New Roman" panose="02020603050405020304" pitchFamily="18" charset="0"/>
                                </a:rPr>
                                <m:t>∗</m:t>
                              </m:r>
                            </m:sup>
                          </m:sSubSup>
                          <m:r>
                            <a:rPr lang="en-US" altLang="zh-CN"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b="0" i="1" smtClean="0">
                              <a:latin typeface="Cambria Math" panose="02040503050406030204" pitchFamily="18" charset="0"/>
                              <a:ea typeface="宋体" panose="02010600030101010101" pitchFamily="2" charset="-122"/>
                              <a:cs typeface="Times New Roman" panose="02020603050405020304" pitchFamily="18" charset="0"/>
                            </a:rPr>
                            <m:t>𝑘</m:t>
                          </m:r>
                          <m:r>
                            <a:rPr lang="en-US" altLang="zh-CN" b="0" i="1" smtClean="0">
                              <a:latin typeface="Cambria Math" panose="02040503050406030204" pitchFamily="18" charset="0"/>
                              <a:ea typeface="宋体" panose="02010600030101010101" pitchFamily="2" charset="-122"/>
                              <a:cs typeface="Times New Roman" panose="02020603050405020304" pitchFamily="18" charset="0"/>
                            </a:rPr>
                            <m:t> </m:t>
                          </m:r>
                        </m:e>
                      </m:d>
                      <m:r>
                        <a:rPr lang="en-US" altLang="zh-CN" b="0" i="1" smtClean="0">
                          <a:latin typeface="Cambria Math" panose="02040503050406030204" pitchFamily="18" charset="0"/>
                          <a:ea typeface="宋体" panose="02010600030101010101" pitchFamily="2" charset="-122"/>
                          <a:cs typeface="Times New Roman" panose="02020603050405020304" pitchFamily="18" charset="0"/>
                        </a:rPr>
                        <m:t> </m:t>
                      </m:r>
                      <m:sSub>
                        <m:sSubPr>
                          <m:ctrlPr>
                            <a:rPr lang="en-US" altLang="zh-CN" b="0" i="1" smtClean="0">
                              <a:effectLst/>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b="0" i="1" smtClean="0">
                              <a:effectLst/>
                              <a:latin typeface="Cambria Math" panose="02040503050406030204" pitchFamily="18" charset="0"/>
                              <a:ea typeface="宋体" panose="02010600030101010101" pitchFamily="2" charset="-122"/>
                              <a:cs typeface="Times New Roman" panose="02020603050405020304" pitchFamily="18" charset="0"/>
                            </a:rPr>
                            <m:t>𝑉</m:t>
                          </m:r>
                        </m:e>
                        <m:sub>
                          <m:r>
                            <a:rPr lang="en-US" altLang="zh-CN" b="0" i="1" smtClean="0">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b="0" i="1" smtClean="0">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b="1"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b="1" i="1">
                              <a:latin typeface="Cambria Math" panose="02040503050406030204" pitchFamily="18" charset="0"/>
                              <a:ea typeface="宋体" panose="02010600030101010101" pitchFamily="2" charset="-122"/>
                              <a:cs typeface="Times New Roman" panose="02020603050405020304" pitchFamily="18" charset="0"/>
                            </a:rPr>
                            <m:t>𝑪</m:t>
                          </m:r>
                        </m:e>
                        <m:sub>
                          <m:r>
                            <a:rPr lang="en-US" altLang="zh-CN" b="1" i="1">
                              <a:latin typeface="Cambria Math" panose="02040503050406030204" pitchFamily="18" charset="0"/>
                              <a:ea typeface="宋体" panose="02010600030101010101" pitchFamily="2" charset="-122"/>
                              <a:cs typeface="Times New Roman" panose="02020603050405020304" pitchFamily="18" charset="0"/>
                            </a:rPr>
                            <m:t>𝒊</m:t>
                          </m:r>
                        </m:sub>
                      </m:sSub>
                      <m:r>
                        <a:rPr lang="en-US" altLang="zh-CN" b="0" i="1" smtClean="0">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b="1"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b="1" i="1" smtClean="0">
                              <a:latin typeface="Cambria Math" panose="02040503050406030204" pitchFamily="18" charset="0"/>
                              <a:ea typeface="宋体" panose="02010600030101010101" pitchFamily="2" charset="-122"/>
                              <a:cs typeface="Times New Roman" panose="02020603050405020304" pitchFamily="18" charset="0"/>
                            </a:rPr>
                            <m:t>𝑾</m:t>
                          </m:r>
                        </m:e>
                        <m:sub>
                          <m:r>
                            <a:rPr lang="en-US" altLang="zh-CN" b="1" i="1">
                              <a:latin typeface="Cambria Math" panose="02040503050406030204" pitchFamily="18" charset="0"/>
                              <a:ea typeface="宋体" panose="02010600030101010101" pitchFamily="2" charset="-122"/>
                              <a:cs typeface="Times New Roman" panose="02020603050405020304" pitchFamily="18" charset="0"/>
                            </a:rPr>
                            <m:t>𝒊</m:t>
                          </m:r>
                        </m:sub>
                      </m:sSub>
                      <m:r>
                        <a:rPr lang="en-US" altLang="zh-CN" b="0" i="1" smtClean="0">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𝑠</m:t>
                          </m:r>
                        </m:e>
                        <m:sub>
                          <m:r>
                            <a:rPr lang="en-US" altLang="zh-CN" i="1">
                              <a:latin typeface="Cambria Math" panose="02040503050406030204" pitchFamily="18" charset="0"/>
                              <a:ea typeface="宋体" panose="02010600030101010101" pitchFamily="2" charset="-122"/>
                              <a:cs typeface="Times New Roman" panose="02020603050405020304" pitchFamily="18" charset="0"/>
                            </a:rPr>
                            <m:t>0</m:t>
                          </m:r>
                        </m:sub>
                      </m:sSub>
                      <m:r>
                        <a:rPr lang="en-US" altLang="zh-CN" b="0" i="1" smtClean="0">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𝑠</m:t>
                          </m:r>
                        </m:e>
                        <m:sub>
                          <m:r>
                            <a:rPr lang="en-US" altLang="zh-CN" b="0" i="1" smtClean="0">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b="0" i="1" smtClean="0">
                          <a:latin typeface="Cambria Math" panose="02040503050406030204" pitchFamily="18" charset="0"/>
                          <a:ea typeface="宋体" panose="02010600030101010101" pitchFamily="2" charset="-122"/>
                          <a:cs typeface="Times New Roman" panose="02020603050405020304" pitchFamily="18" charset="0"/>
                        </a:rPr>
                        <m:t>)=</m:t>
                      </m:r>
                      <m:f>
                        <m:fPr>
                          <m:ctrlPr>
                            <a:rPr lang="en-US" altLang="zh-CN" b="0" i="1" smtClean="0">
                              <a:latin typeface="Cambria Math" panose="02040503050406030204" pitchFamily="18" charset="0"/>
                              <a:ea typeface="宋体" panose="02010600030101010101" pitchFamily="2" charset="-122"/>
                              <a:cs typeface="Times New Roman" panose="02020603050405020304" pitchFamily="18" charset="0"/>
                            </a:rPr>
                          </m:ctrlPr>
                        </m:fPr>
                        <m:num>
                          <m:sSup>
                            <m:sSupPr>
                              <m:ctrlPr>
                                <a:rPr lang="en-US" altLang="zh-CN" b="0" i="1" smtClean="0">
                                  <a:latin typeface="Cambria Math" panose="02040503050406030204" pitchFamily="18" charset="0"/>
                                  <a:ea typeface="宋体" panose="02010600030101010101" pitchFamily="2" charset="-122"/>
                                  <a:cs typeface="Times New Roman" panose="02020603050405020304" pitchFamily="18" charset="0"/>
                                </a:rPr>
                              </m:ctrlPr>
                            </m:sSupPr>
                            <m:e>
                              <m:r>
                                <a:rPr lang="en-US" altLang="zh-CN" b="0" i="1" smtClean="0">
                                  <a:latin typeface="Cambria Math" panose="02040503050406030204" pitchFamily="18" charset="0"/>
                                  <a:ea typeface="宋体" panose="02010600030101010101" pitchFamily="2" charset="-122"/>
                                  <a:cs typeface="Times New Roman" panose="02020603050405020304" pitchFamily="18" charset="0"/>
                                </a:rPr>
                                <m:t>𝑒</m:t>
                              </m:r>
                            </m:e>
                            <m:sup>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𝑠</m:t>
                                  </m:r>
                                </m:e>
                                <m:sub>
                                  <m:r>
                                    <a:rPr lang="en-US" altLang="zh-CN" i="1">
                                      <a:latin typeface="Cambria Math" panose="02040503050406030204" pitchFamily="18" charset="0"/>
                                      <a:ea typeface="宋体" panose="02010600030101010101" pitchFamily="2" charset="-122"/>
                                      <a:cs typeface="Times New Roman" panose="02020603050405020304" pitchFamily="18" charset="0"/>
                                    </a:rPr>
                                    <m:t>0</m:t>
                                  </m:r>
                                </m:sub>
                              </m:sSub>
                              <m:d>
                                <m:d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dPr>
                                <m:e>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𝑉</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i="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𝐶</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r>
                                        <a:rPr lang="en-US" altLang="zh-CN" i="1">
                                          <a:latin typeface="Cambria Math" panose="02040503050406030204" pitchFamily="18" charset="0"/>
                                          <a:ea typeface="宋体" panose="02010600030101010101" pitchFamily="2" charset="-122"/>
                                          <a:cs typeface="Times New Roman" panose="02020603050405020304" pitchFamily="18" charset="0"/>
                                        </a:rPr>
                                        <m:t>,</m:t>
                                      </m:r>
                                      <m:r>
                                        <a:rPr lang="en-US" altLang="zh-CN" i="1">
                                          <a:latin typeface="Cambria Math" panose="02040503050406030204" pitchFamily="18" charset="0"/>
                                          <a:ea typeface="宋体" panose="02010600030101010101" pitchFamily="2" charset="-122"/>
                                          <a:cs typeface="Times New Roman" panose="02020603050405020304" pitchFamily="18" charset="0"/>
                                        </a:rPr>
                                        <m:t>𝑘</m:t>
                                      </m:r>
                                    </m:sub>
                                  </m:sSub>
                                </m:e>
                              </m:d>
                              <m:r>
                                <a:rPr lang="en-US" altLang="zh-CN" b="0" i="1" smtClean="0">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𝑊</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r>
                                    <a:rPr lang="en-US" altLang="zh-CN" i="1">
                                      <a:latin typeface="Cambria Math" panose="02040503050406030204" pitchFamily="18" charset="0"/>
                                      <a:ea typeface="宋体" panose="02010600030101010101" pitchFamily="2" charset="-122"/>
                                      <a:cs typeface="Times New Roman" panose="02020603050405020304" pitchFamily="18" charset="0"/>
                                    </a:rPr>
                                    <m:t>,</m:t>
                                  </m:r>
                                  <m:r>
                                    <a:rPr lang="en-US" altLang="zh-CN" i="1">
                                      <a:latin typeface="Cambria Math" panose="02040503050406030204" pitchFamily="18" charset="0"/>
                                      <a:ea typeface="宋体" panose="02010600030101010101" pitchFamily="2" charset="-122"/>
                                      <a:cs typeface="Times New Roman" panose="02020603050405020304" pitchFamily="18" charset="0"/>
                                    </a:rPr>
                                    <m:t>𝑘</m:t>
                                  </m:r>
                                </m:sub>
                              </m:sSub>
                              <m:r>
                                <a:rPr lang="en-US" altLang="zh-CN" i="1">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𝑠</m:t>
                                  </m:r>
                                </m:e>
                                <m:sub>
                                  <m:r>
                                    <a:rPr lang="en-US" altLang="zh-CN" i="1">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i="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𝑉</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i="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𝐶</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r>
                                    <a:rPr lang="en-US" altLang="zh-CN" i="1">
                                      <a:latin typeface="Cambria Math" panose="02040503050406030204" pitchFamily="18" charset="0"/>
                                      <a:ea typeface="宋体" panose="02010600030101010101" pitchFamily="2" charset="-122"/>
                                      <a:cs typeface="Times New Roman" panose="02020603050405020304" pitchFamily="18" charset="0"/>
                                    </a:rPr>
                                    <m:t>,</m:t>
                                  </m:r>
                                  <m:r>
                                    <a:rPr lang="en-US" altLang="zh-CN" i="1">
                                      <a:latin typeface="Cambria Math" panose="02040503050406030204" pitchFamily="18" charset="0"/>
                                      <a:ea typeface="宋体" panose="02010600030101010101" pitchFamily="2" charset="-122"/>
                                      <a:cs typeface="Times New Roman" panose="02020603050405020304" pitchFamily="18" charset="0"/>
                                    </a:rPr>
                                    <m:t>𝑘</m:t>
                                  </m:r>
                                </m:sub>
                              </m:sSub>
                              <m:r>
                                <a:rPr lang="en-US" altLang="zh-CN" i="1">
                                  <a:latin typeface="Cambria Math" panose="02040503050406030204" pitchFamily="18" charset="0"/>
                                  <a:ea typeface="宋体" panose="02010600030101010101" pitchFamily="2" charset="-122"/>
                                  <a:cs typeface="Times New Roman" panose="02020603050405020304" pitchFamily="18" charset="0"/>
                                </a:rPr>
                                <m:t>)</m:t>
                              </m:r>
                            </m:sup>
                          </m:sSup>
                        </m:num>
                        <m:den>
                          <m:sSubSup>
                            <m:sSubSupPr>
                              <m:ctrlPr>
                                <a:rPr lang="en-US" altLang="zh-CN" i="1" dirty="0" smtClean="0">
                                  <a:latin typeface="Cambria Math" panose="02040503050406030204" pitchFamily="18" charset="0"/>
                                  <a:ea typeface="宋体" panose="02010600030101010101" pitchFamily="2" charset="-122"/>
                                  <a:cs typeface="Times New Roman" panose="02020603050405020304" pitchFamily="18" charset="0"/>
                                </a:rPr>
                              </m:ctrlPr>
                            </m:sSubSupPr>
                            <m:e>
                              <m:r>
                                <m:rPr>
                                  <m:sty m:val="p"/>
                                </m:rPr>
                                <a:rPr lang="en-US" altLang="zh-CN" i="1" dirty="0">
                                  <a:latin typeface="Cambria Math" panose="02040503050406030204" pitchFamily="18" charset="0"/>
                                  <a:ea typeface="宋体" panose="02010600030101010101" pitchFamily="2" charset="-122"/>
                                  <a:cs typeface="Times New Roman" panose="02020603050405020304" pitchFamily="18" charset="0"/>
                                </a:rPr>
                                <m:t>Σ</m:t>
                              </m:r>
                            </m:e>
                            <m:sub>
                              <m:sSup>
                                <m:sSupPr>
                                  <m:ctrlPr>
                                    <a:rPr lang="en-US" altLang="zh-CN" i="1" dirty="0" smtClean="0">
                                      <a:latin typeface="Cambria Math" panose="02040503050406030204" pitchFamily="18" charset="0"/>
                                      <a:ea typeface="宋体" panose="02010600030101010101" pitchFamily="2" charset="-122"/>
                                      <a:cs typeface="Times New Roman" panose="02020603050405020304" pitchFamily="18" charset="0"/>
                                    </a:rPr>
                                  </m:ctrlPr>
                                </m:sSupPr>
                                <m:e>
                                  <m:r>
                                    <a:rPr lang="en-US" altLang="zh-CN" b="0" i="1" dirty="0" smtClean="0">
                                      <a:latin typeface="Cambria Math" panose="02040503050406030204" pitchFamily="18" charset="0"/>
                                      <a:ea typeface="宋体" panose="02010600030101010101" pitchFamily="2" charset="-122"/>
                                      <a:cs typeface="Times New Roman" panose="02020603050405020304" pitchFamily="18" charset="0"/>
                                    </a:rPr>
                                    <m:t>𝑘</m:t>
                                  </m:r>
                                </m:e>
                                <m:sup>
                                  <m:r>
                                    <a:rPr lang="en-US" altLang="zh-CN" b="0" i="1" dirty="0" smtClean="0">
                                      <a:latin typeface="Cambria Math" panose="02040503050406030204" pitchFamily="18" charset="0"/>
                                      <a:ea typeface="宋体" panose="02010600030101010101" pitchFamily="2" charset="-122"/>
                                      <a:cs typeface="Times New Roman" panose="02020603050405020304" pitchFamily="18" charset="0"/>
                                    </a:rPr>
                                    <m:t>′</m:t>
                                  </m:r>
                                </m:sup>
                              </m:sSup>
                              <m:r>
                                <a:rPr lang="en-US" altLang="zh-CN" b="0" i="1" dirty="0" smtClean="0">
                                  <a:latin typeface="Cambria Math" panose="02040503050406030204" pitchFamily="18" charset="0"/>
                                  <a:ea typeface="宋体" panose="02010600030101010101" pitchFamily="2" charset="-122"/>
                                  <a:cs typeface="Times New Roman" panose="02020603050405020304" pitchFamily="18" charset="0"/>
                                </a:rPr>
                                <m:t>=1</m:t>
                              </m:r>
                            </m:sub>
                            <m:sup>
                              <m:r>
                                <a:rPr lang="en-US" altLang="zh-CN" b="0" i="1" dirty="0" smtClean="0">
                                  <a:latin typeface="Cambria Math" panose="02040503050406030204" pitchFamily="18" charset="0"/>
                                  <a:ea typeface="宋体" panose="02010600030101010101" pitchFamily="2" charset="-122"/>
                                  <a:cs typeface="Times New Roman" panose="02020603050405020304" pitchFamily="18" charset="0"/>
                                </a:rPr>
                                <m:t>𝐾</m:t>
                              </m:r>
                            </m:sup>
                          </m:sSubSup>
                          <m:sSup>
                            <m:sSupPr>
                              <m:ctrlPr>
                                <a:rPr lang="en-US" altLang="zh-CN" i="1" dirty="0" smtClean="0">
                                  <a:latin typeface="Cambria Math" panose="02040503050406030204" pitchFamily="18" charset="0"/>
                                  <a:ea typeface="宋体" panose="02010600030101010101" pitchFamily="2" charset="-122"/>
                                  <a:cs typeface="Times New Roman" panose="02020603050405020304" pitchFamily="18" charset="0"/>
                                </a:rPr>
                              </m:ctrlPr>
                            </m:sSupPr>
                            <m:e>
                              <m:r>
                                <a:rPr lang="en-US" altLang="zh-CN" b="0" i="1" dirty="0" smtClean="0">
                                  <a:latin typeface="Cambria Math" panose="02040503050406030204" pitchFamily="18" charset="0"/>
                                  <a:ea typeface="宋体" panose="02010600030101010101" pitchFamily="2" charset="-122"/>
                                  <a:cs typeface="Times New Roman" panose="02020603050405020304" pitchFamily="18" charset="0"/>
                                </a:rPr>
                                <m:t>𝑒</m:t>
                              </m:r>
                            </m:e>
                            <m:sup>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𝑠</m:t>
                                  </m:r>
                                </m:e>
                                <m:sub>
                                  <m:r>
                                    <a:rPr lang="en-US" altLang="zh-CN" i="1">
                                      <a:latin typeface="Cambria Math" panose="02040503050406030204" pitchFamily="18" charset="0"/>
                                      <a:ea typeface="宋体" panose="02010600030101010101" pitchFamily="2" charset="-122"/>
                                      <a:cs typeface="Times New Roman" panose="02020603050405020304" pitchFamily="18" charset="0"/>
                                    </a:rPr>
                                    <m:t>0</m:t>
                                  </m:r>
                                </m:sub>
                              </m:sSub>
                              <m:d>
                                <m:dPr>
                                  <m:ctrlPr>
                                    <a:rPr lang="en-US" altLang="zh-CN" b="0" i="1" smtClean="0">
                                      <a:latin typeface="Cambria Math" panose="02040503050406030204" pitchFamily="18" charset="0"/>
                                      <a:ea typeface="宋体" panose="02010600030101010101" pitchFamily="2" charset="-122"/>
                                      <a:cs typeface="Times New Roman" panose="02020603050405020304" pitchFamily="18" charset="0"/>
                                    </a:rPr>
                                  </m:ctrlPr>
                                </m:dPr>
                                <m:e>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𝑉</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i="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𝐶</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r>
                                        <a:rPr lang="en-US" altLang="zh-CN" i="1">
                                          <a:latin typeface="Cambria Math" panose="02040503050406030204" pitchFamily="18" charset="0"/>
                                          <a:ea typeface="宋体" panose="02010600030101010101" pitchFamily="2" charset="-122"/>
                                          <a:cs typeface="Times New Roman" panose="02020603050405020304" pitchFamily="18" charset="0"/>
                                        </a:rPr>
                                        <m:t>,</m:t>
                                      </m:r>
                                      <m:sSup>
                                        <m:sSupPr>
                                          <m:ctrlPr>
                                            <a:rPr lang="en-US" altLang="zh-CN" i="1" dirty="0">
                                              <a:latin typeface="Cambria Math" panose="02040503050406030204" pitchFamily="18" charset="0"/>
                                              <a:ea typeface="宋体" panose="02010600030101010101" pitchFamily="2" charset="-122"/>
                                              <a:cs typeface="Times New Roman" panose="02020603050405020304" pitchFamily="18" charset="0"/>
                                            </a:rPr>
                                          </m:ctrlPr>
                                        </m:sSupPr>
                                        <m:e>
                                          <m:r>
                                            <a:rPr lang="en-US" altLang="zh-CN" i="1" dirty="0">
                                              <a:latin typeface="Cambria Math" panose="02040503050406030204" pitchFamily="18" charset="0"/>
                                              <a:ea typeface="宋体" panose="02010600030101010101" pitchFamily="2" charset="-122"/>
                                              <a:cs typeface="Times New Roman" panose="02020603050405020304" pitchFamily="18" charset="0"/>
                                            </a:rPr>
                                            <m:t>𝑘</m:t>
                                          </m:r>
                                        </m:e>
                                        <m:sup>
                                          <m:r>
                                            <a:rPr lang="en-US" altLang="zh-CN" i="1" dirty="0">
                                              <a:latin typeface="Cambria Math" panose="02040503050406030204" pitchFamily="18" charset="0"/>
                                              <a:ea typeface="宋体" panose="02010600030101010101" pitchFamily="2" charset="-122"/>
                                              <a:cs typeface="Times New Roman" panose="02020603050405020304" pitchFamily="18" charset="0"/>
                                            </a:rPr>
                                            <m:t>′</m:t>
                                          </m:r>
                                        </m:sup>
                                      </m:sSup>
                                    </m:sub>
                                  </m:sSub>
                                </m:e>
                              </m:d>
                              <m:r>
                                <a:rPr lang="en-US" altLang="zh-CN" b="0" i="1" smtClean="0">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𝑊</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r>
                                    <a:rPr lang="en-US" altLang="zh-CN" i="1">
                                      <a:latin typeface="Cambria Math" panose="02040503050406030204" pitchFamily="18" charset="0"/>
                                      <a:ea typeface="宋体" panose="02010600030101010101" pitchFamily="2" charset="-122"/>
                                      <a:cs typeface="Times New Roman" panose="02020603050405020304" pitchFamily="18" charset="0"/>
                                    </a:rPr>
                                    <m:t>,</m:t>
                                  </m:r>
                                  <m:sSup>
                                    <m:sSupPr>
                                      <m:ctrlPr>
                                        <a:rPr lang="en-US" altLang="zh-CN" i="1" dirty="0">
                                          <a:latin typeface="Cambria Math" panose="02040503050406030204" pitchFamily="18" charset="0"/>
                                          <a:ea typeface="宋体" panose="02010600030101010101" pitchFamily="2" charset="-122"/>
                                          <a:cs typeface="Times New Roman" panose="02020603050405020304" pitchFamily="18" charset="0"/>
                                        </a:rPr>
                                      </m:ctrlPr>
                                    </m:sSupPr>
                                    <m:e>
                                      <m:r>
                                        <a:rPr lang="en-US" altLang="zh-CN" i="1" dirty="0">
                                          <a:latin typeface="Cambria Math" panose="02040503050406030204" pitchFamily="18" charset="0"/>
                                          <a:ea typeface="宋体" panose="02010600030101010101" pitchFamily="2" charset="-122"/>
                                          <a:cs typeface="Times New Roman" panose="02020603050405020304" pitchFamily="18" charset="0"/>
                                        </a:rPr>
                                        <m:t>𝑘</m:t>
                                      </m:r>
                                    </m:e>
                                    <m:sup>
                                      <m:r>
                                        <a:rPr lang="en-US" altLang="zh-CN" i="1" dirty="0">
                                          <a:latin typeface="Cambria Math" panose="02040503050406030204" pitchFamily="18" charset="0"/>
                                          <a:ea typeface="宋体" panose="02010600030101010101" pitchFamily="2" charset="-122"/>
                                          <a:cs typeface="Times New Roman" panose="02020603050405020304" pitchFamily="18" charset="0"/>
                                        </a:rPr>
                                        <m:t>′</m:t>
                                      </m:r>
                                    </m:sup>
                                  </m:sSup>
                                </m:sub>
                              </m:sSub>
                              <m:r>
                                <a:rPr lang="en-US" altLang="zh-CN" i="1">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𝑠</m:t>
                                  </m:r>
                                </m:e>
                                <m:sub>
                                  <m:r>
                                    <a:rPr lang="en-US" altLang="zh-CN" i="1">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i="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𝑉</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i="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𝐶</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r>
                                    <a:rPr lang="en-US" altLang="zh-CN" i="1">
                                      <a:latin typeface="Cambria Math" panose="02040503050406030204" pitchFamily="18" charset="0"/>
                                      <a:ea typeface="宋体" panose="02010600030101010101" pitchFamily="2" charset="-122"/>
                                      <a:cs typeface="Times New Roman" panose="02020603050405020304" pitchFamily="18" charset="0"/>
                                    </a:rPr>
                                    <m:t>,</m:t>
                                  </m:r>
                                  <m:sSup>
                                    <m:sSupPr>
                                      <m:ctrlPr>
                                        <a:rPr lang="en-US" altLang="zh-CN" i="1" dirty="0">
                                          <a:latin typeface="Cambria Math" panose="02040503050406030204" pitchFamily="18" charset="0"/>
                                          <a:ea typeface="宋体" panose="02010600030101010101" pitchFamily="2" charset="-122"/>
                                          <a:cs typeface="Times New Roman" panose="02020603050405020304" pitchFamily="18" charset="0"/>
                                        </a:rPr>
                                      </m:ctrlPr>
                                    </m:sSupPr>
                                    <m:e>
                                      <m:r>
                                        <a:rPr lang="en-US" altLang="zh-CN" i="1" dirty="0">
                                          <a:latin typeface="Cambria Math" panose="02040503050406030204" pitchFamily="18" charset="0"/>
                                          <a:ea typeface="宋体" panose="02010600030101010101" pitchFamily="2" charset="-122"/>
                                          <a:cs typeface="Times New Roman" panose="02020603050405020304" pitchFamily="18" charset="0"/>
                                        </a:rPr>
                                        <m:t>𝑘</m:t>
                                      </m:r>
                                    </m:e>
                                    <m:sup>
                                      <m:r>
                                        <a:rPr lang="en-US" altLang="zh-CN" i="1" dirty="0">
                                          <a:latin typeface="Cambria Math" panose="02040503050406030204" pitchFamily="18" charset="0"/>
                                          <a:ea typeface="宋体" panose="02010600030101010101" pitchFamily="2" charset="-122"/>
                                          <a:cs typeface="Times New Roman" panose="02020603050405020304" pitchFamily="18" charset="0"/>
                                        </a:rPr>
                                        <m:t>′</m:t>
                                      </m:r>
                                    </m:sup>
                                  </m:sSup>
                                </m:sub>
                              </m:sSub>
                              <m:r>
                                <a:rPr lang="en-US" altLang="zh-CN" i="1">
                                  <a:latin typeface="Cambria Math" panose="02040503050406030204" pitchFamily="18" charset="0"/>
                                  <a:ea typeface="宋体" panose="02010600030101010101" pitchFamily="2" charset="-122"/>
                                  <a:cs typeface="Times New Roman" panose="02020603050405020304" pitchFamily="18" charset="0"/>
                                </a:rPr>
                                <m:t>)</m:t>
                              </m:r>
                            </m:sup>
                          </m:sSup>
                        </m:den>
                      </m:f>
                    </m:oMath>
                  </m:oMathPara>
                </a14:m>
                <a:endParaRPr lang="zh-CN" altLang="en-US" dirty="0"/>
              </a:p>
            </p:txBody>
          </p:sp>
        </mc:Choice>
        <mc:Fallback xmlns="">
          <p:sp>
            <p:nvSpPr>
              <p:cNvPr id="25" name="文本框 24">
                <a:extLst>
                  <a:ext uri="{FF2B5EF4-FFF2-40B4-BE49-F238E27FC236}">
                    <a16:creationId xmlns:a16="http://schemas.microsoft.com/office/drawing/2014/main" id="{9F5585B6-D2E0-4DD7-AE01-AB84DA8ABC8C}"/>
                  </a:ext>
                </a:extLst>
              </p:cNvPr>
              <p:cNvSpPr txBox="1">
                <a:spLocks noRot="1" noChangeAspect="1" noMove="1" noResize="1" noEditPoints="1" noAdjustHandles="1" noChangeArrowheads="1" noChangeShapeType="1" noTextEdit="1"/>
              </p:cNvSpPr>
              <p:nvPr/>
            </p:nvSpPr>
            <p:spPr>
              <a:xfrm>
                <a:off x="5226050" y="961051"/>
                <a:ext cx="7043282" cy="1044453"/>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文本框 25">
                <a:extLst>
                  <a:ext uri="{FF2B5EF4-FFF2-40B4-BE49-F238E27FC236}">
                    <a16:creationId xmlns:a16="http://schemas.microsoft.com/office/drawing/2014/main" id="{0760222F-C3CC-4D85-9573-26186180B993}"/>
                  </a:ext>
                </a:extLst>
              </p:cNvPr>
              <p:cNvSpPr txBox="1"/>
              <p:nvPr/>
            </p:nvSpPr>
            <p:spPr>
              <a:xfrm>
                <a:off x="5723322" y="2005504"/>
                <a:ext cx="6024178" cy="723147"/>
              </a:xfrm>
              <a:prstGeom prst="rect">
                <a:avLst/>
              </a:prstGeom>
              <a:noFill/>
            </p:spPr>
            <p:txBody>
              <a:bodyPr wrap="square">
                <a:spAutoFit/>
              </a:bodyPr>
              <a:lstStyle/>
              <a:p>
                <a:pPr>
                  <a:lnSpc>
                    <a:spcPct val="120000"/>
                  </a:lnSpc>
                </a:pPr>
                <a14:m>
                  <m:oMath xmlns:m="http://schemas.openxmlformats.org/officeDocument/2006/math">
                    <m:r>
                      <a:rPr lang="en-US" altLang="zh-CN" sz="1800" b="0" i="1" smtClean="0">
                        <a:effectLst/>
                        <a:latin typeface="Cambria Math" panose="02040503050406030204" pitchFamily="18" charset="0"/>
                        <a:ea typeface="宋体" panose="02010600030101010101" pitchFamily="2" charset="-122"/>
                        <a:cs typeface="Times New Roman" panose="02020603050405020304" pitchFamily="18" charset="0"/>
                      </a:rPr>
                      <m:t>𝑀𝑁𝐿</m:t>
                    </m:r>
                  </m:oMath>
                </a14:m>
                <a:r>
                  <a:rPr lang="zh-CN" altLang="en-US" dirty="0">
                    <a:latin typeface="宋体" panose="02010600030101010101" pitchFamily="2" charset="-122"/>
                    <a:ea typeface="宋体" panose="02010600030101010101" pitchFamily="2" charset="-122"/>
                    <a:cs typeface="Times New Roman" panose="02020603050405020304" pitchFamily="18" charset="0"/>
                  </a:rPr>
                  <a:t>模型描述选择概率</a:t>
                </a:r>
                <a:endParaRPr lang="en-US" altLang="zh-CN" dirty="0">
                  <a:latin typeface="宋体" panose="02010600030101010101" pitchFamily="2" charset="-122"/>
                  <a:ea typeface="宋体" panose="02010600030101010101" pitchFamily="2" charset="-122"/>
                  <a:cs typeface="Times New Roman" panose="02020603050405020304" pitchFamily="18" charset="0"/>
                </a:endParaRPr>
              </a:p>
              <a:p>
                <a:pPr>
                  <a:lnSpc>
                    <a:spcPct val="120000"/>
                  </a:lnSpc>
                </a:pPr>
                <a:r>
                  <a:rPr lang="zh-CN" altLang="en-US" dirty="0">
                    <a:latin typeface="宋体" panose="02010600030101010101" pitchFamily="2" charset="-122"/>
                    <a:ea typeface="宋体" panose="02010600030101010101" pitchFamily="2" charset="-122"/>
                    <a:cs typeface="Times New Roman" panose="02020603050405020304" pitchFamily="18" charset="0"/>
                  </a:rPr>
                  <a:t>（给定考虑集和分配策略下向观众</a:t>
                </a:r>
                <a14:m>
                  <m:oMath xmlns:m="http://schemas.openxmlformats.org/officeDocument/2006/math">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𝑉</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b="1" i="1" smtClean="0">
                        <a:latin typeface="Cambria Math" panose="02040503050406030204" pitchFamily="18" charset="0"/>
                        <a:ea typeface="宋体" panose="02010600030101010101" pitchFamily="2" charset="-122"/>
                        <a:cs typeface="Times New Roman" panose="02020603050405020304" pitchFamily="18" charset="0"/>
                      </a:rPr>
                      <m:t> </m:t>
                    </m:r>
                    <m:r>
                      <a:rPr lang="zh-CN" altLang="en-US" b="1" i="1">
                        <a:latin typeface="Cambria Math" panose="02040503050406030204" pitchFamily="18" charset="0"/>
                        <a:ea typeface="宋体" panose="02010600030101010101" pitchFamily="2" charset="-122"/>
                        <a:cs typeface="Times New Roman" panose="02020603050405020304" pitchFamily="18" charset="0"/>
                      </a:rPr>
                      <m:t>推荐</m:t>
                    </m:r>
                  </m:oMath>
                </a14:m>
                <a:r>
                  <a:rPr lang="zh-CN" altLang="en-US" dirty="0">
                    <a:latin typeface="宋体" panose="02010600030101010101" pitchFamily="2" charset="-122"/>
                    <a:ea typeface="宋体" panose="02010600030101010101" pitchFamily="2" charset="-122"/>
                    <a:cs typeface="Times New Roman" panose="02020603050405020304" pitchFamily="18" charset="0"/>
                  </a:rPr>
                  <a:t>内容</a:t>
                </a:r>
                <a14:m>
                  <m:oMath xmlns:m="http://schemas.openxmlformats.org/officeDocument/2006/math">
                    <m:r>
                      <a:rPr lang="en-US" altLang="zh-CN" i="1">
                        <a:latin typeface="Cambria Math" panose="02040503050406030204" pitchFamily="18" charset="0"/>
                        <a:ea typeface="宋体" panose="02010600030101010101" pitchFamily="2" charset="-122"/>
                        <a:cs typeface="Times New Roman" panose="02020603050405020304" pitchFamily="18" charset="0"/>
                      </a:rPr>
                      <m:t>𝑘</m:t>
                    </m:r>
                  </m:oMath>
                </a14:m>
                <a:r>
                  <a:rPr lang="zh-CN" altLang="en-US" dirty="0">
                    <a:latin typeface="宋体" panose="02010600030101010101" pitchFamily="2" charset="-122"/>
                    <a:ea typeface="宋体" panose="02010600030101010101" pitchFamily="2" charset="-122"/>
                    <a:cs typeface="Times New Roman" panose="02020603050405020304" pitchFamily="18" charset="0"/>
                  </a:rPr>
                  <a:t>的概率）</a:t>
                </a:r>
                <a:endParaRPr lang="en-US" altLang="zh-CN" sz="1800" b="0" dirty="0">
                  <a:effectLst/>
                  <a:latin typeface="宋体" panose="02010600030101010101" pitchFamily="2" charset="-122"/>
                  <a:ea typeface="宋体" panose="02010600030101010101" pitchFamily="2" charset="-122"/>
                  <a:cs typeface="Times New Roman" panose="02020603050405020304" pitchFamily="18" charset="0"/>
                </a:endParaRPr>
              </a:p>
            </p:txBody>
          </p:sp>
        </mc:Choice>
        <mc:Fallback xmlns="">
          <p:sp>
            <p:nvSpPr>
              <p:cNvPr id="26" name="文本框 25">
                <a:extLst>
                  <a:ext uri="{FF2B5EF4-FFF2-40B4-BE49-F238E27FC236}">
                    <a16:creationId xmlns:a16="http://schemas.microsoft.com/office/drawing/2014/main" id="{0760222F-C3CC-4D85-9573-26186180B993}"/>
                  </a:ext>
                </a:extLst>
              </p:cNvPr>
              <p:cNvSpPr txBox="1">
                <a:spLocks noRot="1" noChangeAspect="1" noMove="1" noResize="1" noEditPoints="1" noAdjustHandles="1" noChangeArrowheads="1" noChangeShapeType="1" noTextEdit="1"/>
              </p:cNvSpPr>
              <p:nvPr/>
            </p:nvSpPr>
            <p:spPr>
              <a:xfrm>
                <a:off x="5723322" y="2005504"/>
                <a:ext cx="6024178" cy="723147"/>
              </a:xfrm>
              <a:prstGeom prst="rect">
                <a:avLst/>
              </a:prstGeom>
              <a:blipFill>
                <a:blip r:embed="rId8"/>
                <a:stretch>
                  <a:fillRect l="-911" t="-3361" b="-10924"/>
                </a:stretch>
              </a:blipFill>
            </p:spPr>
            <p:txBody>
              <a:bodyPr/>
              <a:lstStyle/>
              <a:p>
                <a:r>
                  <a:rPr lang="zh-CN" altLang="en-US">
                    <a:noFill/>
                  </a:rPr>
                  <a:t> </a:t>
                </a:r>
              </a:p>
            </p:txBody>
          </p:sp>
        </mc:Fallback>
      </mc:AlternateContent>
      <p:pic>
        <p:nvPicPr>
          <p:cNvPr id="28" name="图形 27">
            <a:extLst>
              <a:ext uri="{FF2B5EF4-FFF2-40B4-BE49-F238E27FC236}">
                <a16:creationId xmlns:a16="http://schemas.microsoft.com/office/drawing/2014/main" id="{03083812-06AE-4874-BDE1-177D4D8FA71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778499" y="3048000"/>
            <a:ext cx="317500" cy="317500"/>
          </a:xfrm>
          <a:prstGeom prst="rect">
            <a:avLst/>
          </a:prstGeom>
        </p:spPr>
      </p:pic>
      <mc:AlternateContent xmlns:mc="http://schemas.openxmlformats.org/markup-compatibility/2006" xmlns:a14="http://schemas.microsoft.com/office/drawing/2010/main">
        <mc:Choice Requires="a14">
          <p:sp>
            <p:nvSpPr>
              <p:cNvPr id="29" name="文本框 28">
                <a:extLst>
                  <a:ext uri="{FF2B5EF4-FFF2-40B4-BE49-F238E27FC236}">
                    <a16:creationId xmlns:a16="http://schemas.microsoft.com/office/drawing/2014/main" id="{530F0E9C-5330-49E2-8A2C-13C9F7E128FB}"/>
                  </a:ext>
                </a:extLst>
              </p:cNvPr>
              <p:cNvSpPr txBox="1"/>
              <p:nvPr/>
            </p:nvSpPr>
            <p:spPr>
              <a:xfrm>
                <a:off x="6212271" y="2821858"/>
                <a:ext cx="5586029" cy="1055545"/>
              </a:xfrm>
              <a:prstGeom prst="rect">
                <a:avLst/>
              </a:prstGeom>
              <a:noFill/>
            </p:spPr>
            <p:txBody>
              <a:bodyPr wrap="square">
                <a:spAutoFit/>
              </a:bodyPr>
              <a:lstStyle/>
              <a:p>
                <a:pPr>
                  <a:lnSpc>
                    <a:spcPct val="120000"/>
                  </a:lnSpc>
                </a:pPr>
                <a14:m>
                  <m:oMath xmlns:m="http://schemas.openxmlformats.org/officeDocument/2006/math">
                    <m:r>
                      <m:rPr>
                        <m:sty m:val="p"/>
                      </m:rPr>
                      <a:rPr lang="en-US" altLang="zh-CN" sz="1800" b="0" i="0" smtClean="0">
                        <a:effectLst/>
                        <a:latin typeface="Cambria Math" panose="02040503050406030204" pitchFamily="18" charset="0"/>
                        <a:ea typeface="宋体" panose="02010600030101010101" pitchFamily="2" charset="-122"/>
                        <a:cs typeface="Times New Roman" panose="02020603050405020304" pitchFamily="18" charset="0"/>
                      </a:rPr>
                      <m:t>MNL</m:t>
                    </m:r>
                  </m:oMath>
                </a14:m>
                <a:r>
                  <a:rPr lang="zh-CN" altLang="en-US" dirty="0">
                    <a:latin typeface="宋体" panose="02010600030101010101" pitchFamily="2" charset="-122"/>
                    <a:ea typeface="宋体" panose="02010600030101010101" pitchFamily="2" charset="-122"/>
                    <a:cs typeface="Times New Roman" panose="02020603050405020304" pitchFamily="18" charset="0"/>
                  </a:rPr>
                  <a:t>的公式表达在数学上与</a:t>
                </a:r>
                <a14:m>
                  <m:oMath xmlns:m="http://schemas.openxmlformats.org/officeDocument/2006/math">
                    <m:r>
                      <m:rPr>
                        <m:sty m:val="p"/>
                      </m:rPr>
                      <a:rPr lang="en-US" altLang="zh-CN" i="0">
                        <a:latin typeface="Cambria Math" panose="02040503050406030204" pitchFamily="18" charset="0"/>
                        <a:ea typeface="宋体" panose="02010600030101010101" pitchFamily="2" charset="-122"/>
                        <a:cs typeface="Times New Roman" panose="02020603050405020304" pitchFamily="18" charset="0"/>
                      </a:rPr>
                      <m:t>Softmax</m:t>
                    </m:r>
                  </m:oMath>
                </a14:m>
                <a:r>
                  <a:rPr lang="zh-CN" altLang="en-US" dirty="0">
                    <a:latin typeface="宋体" panose="02010600030101010101" pitchFamily="2" charset="-122"/>
                    <a:ea typeface="宋体" panose="02010600030101010101" pitchFamily="2" charset="-122"/>
                    <a:cs typeface="Times New Roman" panose="02020603050405020304" pitchFamily="18" charset="0"/>
                  </a:rPr>
                  <a:t>等价</a:t>
                </a:r>
                <a:endParaRPr lang="en-US" altLang="zh-CN" dirty="0">
                  <a:latin typeface="宋体" panose="02010600030101010101" pitchFamily="2" charset="-122"/>
                  <a:ea typeface="宋体" panose="02010600030101010101" pitchFamily="2" charset="-122"/>
                  <a:cs typeface="Times New Roman" panose="02020603050405020304" pitchFamily="18" charset="0"/>
                </a:endParaRPr>
              </a:p>
              <a:p>
                <a:pPr>
                  <a:lnSpc>
                    <a:spcPct val="120000"/>
                  </a:lnSpc>
                </a:pPr>
                <a:r>
                  <a:rPr lang="zh-CN" altLang="en-US" dirty="0">
                    <a:latin typeface="宋体" panose="02010600030101010101" pitchFamily="2" charset="-122"/>
                    <a:ea typeface="宋体" panose="02010600030101010101" pitchFamily="2" charset="-122"/>
                    <a:cs typeface="Times New Roman" panose="02020603050405020304" pitchFamily="18" charset="0"/>
                  </a:rPr>
                  <a:t>论文使用“多项</a:t>
                </a:r>
                <a14:m>
                  <m:oMath xmlns:m="http://schemas.openxmlformats.org/officeDocument/2006/math">
                    <m:r>
                      <m:rPr>
                        <m:sty m:val="p"/>
                      </m:rPr>
                      <a:rPr lang="en-US" altLang="zh-CN" i="0" dirty="0">
                        <a:latin typeface="Cambria Math" panose="02040503050406030204" pitchFamily="18" charset="0"/>
                        <a:ea typeface="宋体" panose="02010600030101010101" pitchFamily="2" charset="-122"/>
                        <a:cs typeface="Times New Roman" panose="02020603050405020304" pitchFamily="18" charset="0"/>
                      </a:rPr>
                      <m:t>logit</m:t>
                    </m:r>
                  </m:oMath>
                </a14:m>
                <a:r>
                  <a:rPr lang="en-US" altLang="zh-CN" dirty="0">
                    <a:latin typeface="宋体" panose="02010600030101010101" pitchFamily="2" charset="-122"/>
                    <a:ea typeface="宋体" panose="02010600030101010101" pitchFamily="2" charset="-122"/>
                    <a:cs typeface="Times New Roman" panose="02020603050405020304" pitchFamily="18" charset="0"/>
                  </a:rPr>
                  <a:t>”</a:t>
                </a:r>
                <a:r>
                  <a:rPr lang="zh-CN" altLang="en-US" dirty="0">
                    <a:latin typeface="宋体" panose="02010600030101010101" pitchFamily="2" charset="-122"/>
                    <a:ea typeface="宋体" panose="02010600030101010101" pitchFamily="2" charset="-122"/>
                    <a:cs typeface="Times New Roman" panose="02020603050405020304" pitchFamily="18" charset="0"/>
                  </a:rPr>
                  <a:t>可能出于统计学传统，而把它的结构理解为</a:t>
                </a:r>
                <a14:m>
                  <m:oMath xmlns:m="http://schemas.openxmlformats.org/officeDocument/2006/math">
                    <m:r>
                      <m:rPr>
                        <m:sty m:val="p"/>
                      </m:rPr>
                      <a:rPr lang="en-US" altLang="zh-CN" i="0">
                        <a:latin typeface="Cambria Math" panose="02040503050406030204" pitchFamily="18" charset="0"/>
                        <a:ea typeface="宋体" panose="02010600030101010101" pitchFamily="2" charset="-122"/>
                        <a:cs typeface="Times New Roman" panose="02020603050405020304" pitchFamily="18" charset="0"/>
                      </a:rPr>
                      <m:t>Softmax</m:t>
                    </m:r>
                  </m:oMath>
                </a14:m>
                <a:r>
                  <a:rPr lang="zh-CN" altLang="en-US" dirty="0">
                    <a:latin typeface="宋体" panose="02010600030101010101" pitchFamily="2" charset="-122"/>
                    <a:ea typeface="宋体" panose="02010600030101010101" pitchFamily="2" charset="-122"/>
                    <a:cs typeface="Times New Roman" panose="02020603050405020304" pitchFamily="18" charset="0"/>
                  </a:rPr>
                  <a:t>有利于机器学习领域的标准实现。</a:t>
                </a:r>
                <a:endParaRPr lang="en-US" altLang="zh-CN" sz="1800" b="0" dirty="0">
                  <a:effectLst/>
                  <a:latin typeface="宋体" panose="02010600030101010101" pitchFamily="2" charset="-122"/>
                  <a:ea typeface="宋体" panose="02010600030101010101" pitchFamily="2" charset="-122"/>
                  <a:cs typeface="Times New Roman" panose="02020603050405020304" pitchFamily="18" charset="0"/>
                </a:endParaRPr>
              </a:p>
            </p:txBody>
          </p:sp>
        </mc:Choice>
        <mc:Fallback xmlns="">
          <p:sp>
            <p:nvSpPr>
              <p:cNvPr id="29" name="文本框 28">
                <a:extLst>
                  <a:ext uri="{FF2B5EF4-FFF2-40B4-BE49-F238E27FC236}">
                    <a16:creationId xmlns:a16="http://schemas.microsoft.com/office/drawing/2014/main" id="{530F0E9C-5330-49E2-8A2C-13C9F7E128FB}"/>
                  </a:ext>
                </a:extLst>
              </p:cNvPr>
              <p:cNvSpPr txBox="1">
                <a:spLocks noRot="1" noChangeAspect="1" noMove="1" noResize="1" noEditPoints="1" noAdjustHandles="1" noChangeArrowheads="1" noChangeShapeType="1" noTextEdit="1"/>
              </p:cNvSpPr>
              <p:nvPr/>
            </p:nvSpPr>
            <p:spPr>
              <a:xfrm>
                <a:off x="6212271" y="2821858"/>
                <a:ext cx="5586029" cy="1055545"/>
              </a:xfrm>
              <a:prstGeom prst="rect">
                <a:avLst/>
              </a:prstGeom>
              <a:blipFill>
                <a:blip r:embed="rId11"/>
                <a:stretch>
                  <a:fillRect l="-873" t="-2312" r="-5022" b="-7514"/>
                </a:stretch>
              </a:blipFill>
            </p:spPr>
            <p:txBody>
              <a:bodyPr/>
              <a:lstStyle/>
              <a:p>
                <a:r>
                  <a:rPr lang="zh-CN" altLang="en-US">
                    <a:noFill/>
                  </a:rPr>
                  <a:t> </a:t>
                </a:r>
              </a:p>
            </p:txBody>
          </p:sp>
        </mc:Fallback>
      </mc:AlternateContent>
      <p:sp>
        <p:nvSpPr>
          <p:cNvPr id="31" name="文本框 30">
            <a:extLst>
              <a:ext uri="{FF2B5EF4-FFF2-40B4-BE49-F238E27FC236}">
                <a16:creationId xmlns:a16="http://schemas.microsoft.com/office/drawing/2014/main" id="{A8338C81-47A0-4934-8175-D0EA77A28D34}"/>
              </a:ext>
            </a:extLst>
          </p:cNvPr>
          <p:cNvSpPr txBox="1"/>
          <p:nvPr/>
        </p:nvSpPr>
        <p:spPr>
          <a:xfrm>
            <a:off x="5723322" y="5626984"/>
            <a:ext cx="6321424" cy="1057725"/>
          </a:xfrm>
          <a:prstGeom prst="rect">
            <a:avLst/>
          </a:prstGeom>
          <a:noFill/>
        </p:spPr>
        <p:txBody>
          <a:bodyPr wrap="square">
            <a:spAutoFit/>
          </a:bodyPr>
          <a:lstStyle/>
          <a:p>
            <a:pPr algn="l" fontAlgn="base" latinLnBrk="0">
              <a:lnSpc>
                <a:spcPct val="120000"/>
              </a:lnSpc>
            </a:pPr>
            <a:r>
              <a:rPr lang="en-US" altLang="zh-CN" dirty="0">
                <a:solidFill>
                  <a:srgbClr val="000000"/>
                </a:solidFill>
                <a:latin typeface="Times New Roman" panose="02020603050405020304" pitchFamily="18" charset="0"/>
                <a:ea typeface="宋体" panose="02010600030101010101" pitchFamily="2" charset="-122"/>
              </a:rPr>
              <a:t>Structural </a:t>
            </a:r>
            <a:r>
              <a:rPr lang="en-US" altLang="zh-CN" dirty="0" err="1">
                <a:solidFill>
                  <a:srgbClr val="000000"/>
                </a:solidFill>
                <a:latin typeface="Times New Roman" panose="02020603050405020304" pitchFamily="18" charset="0"/>
                <a:ea typeface="宋体" panose="02010600030101010101" pitchFamily="2" charset="-122"/>
              </a:rPr>
              <a:t>model+neural</a:t>
            </a:r>
            <a:r>
              <a:rPr lang="en-US" altLang="zh-CN" dirty="0">
                <a:solidFill>
                  <a:srgbClr val="000000"/>
                </a:solidFill>
                <a:latin typeface="Times New Roman" panose="02020603050405020304" pitchFamily="18" charset="0"/>
                <a:ea typeface="宋体" panose="02010600030101010101" pitchFamily="2" charset="-122"/>
              </a:rPr>
              <a:t> nets</a:t>
            </a:r>
            <a:r>
              <a:rPr lang="zh-CN" altLang="en-US" dirty="0">
                <a:solidFill>
                  <a:srgbClr val="000000"/>
                </a:solidFill>
                <a:latin typeface="Times New Roman" panose="02020603050405020304" pitchFamily="18" charset="0"/>
                <a:ea typeface="宋体" panose="02010600030101010101" pitchFamily="2" charset="-122"/>
              </a:rPr>
              <a:t>：保留传统结构化的</a:t>
            </a:r>
            <a:r>
              <a:rPr lang="en-US" altLang="zh-CN" dirty="0">
                <a:solidFill>
                  <a:srgbClr val="000000"/>
                </a:solidFill>
                <a:latin typeface="Times New Roman" panose="02020603050405020304" pitchFamily="18" charset="0"/>
                <a:ea typeface="宋体" panose="02010600030101010101" pitchFamily="2" charset="-122"/>
              </a:rPr>
              <a:t>Score</a:t>
            </a:r>
            <a:r>
              <a:rPr lang="zh-CN" altLang="en-US" dirty="0">
                <a:solidFill>
                  <a:srgbClr val="000000"/>
                </a:solidFill>
                <a:latin typeface="Times New Roman" panose="02020603050405020304" pitchFamily="18" charset="0"/>
                <a:ea typeface="宋体" panose="02010600030101010101" pitchFamily="2" charset="-122"/>
              </a:rPr>
              <a:t>模型可以进行反事实分析；使用神经网络参数化两种算法得分计算函数可以捕捉复杂关系。简单化，可能有利于减少延迟。</a:t>
            </a:r>
            <a:endParaRPr lang="en-US" altLang="zh-CN" dirty="0">
              <a:solidFill>
                <a:srgbClr val="000000"/>
              </a:solidFill>
              <a:latin typeface="Times New Roman" panose="02020603050405020304" pitchFamily="18" charset="0"/>
              <a:ea typeface="宋体" panose="02010600030101010101" pitchFamily="2" charset="-122"/>
            </a:endParaRPr>
          </a:p>
        </p:txBody>
      </p:sp>
      <p:grpSp>
        <p:nvGrpSpPr>
          <p:cNvPr id="32" name="组合 31">
            <a:extLst>
              <a:ext uri="{FF2B5EF4-FFF2-40B4-BE49-F238E27FC236}">
                <a16:creationId xmlns:a16="http://schemas.microsoft.com/office/drawing/2014/main" id="{71F1F82F-FD43-48BC-BED1-AB91AF468D3C}"/>
              </a:ext>
            </a:extLst>
          </p:cNvPr>
          <p:cNvGrpSpPr/>
          <p:nvPr/>
        </p:nvGrpSpPr>
        <p:grpSpPr>
          <a:xfrm>
            <a:off x="-1" y="-13856"/>
            <a:ext cx="12192001" cy="1012223"/>
            <a:chOff x="1591733" y="302634"/>
            <a:chExt cx="12192001" cy="1012223"/>
          </a:xfrm>
        </p:grpSpPr>
        <p:pic>
          <p:nvPicPr>
            <p:cNvPr id="33" name="图片 32">
              <a:extLst>
                <a:ext uri="{FF2B5EF4-FFF2-40B4-BE49-F238E27FC236}">
                  <a16:creationId xmlns:a16="http://schemas.microsoft.com/office/drawing/2014/main" id="{0F95CF14-1473-45B6-9DFE-23319CB3E6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1733" y="302634"/>
              <a:ext cx="12192000" cy="1001194"/>
            </a:xfrm>
            <a:prstGeom prst="rect">
              <a:avLst/>
            </a:prstGeom>
          </p:spPr>
        </p:pic>
        <p:grpSp>
          <p:nvGrpSpPr>
            <p:cNvPr id="34" name="组合 33">
              <a:extLst>
                <a:ext uri="{FF2B5EF4-FFF2-40B4-BE49-F238E27FC236}">
                  <a16:creationId xmlns:a16="http://schemas.microsoft.com/office/drawing/2014/main" id="{9388B561-49CF-48C8-9192-AFA0C94F4AA6}"/>
                </a:ext>
              </a:extLst>
            </p:cNvPr>
            <p:cNvGrpSpPr/>
            <p:nvPr/>
          </p:nvGrpSpPr>
          <p:grpSpPr>
            <a:xfrm>
              <a:off x="1591734" y="308252"/>
              <a:ext cx="12192000" cy="1006605"/>
              <a:chOff x="2446369" y="11919"/>
              <a:chExt cx="9745631" cy="1006605"/>
            </a:xfrm>
          </p:grpSpPr>
          <p:pic>
            <p:nvPicPr>
              <p:cNvPr id="35" name="图片 34">
                <a:extLst>
                  <a:ext uri="{FF2B5EF4-FFF2-40B4-BE49-F238E27FC236}">
                    <a16:creationId xmlns:a16="http://schemas.microsoft.com/office/drawing/2014/main" id="{577BDC34-0AC7-414C-81AB-B34D06B8C7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6369" y="17330"/>
                <a:ext cx="9745631" cy="1001194"/>
              </a:xfrm>
              <a:prstGeom prst="rect">
                <a:avLst/>
              </a:prstGeom>
            </p:spPr>
          </p:pic>
          <p:sp>
            <p:nvSpPr>
              <p:cNvPr id="36" name="文本框 35">
                <a:extLst>
                  <a:ext uri="{FF2B5EF4-FFF2-40B4-BE49-F238E27FC236}">
                    <a16:creationId xmlns:a16="http://schemas.microsoft.com/office/drawing/2014/main" id="{F46207F2-D205-472F-B7C4-051D659EAE38}"/>
                  </a:ext>
                </a:extLst>
              </p:cNvPr>
              <p:cNvSpPr txBox="1"/>
              <p:nvPr/>
            </p:nvSpPr>
            <p:spPr>
              <a:xfrm>
                <a:off x="7021286" y="241054"/>
                <a:ext cx="247105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cs typeface="+mn-cs"/>
                  </a:rPr>
                  <a:t>Empirical Application</a:t>
                </a:r>
                <a:endParaRPr kumimoji="0" lang="zh-CN" altLang="en-US" sz="1800" b="0" i="0" u="none" strike="noStrike" kern="120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cs typeface="+mn-cs"/>
                </a:endParaRPr>
              </a:p>
            </p:txBody>
          </p:sp>
          <p:cxnSp>
            <p:nvCxnSpPr>
              <p:cNvPr id="37" name="直接连接符 36">
                <a:extLst>
                  <a:ext uri="{FF2B5EF4-FFF2-40B4-BE49-F238E27FC236}">
                    <a16:creationId xmlns:a16="http://schemas.microsoft.com/office/drawing/2014/main" id="{B7D53466-71D8-43C3-BA46-09469235EBF4}"/>
                  </a:ext>
                </a:extLst>
              </p:cNvPr>
              <p:cNvCxnSpPr/>
              <p:nvPr/>
            </p:nvCxnSpPr>
            <p:spPr>
              <a:xfrm>
                <a:off x="4648200" y="191424"/>
                <a:ext cx="0" cy="4024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id="{EC05600F-1E90-4A12-8E31-798F90959E69}"/>
                  </a:ext>
                </a:extLst>
              </p:cNvPr>
              <p:cNvCxnSpPr/>
              <p:nvPr/>
            </p:nvCxnSpPr>
            <p:spPr>
              <a:xfrm>
                <a:off x="7021286" y="202453"/>
                <a:ext cx="0" cy="4024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id="{2215FE17-C479-4B18-9EE8-12BBA648EF50}"/>
                  </a:ext>
                </a:extLst>
              </p:cNvPr>
              <p:cNvCxnSpPr/>
              <p:nvPr/>
            </p:nvCxnSpPr>
            <p:spPr>
              <a:xfrm>
                <a:off x="9492344" y="213482"/>
                <a:ext cx="0" cy="4024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0" name="矩形 39">
                <a:extLst>
                  <a:ext uri="{FF2B5EF4-FFF2-40B4-BE49-F238E27FC236}">
                    <a16:creationId xmlns:a16="http://schemas.microsoft.com/office/drawing/2014/main" id="{54B98E20-C589-41B5-B7A3-EFC1EC592A33}"/>
                  </a:ext>
                </a:extLst>
              </p:cNvPr>
              <p:cNvSpPr/>
              <p:nvPr/>
            </p:nvSpPr>
            <p:spPr>
              <a:xfrm>
                <a:off x="4647360" y="11919"/>
                <a:ext cx="2373081" cy="740085"/>
              </a:xfrm>
              <a:prstGeom prst="rect">
                <a:avLst/>
              </a:prstGeom>
              <a:solidFill>
                <a:srgbClr val="7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Perpetua Titling MT"/>
                  <a:ea typeface="微软雅黑 Light"/>
                  <a:cs typeface="+mn-cs"/>
                </a:endParaRPr>
              </a:p>
            </p:txBody>
          </p:sp>
          <p:sp>
            <p:nvSpPr>
              <p:cNvPr id="41" name="文本框 40">
                <a:extLst>
                  <a:ext uri="{FF2B5EF4-FFF2-40B4-BE49-F238E27FC236}">
                    <a16:creationId xmlns:a16="http://schemas.microsoft.com/office/drawing/2014/main" id="{7BD6D929-88EC-46EB-8BF3-A959DFBEFEB2}"/>
                  </a:ext>
                </a:extLst>
              </p:cNvPr>
              <p:cNvSpPr txBox="1"/>
              <p:nvPr/>
            </p:nvSpPr>
            <p:spPr>
              <a:xfrm>
                <a:off x="2448055" y="82952"/>
                <a:ext cx="219846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cs typeface="+mn-cs"/>
                  </a:rPr>
                  <a:t>Recommender Interference</a:t>
                </a:r>
              </a:p>
            </p:txBody>
          </p:sp>
          <p:sp>
            <p:nvSpPr>
              <p:cNvPr id="42" name="文本框 41">
                <a:extLst>
                  <a:ext uri="{FF2B5EF4-FFF2-40B4-BE49-F238E27FC236}">
                    <a16:creationId xmlns:a16="http://schemas.microsoft.com/office/drawing/2014/main" id="{28AF137D-14FE-4629-B7BB-F8AB37E6A4C0}"/>
                  </a:ext>
                </a:extLst>
              </p:cNvPr>
              <p:cNvSpPr txBox="1"/>
              <p:nvPr/>
            </p:nvSpPr>
            <p:spPr>
              <a:xfrm>
                <a:off x="4648200" y="241054"/>
                <a:ext cx="237308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Modeling Interference</a:t>
                </a:r>
              </a:p>
            </p:txBody>
          </p:sp>
        </p:grpSp>
      </p:grpSp>
      <p:sp>
        <p:nvSpPr>
          <p:cNvPr id="43" name="文本框 42">
            <a:extLst>
              <a:ext uri="{FF2B5EF4-FFF2-40B4-BE49-F238E27FC236}">
                <a16:creationId xmlns:a16="http://schemas.microsoft.com/office/drawing/2014/main" id="{526DADD4-FFC6-4C4E-8936-94BE09830F29}"/>
              </a:ext>
            </a:extLst>
          </p:cNvPr>
          <p:cNvSpPr txBox="1"/>
          <p:nvPr/>
        </p:nvSpPr>
        <p:spPr>
          <a:xfrm>
            <a:off x="4628953" y="1926674"/>
            <a:ext cx="565545" cy="359522"/>
          </a:xfrm>
          <a:prstGeom prst="rect">
            <a:avLst/>
          </a:prstGeom>
          <a:noFill/>
        </p:spPr>
        <p:txBody>
          <a:bodyPr wrap="square">
            <a:spAutoFit/>
          </a:bodyPr>
          <a:lstStyle/>
          <a:p>
            <a:pPr algn="just">
              <a:lnSpc>
                <a:spcPct val="120000"/>
              </a:lnSpc>
            </a:pPr>
            <a:r>
              <a:rPr lang="zh-CN" altLang="en-US" sz="1600" dirty="0">
                <a:latin typeface="Times New Roman" panose="02020603050405020304" pitchFamily="18" charset="0"/>
                <a:ea typeface="宋体" panose="02010600030101010101" pitchFamily="2" charset="-122"/>
              </a:rPr>
              <a:t>（</a:t>
            </a:r>
            <a:r>
              <a:rPr lang="en-US" altLang="zh-CN" sz="1600" dirty="0">
                <a:latin typeface="Times New Roman" panose="02020603050405020304" pitchFamily="18" charset="0"/>
                <a:ea typeface="宋体" panose="02010600030101010101" pitchFamily="2" charset="-122"/>
              </a:rPr>
              <a:t>6</a:t>
            </a:r>
            <a:r>
              <a:rPr lang="zh-CN" altLang="en-US" sz="1600" dirty="0">
                <a:latin typeface="Times New Roman" panose="02020603050405020304" pitchFamily="18" charset="0"/>
                <a:ea typeface="宋体" panose="02010600030101010101" pitchFamily="2" charset="-122"/>
              </a:rPr>
              <a:t>）</a:t>
            </a:r>
            <a:endParaRPr lang="en-US" altLang="zh-CN" sz="1600" dirty="0">
              <a:latin typeface="Times New Roman" panose="02020603050405020304" pitchFamily="18" charset="0"/>
              <a:ea typeface="宋体" panose="02010600030101010101" pitchFamily="2" charset="-122"/>
            </a:endParaRPr>
          </a:p>
        </p:txBody>
      </p:sp>
      <p:sp>
        <p:nvSpPr>
          <p:cNvPr id="44" name="文本框 43">
            <a:extLst>
              <a:ext uri="{FF2B5EF4-FFF2-40B4-BE49-F238E27FC236}">
                <a16:creationId xmlns:a16="http://schemas.microsoft.com/office/drawing/2014/main" id="{484D92FF-B307-4E99-B2DF-2E487EE87CC4}"/>
              </a:ext>
            </a:extLst>
          </p:cNvPr>
          <p:cNvSpPr txBox="1"/>
          <p:nvPr/>
        </p:nvSpPr>
        <p:spPr>
          <a:xfrm>
            <a:off x="11515527" y="1385919"/>
            <a:ext cx="565545" cy="359522"/>
          </a:xfrm>
          <a:prstGeom prst="rect">
            <a:avLst/>
          </a:prstGeom>
          <a:noFill/>
        </p:spPr>
        <p:txBody>
          <a:bodyPr wrap="square">
            <a:spAutoFit/>
          </a:bodyPr>
          <a:lstStyle/>
          <a:p>
            <a:pPr algn="just">
              <a:lnSpc>
                <a:spcPct val="120000"/>
              </a:lnSpc>
            </a:pPr>
            <a:r>
              <a:rPr lang="zh-CN" altLang="en-US" sz="1600" dirty="0">
                <a:latin typeface="Times New Roman" panose="02020603050405020304" pitchFamily="18" charset="0"/>
                <a:ea typeface="宋体" panose="02010600030101010101" pitchFamily="2" charset="-122"/>
              </a:rPr>
              <a:t>（</a:t>
            </a:r>
            <a:r>
              <a:rPr lang="en-US" altLang="zh-CN" sz="1600" dirty="0">
                <a:latin typeface="Times New Roman" panose="02020603050405020304" pitchFamily="18" charset="0"/>
                <a:ea typeface="宋体" panose="02010600030101010101" pitchFamily="2" charset="-122"/>
              </a:rPr>
              <a:t>7</a:t>
            </a:r>
            <a:r>
              <a:rPr lang="zh-CN" altLang="en-US" sz="1600" dirty="0">
                <a:latin typeface="Times New Roman" panose="02020603050405020304" pitchFamily="18" charset="0"/>
                <a:ea typeface="宋体" panose="02010600030101010101" pitchFamily="2" charset="-122"/>
              </a:rPr>
              <a:t>）</a:t>
            </a:r>
            <a:endParaRPr lang="en-US" altLang="zh-CN" sz="1600" dirty="0">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4291610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AF801885-64E7-4189-A5EF-148C43462EF7}"/>
              </a:ext>
            </a:extLst>
          </p:cNvPr>
          <p:cNvGrpSpPr/>
          <p:nvPr/>
        </p:nvGrpSpPr>
        <p:grpSpPr>
          <a:xfrm>
            <a:off x="-1" y="0"/>
            <a:ext cx="12192001" cy="1012223"/>
            <a:chOff x="1591733" y="302634"/>
            <a:chExt cx="12192001" cy="1012223"/>
          </a:xfrm>
        </p:grpSpPr>
        <p:pic>
          <p:nvPicPr>
            <p:cNvPr id="5" name="图片 4">
              <a:extLst>
                <a:ext uri="{FF2B5EF4-FFF2-40B4-BE49-F238E27FC236}">
                  <a16:creationId xmlns:a16="http://schemas.microsoft.com/office/drawing/2014/main" id="{E27118F9-D7BB-4057-86DD-88AE096638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1733" y="302634"/>
              <a:ext cx="12192000" cy="1001194"/>
            </a:xfrm>
            <a:prstGeom prst="rect">
              <a:avLst/>
            </a:prstGeom>
          </p:spPr>
        </p:pic>
        <p:grpSp>
          <p:nvGrpSpPr>
            <p:cNvPr id="6" name="组合 5">
              <a:extLst>
                <a:ext uri="{FF2B5EF4-FFF2-40B4-BE49-F238E27FC236}">
                  <a16:creationId xmlns:a16="http://schemas.microsoft.com/office/drawing/2014/main" id="{37F31720-A603-4301-9BAA-E43FB30BB130}"/>
                </a:ext>
              </a:extLst>
            </p:cNvPr>
            <p:cNvGrpSpPr/>
            <p:nvPr/>
          </p:nvGrpSpPr>
          <p:grpSpPr>
            <a:xfrm>
              <a:off x="1591734" y="313663"/>
              <a:ext cx="12192000" cy="1001194"/>
              <a:chOff x="2446369" y="17330"/>
              <a:chExt cx="9745631" cy="1001194"/>
            </a:xfrm>
          </p:grpSpPr>
          <p:pic>
            <p:nvPicPr>
              <p:cNvPr id="7" name="图片 6">
                <a:extLst>
                  <a:ext uri="{FF2B5EF4-FFF2-40B4-BE49-F238E27FC236}">
                    <a16:creationId xmlns:a16="http://schemas.microsoft.com/office/drawing/2014/main" id="{7AEC3D07-8185-4E79-9185-1F85D7A4D8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6369" y="17330"/>
                <a:ext cx="9745631" cy="1001194"/>
              </a:xfrm>
              <a:prstGeom prst="rect">
                <a:avLst/>
              </a:prstGeom>
            </p:spPr>
          </p:pic>
          <p:cxnSp>
            <p:nvCxnSpPr>
              <p:cNvPr id="8" name="直接连接符 7">
                <a:extLst>
                  <a:ext uri="{FF2B5EF4-FFF2-40B4-BE49-F238E27FC236}">
                    <a16:creationId xmlns:a16="http://schemas.microsoft.com/office/drawing/2014/main" id="{44EC1387-B8D6-464A-9C8D-55D32B26751F}"/>
                  </a:ext>
                </a:extLst>
              </p:cNvPr>
              <p:cNvCxnSpPr/>
              <p:nvPr/>
            </p:nvCxnSpPr>
            <p:spPr>
              <a:xfrm>
                <a:off x="4648200" y="191424"/>
                <a:ext cx="0" cy="4024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AC2B6E8D-A11D-4B77-A4C3-F89B9977012B}"/>
                  </a:ext>
                </a:extLst>
              </p:cNvPr>
              <p:cNvCxnSpPr/>
              <p:nvPr/>
            </p:nvCxnSpPr>
            <p:spPr>
              <a:xfrm>
                <a:off x="7021286" y="202453"/>
                <a:ext cx="0" cy="4024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D1D0C202-CE2D-4229-A15C-D8FED84A6D2C}"/>
                  </a:ext>
                </a:extLst>
              </p:cNvPr>
              <p:cNvSpPr txBox="1"/>
              <p:nvPr/>
            </p:nvSpPr>
            <p:spPr>
              <a:xfrm>
                <a:off x="2449738" y="241054"/>
                <a:ext cx="21984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个人信息</a:t>
                </a:r>
              </a:p>
            </p:txBody>
          </p:sp>
        </p:grpSp>
      </p:grpSp>
      <p:sp>
        <p:nvSpPr>
          <p:cNvPr id="11" name="文本框 10">
            <a:extLst>
              <a:ext uri="{FF2B5EF4-FFF2-40B4-BE49-F238E27FC236}">
                <a16:creationId xmlns:a16="http://schemas.microsoft.com/office/drawing/2014/main" id="{2D8FAD64-E592-4BB0-BF49-8055A5F94C66}"/>
              </a:ext>
            </a:extLst>
          </p:cNvPr>
          <p:cNvSpPr txBox="1"/>
          <p:nvPr/>
        </p:nvSpPr>
        <p:spPr>
          <a:xfrm>
            <a:off x="405687" y="948038"/>
            <a:ext cx="4320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b="1" spc="130" dirty="0">
                <a:solidFill>
                  <a:srgbClr val="000000"/>
                </a:solidFill>
                <a:latin typeface="Times New Roman" panose="02020603050405020304" pitchFamily="18" charset="0"/>
                <a:ea typeface="思源宋体 CN Heavy" panose="02020900000000000000" pitchFamily="18" charset="-122"/>
                <a:cs typeface="Times New Roman" panose="02020603050405020304" pitchFamily="18" charset="0"/>
              </a:rPr>
              <a:t>2 Modeling Interference</a:t>
            </a:r>
          </a:p>
        </p:txBody>
      </p:sp>
      <p:cxnSp>
        <p:nvCxnSpPr>
          <p:cNvPr id="13" name="直接连接符 12">
            <a:extLst>
              <a:ext uri="{FF2B5EF4-FFF2-40B4-BE49-F238E27FC236}">
                <a16:creationId xmlns:a16="http://schemas.microsoft.com/office/drawing/2014/main" id="{00BE042F-B1BC-4CAC-90FD-CE34D872EA0F}"/>
              </a:ext>
            </a:extLst>
          </p:cNvPr>
          <p:cNvCxnSpPr>
            <a:cxnSpLocks/>
          </p:cNvCxnSpPr>
          <p:nvPr/>
        </p:nvCxnSpPr>
        <p:spPr>
          <a:xfrm>
            <a:off x="512412" y="1342330"/>
            <a:ext cx="2047907" cy="0"/>
          </a:xfrm>
          <a:prstGeom prst="line">
            <a:avLst/>
          </a:prstGeom>
          <a:ln w="28575">
            <a:solidFill>
              <a:srgbClr val="520576"/>
            </a:solidFill>
          </a:ln>
        </p:spPr>
        <p:style>
          <a:lnRef idx="1">
            <a:schemeClr val="accent1"/>
          </a:lnRef>
          <a:fillRef idx="0">
            <a:schemeClr val="accent1"/>
          </a:fillRef>
          <a:effectRef idx="0">
            <a:schemeClr val="accent1"/>
          </a:effectRef>
          <a:fontRef idx="minor">
            <a:schemeClr val="tx1"/>
          </a:fontRef>
        </p:style>
      </p:cxnSp>
      <p:sp>
        <p:nvSpPr>
          <p:cNvPr id="16" name="文本框 15">
            <a:extLst>
              <a:ext uri="{FF2B5EF4-FFF2-40B4-BE49-F238E27FC236}">
                <a16:creationId xmlns:a16="http://schemas.microsoft.com/office/drawing/2014/main" id="{8C799550-681B-4B82-92B8-D9AD45BAE8A8}"/>
              </a:ext>
            </a:extLst>
          </p:cNvPr>
          <p:cNvSpPr txBox="1"/>
          <p:nvPr/>
        </p:nvSpPr>
        <p:spPr>
          <a:xfrm>
            <a:off x="14106" y="1342330"/>
            <a:ext cx="4583294" cy="458908"/>
          </a:xfrm>
          <a:prstGeom prst="rect">
            <a:avLst/>
          </a:prstGeom>
          <a:noFill/>
        </p:spPr>
        <p:txBody>
          <a:bodyPr wrap="square">
            <a:spAutoFit/>
          </a:bodyPr>
          <a:lstStyle/>
          <a:p>
            <a:pPr marR="0" lvl="1" algn="l" defTabSz="914400" rtl="0" eaLnBrk="1" fontAlgn="auto" latinLnBrk="0" hangingPunct="1">
              <a:lnSpc>
                <a:spcPct val="150000"/>
              </a:lnSpc>
              <a:spcBef>
                <a:spcPts val="0"/>
              </a:spcBef>
              <a:spcAft>
                <a:spcPts val="0"/>
              </a:spcAft>
              <a:buClr>
                <a:srgbClr val="9A5BA4"/>
              </a:buClr>
              <a:buSzPct val="55000"/>
              <a:tabLst/>
              <a:defRPr/>
            </a:pPr>
            <a:r>
              <a:rPr lang="en-US" altLang="zh-CN" spc="130" dirty="0">
                <a:solidFill>
                  <a:srgbClr val="520576"/>
                </a:solidFill>
                <a:latin typeface="思源宋体 CN Heavy" panose="02020900000000000000" pitchFamily="18" charset="-122"/>
                <a:ea typeface="思源宋体 CN Heavy" panose="02020900000000000000" pitchFamily="18" charset="-122"/>
                <a:sym typeface="+mn-ea"/>
              </a:rPr>
              <a:t>Viewer Response Model</a:t>
            </a:r>
          </a:p>
        </p:txBody>
      </p:sp>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E34A2F3F-B94D-48F2-9E3A-C54326EE7306}"/>
                  </a:ext>
                </a:extLst>
              </p:cNvPr>
              <p:cNvSpPr txBox="1"/>
              <p:nvPr/>
            </p:nvSpPr>
            <p:spPr>
              <a:xfrm>
                <a:off x="576635" y="2336583"/>
                <a:ext cx="5210910" cy="2054922"/>
              </a:xfrm>
              <a:prstGeom prst="rect">
                <a:avLst/>
              </a:prstGeom>
              <a:noFill/>
            </p:spPr>
            <p:txBody>
              <a:bodyPr wrap="square">
                <a:spAutoFit/>
              </a:bodyPr>
              <a:lstStyle/>
              <a:p>
                <a:pPr fontAlgn="base">
                  <a:lnSpc>
                    <a:spcPct val="120000"/>
                  </a:lnSpc>
                </a:pPr>
                <a:r>
                  <a:rPr lang="zh-CN" altLang="en-US" dirty="0">
                    <a:solidFill>
                      <a:srgbClr val="000000"/>
                    </a:solidFill>
                    <a:latin typeface="Times New Roman" panose="02020603050405020304" pitchFamily="18" charset="0"/>
                    <a:ea typeface="宋体" panose="02010600030101010101" pitchFamily="2" charset="-122"/>
                  </a:rPr>
                  <a:t>建立一个观众反应模型。这是一个相对标准的模块，可以预测给定用户</a:t>
                </a:r>
                <a:r>
                  <a:rPr lang="en-US" altLang="zh-CN" dirty="0">
                    <a:solidFill>
                      <a:srgbClr val="000000"/>
                    </a:solidFill>
                    <a:latin typeface="Times New Roman" panose="02020603050405020304" pitchFamily="18" charset="0"/>
                    <a:ea typeface="宋体" panose="02010600030101010101" pitchFamily="2" charset="-122"/>
                  </a:rPr>
                  <a:t>-</a:t>
                </a:r>
                <a:r>
                  <a:rPr lang="zh-CN" altLang="en-US" dirty="0">
                    <a:solidFill>
                      <a:srgbClr val="000000"/>
                    </a:solidFill>
                    <a:latin typeface="Times New Roman" panose="02020603050405020304" pitchFamily="18" charset="0"/>
                    <a:ea typeface="宋体" panose="02010600030101010101" pitchFamily="2" charset="-122"/>
                  </a:rPr>
                  <a:t>物品对的 </a:t>
                </a:r>
                <a:r>
                  <a:rPr lang="en-US" altLang="zh-CN" dirty="0">
                    <a:solidFill>
                      <a:srgbClr val="000000"/>
                    </a:solidFill>
                    <a:latin typeface="Times New Roman" panose="02020603050405020304" pitchFamily="18" charset="0"/>
                    <a:ea typeface="宋体" panose="02010600030101010101" pitchFamily="2" charset="-122"/>
                  </a:rPr>
                  <a:t>outcome</a:t>
                </a:r>
                <a:r>
                  <a:rPr lang="zh-CN" altLang="en-US" dirty="0">
                    <a:solidFill>
                      <a:srgbClr val="000000"/>
                    </a:solidFill>
                    <a:latin typeface="Times New Roman" panose="02020603050405020304" pitchFamily="18" charset="0"/>
                    <a:ea typeface="宋体" panose="02010600030101010101" pitchFamily="2" charset="-122"/>
                  </a:rPr>
                  <a:t>（如观看时长、点赞率）。</a:t>
                </a:r>
                <a:r>
                  <a:rPr lang="en-US" altLang="zh-CN" b="0" dirty="0">
                    <a:solidFill>
                      <a:schemeClr val="tx1"/>
                    </a:solidFill>
                    <a:ea typeface="宋体" panose="02010600030101010101" pitchFamily="2" charset="-122"/>
                    <a:cs typeface="Times New Roman" panose="02020603050405020304" pitchFamily="18" charset="0"/>
                  </a:rPr>
                  <a:t> </a:t>
                </a:r>
              </a:p>
              <a:p>
                <a:pPr fontAlgn="base">
                  <a:lnSpc>
                    <a:spcPct val="120000"/>
                  </a:lnSpc>
                </a:pPr>
                <a14:m>
                  <m:oMath xmlns:m="http://schemas.openxmlformats.org/officeDocument/2006/math">
                    <m:r>
                      <a:rPr lang="en-US" altLang="zh-CN" b="0" i="1" smtClean="0">
                        <a:solidFill>
                          <a:schemeClr val="tx1"/>
                        </a:solidFill>
                        <a:latin typeface="Cambria Math" panose="02040503050406030204" pitchFamily="18" charset="0"/>
                        <a:ea typeface="宋体" panose="02010600030101010101" pitchFamily="2" charset="-122"/>
                        <a:cs typeface="Times New Roman" panose="02020603050405020304" pitchFamily="18" charset="0"/>
                      </a:rPr>
                      <m:t>𝑧</m:t>
                    </m:r>
                  </m:oMath>
                </a14:m>
                <a:r>
                  <a:rPr lang="en-US" altLang="zh-CN" dirty="0">
                    <a:latin typeface="Times New Roman" panose="02020603050405020304" pitchFamily="18" charset="0"/>
                    <a:ea typeface="宋体" panose="02010600030101010101" pitchFamily="2" charset="-122"/>
                    <a:cs typeface="Times New Roman" panose="02020603050405020304" pitchFamily="18" charset="0"/>
                  </a:rPr>
                  <a:t> (</a:t>
                </a:r>
                <a14:m>
                  <m:oMath xmlns:m="http://schemas.openxmlformats.org/officeDocument/2006/math">
                    <m:r>
                      <a:rPr lang="en-US" altLang="zh-CN"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zh-CN" dirty="0">
                    <a:latin typeface="Times New Roman" panose="02020603050405020304" pitchFamily="18" charset="0"/>
                    <a:ea typeface="宋体" panose="02010600030101010101" pitchFamily="2" charset="-122"/>
                    <a:cs typeface="Times New Roman" panose="02020603050405020304" pitchFamily="18" charset="0"/>
                  </a:rPr>
                  <a:t>)</a:t>
                </a:r>
                <a:r>
                  <a:rPr lang="zh-CN" altLang="en-US" dirty="0">
                    <a:latin typeface="Times New Roman" panose="02020603050405020304" pitchFamily="18" charset="0"/>
                    <a:ea typeface="宋体" panose="02010600030101010101" pitchFamily="2" charset="-122"/>
                    <a:cs typeface="Times New Roman" panose="02020603050405020304" pitchFamily="18" charset="0"/>
                  </a:rPr>
                  <a:t>是观众反应函数，</a:t>
                </a:r>
                <a:r>
                  <a:rPr lang="zh-CN" altLang="en-US" dirty="0">
                    <a:solidFill>
                      <a:srgbClr val="000000"/>
                    </a:solidFill>
                    <a:latin typeface="Times New Roman" panose="02020603050405020304" pitchFamily="18" charset="0"/>
                    <a:ea typeface="宋体" panose="02010600030101010101" pitchFamily="2" charset="-122"/>
                  </a:rPr>
                  <a:t>同样</a:t>
                </a:r>
                <a:r>
                  <a:rPr lang="zh-CN" altLang="en-US" dirty="0">
                    <a:latin typeface="Times New Roman" panose="02020603050405020304" pitchFamily="18" charset="0"/>
                    <a:ea typeface="宋体" panose="02010600030101010101" pitchFamily="2" charset="-122"/>
                    <a:cs typeface="Times New Roman" panose="02020603050405020304" pitchFamily="18" charset="0"/>
                  </a:rPr>
                  <a:t>可以用神经网络建模。</a:t>
                </a:r>
                <a:r>
                  <a:rPr lang="zh-CN" altLang="en-US" dirty="0">
                    <a:solidFill>
                      <a:srgbClr val="000000"/>
                    </a:solidFill>
                    <a:latin typeface="Times New Roman" panose="02020603050405020304" pitchFamily="18" charset="0"/>
                    <a:ea typeface="宋体" panose="02010600030101010101" pitchFamily="2" charset="-122"/>
                  </a:rPr>
                  <a:t>在实践中，平台通常已有现成的预测模型，可以直接使用。</a:t>
                </a:r>
              </a:p>
            </p:txBody>
          </p:sp>
        </mc:Choice>
        <mc:Fallback xmlns="">
          <p:sp>
            <p:nvSpPr>
              <p:cNvPr id="17" name="文本框 16">
                <a:extLst>
                  <a:ext uri="{FF2B5EF4-FFF2-40B4-BE49-F238E27FC236}">
                    <a16:creationId xmlns:a16="http://schemas.microsoft.com/office/drawing/2014/main" id="{E34A2F3F-B94D-48F2-9E3A-C54326EE7306}"/>
                  </a:ext>
                </a:extLst>
              </p:cNvPr>
              <p:cNvSpPr txBox="1">
                <a:spLocks noRot="1" noChangeAspect="1" noMove="1" noResize="1" noEditPoints="1" noAdjustHandles="1" noChangeArrowheads="1" noChangeShapeType="1" noTextEdit="1"/>
              </p:cNvSpPr>
              <p:nvPr/>
            </p:nvSpPr>
            <p:spPr>
              <a:xfrm>
                <a:off x="576635" y="2336583"/>
                <a:ext cx="5210910" cy="2054922"/>
              </a:xfrm>
              <a:prstGeom prst="rect">
                <a:avLst/>
              </a:prstGeom>
              <a:blipFill>
                <a:blip r:embed="rId4"/>
                <a:stretch>
                  <a:fillRect l="-1054" t="-890" r="-117" b="-326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6B0F42B2-C99A-475F-AB92-2E72DF0BDC82}"/>
                  </a:ext>
                </a:extLst>
              </p:cNvPr>
              <p:cNvSpPr txBox="1"/>
              <p:nvPr/>
            </p:nvSpPr>
            <p:spPr>
              <a:xfrm>
                <a:off x="-1" y="1742871"/>
                <a:ext cx="6094948" cy="480516"/>
              </a:xfrm>
              <a:prstGeom prst="rect">
                <a:avLst/>
              </a:prstGeom>
              <a:noFill/>
            </p:spPr>
            <p:txBody>
              <a:bodyPr wrap="square">
                <a:spAutoFit/>
              </a:bodyPr>
              <a:lstStyle/>
              <a:p>
                <a:pPr algn="ctr">
                  <a:lnSpc>
                    <a:spcPct val="120000"/>
                  </a:lnSpc>
                </a:pPr>
                <a14:m>
                  <m:oMathPara xmlns:m="http://schemas.openxmlformats.org/officeDocument/2006/math">
                    <m:oMathParaPr>
                      <m:jc m:val="centerGroup"/>
                    </m:oMathParaPr>
                    <m:oMath xmlns:m="http://schemas.openxmlformats.org/officeDocument/2006/math">
                      <m:sSub>
                        <m:sSubPr>
                          <m:ctrlPr>
                            <a:rPr lang="en-US" altLang="zh-CN" b="0" i="1" smtClean="0">
                              <a:effectLst/>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𝑌</m:t>
                          </m:r>
                        </m:e>
                        <m:sub>
                          <m:r>
                            <a:rPr lang="en-US" altLang="zh-CN" b="0" i="1" smtClean="0">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b="0" i="1" smtClean="0">
                          <a:solidFill>
                            <a:schemeClr val="tx1"/>
                          </a:solidFill>
                          <a:latin typeface="Cambria Math" panose="02040503050406030204" pitchFamily="18" charset="0"/>
                          <a:ea typeface="宋体" panose="02010600030101010101" pitchFamily="2" charset="-122"/>
                          <a:cs typeface="Times New Roman" panose="02020603050405020304" pitchFamily="18" charset="0"/>
                        </a:rPr>
                        <m:t>𝑧</m:t>
                      </m:r>
                      <m:r>
                        <a:rPr lang="en-US" altLang="zh-CN" i="1" smtClean="0">
                          <a:solidFill>
                            <a:schemeClr val="tx1"/>
                          </a:solidFill>
                          <a:latin typeface="Cambria Math" panose="02040503050406030204" pitchFamily="18" charset="0"/>
                          <a:ea typeface="宋体" panose="02010600030101010101" pitchFamily="2" charset="-122"/>
                          <a:cs typeface="Times New Roman" panose="02020603050405020304" pitchFamily="18" charset="0"/>
                        </a:rPr>
                        <m:t> </m:t>
                      </m:r>
                      <m:r>
                        <a:rPr lang="en-US" altLang="zh-CN" b="0" i="1" smtClean="0">
                          <a:solidFill>
                            <a:schemeClr val="tx1"/>
                          </a:solidFill>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solidFill>
                                <a:schemeClr val="tx1"/>
                              </a:solidFill>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b="0" i="1" smtClean="0">
                              <a:solidFill>
                                <a:schemeClr val="tx1"/>
                              </a:solidFill>
                              <a:latin typeface="Cambria Math" panose="02040503050406030204" pitchFamily="18" charset="0"/>
                              <a:ea typeface="宋体" panose="02010600030101010101" pitchFamily="2" charset="-122"/>
                              <a:cs typeface="Times New Roman" panose="02020603050405020304" pitchFamily="18" charset="0"/>
                            </a:rPr>
                            <m:t>𝑉</m:t>
                          </m:r>
                        </m:e>
                        <m:sub>
                          <m:r>
                            <a:rPr lang="en-US" altLang="zh-CN" b="0" i="1" smtClean="0">
                              <a:solidFill>
                                <a:schemeClr val="tx1"/>
                              </a:solidFill>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b="0" i="1" smtClean="0">
                          <a:solidFill>
                            <a:schemeClr val="tx1"/>
                          </a:solidFill>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solidFill>
                                <a:schemeClr val="tx1"/>
                              </a:solidFill>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b="0" i="1" smtClean="0">
                              <a:solidFill>
                                <a:schemeClr val="tx1"/>
                              </a:solidFill>
                              <a:latin typeface="Cambria Math" panose="02040503050406030204" pitchFamily="18" charset="0"/>
                              <a:ea typeface="宋体" panose="02010600030101010101" pitchFamily="2" charset="-122"/>
                              <a:cs typeface="Times New Roman" panose="02020603050405020304" pitchFamily="18" charset="0"/>
                            </a:rPr>
                            <m:t>𝐶</m:t>
                          </m:r>
                        </m:e>
                        <m:sub>
                          <m:sSubSup>
                            <m:sSubSupPr>
                              <m:ctrlPr>
                                <a:rPr lang="en-US" altLang="zh-CN" i="1">
                                  <a:solidFill>
                                    <a:schemeClr val="tx1"/>
                                  </a:solidFill>
                                  <a:latin typeface="Cambria Math" panose="02040503050406030204" pitchFamily="18" charset="0"/>
                                  <a:ea typeface="宋体" panose="02010600030101010101" pitchFamily="2" charset="-122"/>
                                  <a:cs typeface="Times New Roman" panose="02020603050405020304" pitchFamily="18" charset="0"/>
                                </a:rPr>
                              </m:ctrlPr>
                            </m:sSubSupPr>
                            <m:e>
                              <m:r>
                                <a:rPr lang="en-US" altLang="zh-CN" i="1">
                                  <a:solidFill>
                                    <a:schemeClr val="tx1"/>
                                  </a:solidFill>
                                  <a:latin typeface="Cambria Math" panose="02040503050406030204" pitchFamily="18" charset="0"/>
                                  <a:ea typeface="宋体" panose="02010600030101010101" pitchFamily="2" charset="-122"/>
                                  <a:cs typeface="Times New Roman" panose="02020603050405020304" pitchFamily="18" charset="0"/>
                                </a:rPr>
                                <m:t>𝑘</m:t>
                              </m:r>
                            </m:e>
                            <m:sub>
                              <m:r>
                                <a:rPr lang="en-US" altLang="zh-CN" i="1">
                                  <a:solidFill>
                                    <a:schemeClr val="tx1"/>
                                  </a:solidFill>
                                  <a:latin typeface="Cambria Math" panose="02040503050406030204" pitchFamily="18" charset="0"/>
                                  <a:ea typeface="宋体" panose="02010600030101010101" pitchFamily="2" charset="-122"/>
                                  <a:cs typeface="Times New Roman" panose="02020603050405020304" pitchFamily="18" charset="0"/>
                                </a:rPr>
                                <m:t>𝑖</m:t>
                              </m:r>
                            </m:sub>
                            <m:sup>
                              <m:r>
                                <a:rPr lang="en-US" altLang="zh-CN" i="1">
                                  <a:solidFill>
                                    <a:schemeClr val="tx1"/>
                                  </a:solidFill>
                                  <a:latin typeface="Cambria Math" panose="02040503050406030204" pitchFamily="18" charset="0"/>
                                  <a:ea typeface="宋体" panose="02010600030101010101" pitchFamily="2" charset="-122"/>
                                  <a:cs typeface="Times New Roman" panose="02020603050405020304" pitchFamily="18" charset="0"/>
                                </a:rPr>
                                <m:t>∗</m:t>
                              </m:r>
                            </m:sup>
                          </m:sSubSup>
                        </m:sub>
                      </m:sSub>
                      <m:r>
                        <a:rPr lang="en-US" altLang="zh-CN" b="0" i="1" smtClean="0">
                          <a:solidFill>
                            <a:schemeClr val="tx1"/>
                          </a:solidFill>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b="0" i="1" smtClean="0">
                              <a:solidFill>
                                <a:schemeClr val="tx1"/>
                              </a:solidFill>
                              <a:latin typeface="Cambria Math" panose="02040503050406030204" pitchFamily="18" charset="0"/>
                              <a:ea typeface="宋体" panose="02010600030101010101" pitchFamily="2" charset="-122"/>
                              <a:cs typeface="Times New Roman" panose="02020603050405020304" pitchFamily="18" charset="0"/>
                            </a:rPr>
                          </m:ctrlPr>
                        </m:sSubPr>
                        <m:e>
                          <m:r>
                            <a:rPr lang="zh-CN" altLang="en-US" i="1">
                              <a:latin typeface="Cambria Math" panose="02040503050406030204" pitchFamily="18" charset="0"/>
                              <a:ea typeface="宋体" panose="02010600030101010101" pitchFamily="2" charset="-122"/>
                              <a:cs typeface="Times New Roman" panose="02020603050405020304" pitchFamily="18" charset="0"/>
                            </a:rPr>
                            <m:t>𝜍</m:t>
                          </m:r>
                        </m:e>
                        <m:sub>
                          <m:r>
                            <a:rPr lang="en-US" altLang="zh-CN" b="0" i="1" smtClean="0">
                              <a:solidFill>
                                <a:schemeClr val="tx1"/>
                              </a:solidFill>
                              <a:latin typeface="Cambria Math" panose="02040503050406030204" pitchFamily="18" charset="0"/>
                              <a:ea typeface="宋体" panose="02010600030101010101" pitchFamily="2" charset="-122"/>
                              <a:cs typeface="Times New Roman" panose="02020603050405020304" pitchFamily="18" charset="0"/>
                            </a:rPr>
                            <m:t>𝑖</m:t>
                          </m:r>
                        </m:sub>
                      </m:sSub>
                    </m:oMath>
                  </m:oMathPara>
                </a14:m>
                <a:endParaRPr lang="zh-CN" altLang="en-US" i="1" dirty="0"/>
              </a:p>
            </p:txBody>
          </p:sp>
        </mc:Choice>
        <mc:Fallback xmlns="">
          <p:sp>
            <p:nvSpPr>
              <p:cNvPr id="18" name="文本框 17">
                <a:extLst>
                  <a:ext uri="{FF2B5EF4-FFF2-40B4-BE49-F238E27FC236}">
                    <a16:creationId xmlns:a16="http://schemas.microsoft.com/office/drawing/2014/main" id="{6B0F42B2-C99A-475F-AB92-2E72DF0BDC82}"/>
                  </a:ext>
                </a:extLst>
              </p:cNvPr>
              <p:cNvSpPr txBox="1">
                <a:spLocks noRot="1" noChangeAspect="1" noMove="1" noResize="1" noEditPoints="1" noAdjustHandles="1" noChangeArrowheads="1" noChangeShapeType="1" noTextEdit="1"/>
              </p:cNvSpPr>
              <p:nvPr/>
            </p:nvSpPr>
            <p:spPr>
              <a:xfrm>
                <a:off x="-1" y="1742871"/>
                <a:ext cx="6094948" cy="480516"/>
              </a:xfrm>
              <a:prstGeom prst="rect">
                <a:avLst/>
              </a:prstGeom>
              <a:blipFill>
                <a:blip r:embed="rId5"/>
                <a:stretch>
                  <a:fillRect b="-1266"/>
                </a:stretch>
              </a:blipFill>
            </p:spPr>
            <p:txBody>
              <a:bodyPr/>
              <a:lstStyle/>
              <a:p>
                <a:r>
                  <a:rPr lang="zh-CN" altLang="en-US">
                    <a:noFill/>
                  </a:rPr>
                  <a:t> </a:t>
                </a:r>
              </a:p>
            </p:txBody>
          </p:sp>
        </mc:Fallback>
      </mc:AlternateContent>
      <p:grpSp>
        <p:nvGrpSpPr>
          <p:cNvPr id="19" name="组合 18">
            <a:extLst>
              <a:ext uri="{FF2B5EF4-FFF2-40B4-BE49-F238E27FC236}">
                <a16:creationId xmlns:a16="http://schemas.microsoft.com/office/drawing/2014/main" id="{1928994B-65FB-460C-9B23-57A8EEED510D}"/>
              </a:ext>
            </a:extLst>
          </p:cNvPr>
          <p:cNvGrpSpPr/>
          <p:nvPr/>
        </p:nvGrpSpPr>
        <p:grpSpPr>
          <a:xfrm>
            <a:off x="-1" y="-13856"/>
            <a:ext cx="12192001" cy="1012223"/>
            <a:chOff x="1591733" y="302634"/>
            <a:chExt cx="12192001" cy="1012223"/>
          </a:xfrm>
        </p:grpSpPr>
        <p:pic>
          <p:nvPicPr>
            <p:cNvPr id="20" name="图片 19">
              <a:extLst>
                <a:ext uri="{FF2B5EF4-FFF2-40B4-BE49-F238E27FC236}">
                  <a16:creationId xmlns:a16="http://schemas.microsoft.com/office/drawing/2014/main" id="{F10DE3F1-8AE4-46A1-B3B0-B3C9713070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1733" y="302634"/>
              <a:ext cx="12192000" cy="1001194"/>
            </a:xfrm>
            <a:prstGeom prst="rect">
              <a:avLst/>
            </a:prstGeom>
          </p:spPr>
        </p:pic>
        <p:grpSp>
          <p:nvGrpSpPr>
            <p:cNvPr id="21" name="组合 20">
              <a:extLst>
                <a:ext uri="{FF2B5EF4-FFF2-40B4-BE49-F238E27FC236}">
                  <a16:creationId xmlns:a16="http://schemas.microsoft.com/office/drawing/2014/main" id="{5BF57511-0A6D-4EA1-AF2F-7E64BD1FAFC8}"/>
                </a:ext>
              </a:extLst>
            </p:cNvPr>
            <p:cNvGrpSpPr/>
            <p:nvPr/>
          </p:nvGrpSpPr>
          <p:grpSpPr>
            <a:xfrm>
              <a:off x="1591734" y="308252"/>
              <a:ext cx="12192000" cy="1006605"/>
              <a:chOff x="2446369" y="11919"/>
              <a:chExt cx="9745631" cy="1006605"/>
            </a:xfrm>
          </p:grpSpPr>
          <p:pic>
            <p:nvPicPr>
              <p:cNvPr id="22" name="图片 21">
                <a:extLst>
                  <a:ext uri="{FF2B5EF4-FFF2-40B4-BE49-F238E27FC236}">
                    <a16:creationId xmlns:a16="http://schemas.microsoft.com/office/drawing/2014/main" id="{E12303BD-7919-49F6-ACBD-756DBAE961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6369" y="17330"/>
                <a:ext cx="9745631" cy="1001194"/>
              </a:xfrm>
              <a:prstGeom prst="rect">
                <a:avLst/>
              </a:prstGeom>
            </p:spPr>
          </p:pic>
          <p:sp>
            <p:nvSpPr>
              <p:cNvPr id="23" name="文本框 22">
                <a:extLst>
                  <a:ext uri="{FF2B5EF4-FFF2-40B4-BE49-F238E27FC236}">
                    <a16:creationId xmlns:a16="http://schemas.microsoft.com/office/drawing/2014/main" id="{EA394A90-6609-4C92-861A-57AD59ED7723}"/>
                  </a:ext>
                </a:extLst>
              </p:cNvPr>
              <p:cNvSpPr txBox="1"/>
              <p:nvPr/>
            </p:nvSpPr>
            <p:spPr>
              <a:xfrm>
                <a:off x="7021286" y="241054"/>
                <a:ext cx="247105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cs typeface="+mn-cs"/>
                  </a:rPr>
                  <a:t>Empirical Application</a:t>
                </a:r>
                <a:endParaRPr kumimoji="0" lang="zh-CN" altLang="en-US" sz="1800" b="0" i="0" u="none" strike="noStrike" kern="120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cs typeface="+mn-cs"/>
                </a:endParaRPr>
              </a:p>
            </p:txBody>
          </p:sp>
          <p:cxnSp>
            <p:nvCxnSpPr>
              <p:cNvPr id="24" name="直接连接符 23">
                <a:extLst>
                  <a:ext uri="{FF2B5EF4-FFF2-40B4-BE49-F238E27FC236}">
                    <a16:creationId xmlns:a16="http://schemas.microsoft.com/office/drawing/2014/main" id="{6E35BFBB-A779-497F-A536-A2BE228B8E44}"/>
                  </a:ext>
                </a:extLst>
              </p:cNvPr>
              <p:cNvCxnSpPr/>
              <p:nvPr/>
            </p:nvCxnSpPr>
            <p:spPr>
              <a:xfrm>
                <a:off x="4648200" y="191424"/>
                <a:ext cx="0" cy="4024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C65FC71F-F1AA-4DFE-9A9D-29F4A4A0E065}"/>
                  </a:ext>
                </a:extLst>
              </p:cNvPr>
              <p:cNvCxnSpPr/>
              <p:nvPr/>
            </p:nvCxnSpPr>
            <p:spPr>
              <a:xfrm>
                <a:off x="7021286" y="202453"/>
                <a:ext cx="0" cy="4024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5B4F7960-FD17-4B8B-A622-621A3C9145E0}"/>
                  </a:ext>
                </a:extLst>
              </p:cNvPr>
              <p:cNvCxnSpPr/>
              <p:nvPr/>
            </p:nvCxnSpPr>
            <p:spPr>
              <a:xfrm>
                <a:off x="9492344" y="213482"/>
                <a:ext cx="0" cy="4024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C3066BD8-55D8-403E-900E-EE67A1C5D642}"/>
                  </a:ext>
                </a:extLst>
              </p:cNvPr>
              <p:cNvSpPr/>
              <p:nvPr/>
            </p:nvSpPr>
            <p:spPr>
              <a:xfrm>
                <a:off x="4647360" y="11919"/>
                <a:ext cx="2373081" cy="740085"/>
              </a:xfrm>
              <a:prstGeom prst="rect">
                <a:avLst/>
              </a:prstGeom>
              <a:solidFill>
                <a:srgbClr val="7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Perpetua Titling MT"/>
                  <a:ea typeface="微软雅黑 Light"/>
                  <a:cs typeface="+mn-cs"/>
                </a:endParaRPr>
              </a:p>
            </p:txBody>
          </p:sp>
          <p:sp>
            <p:nvSpPr>
              <p:cNvPr id="28" name="文本框 27">
                <a:extLst>
                  <a:ext uri="{FF2B5EF4-FFF2-40B4-BE49-F238E27FC236}">
                    <a16:creationId xmlns:a16="http://schemas.microsoft.com/office/drawing/2014/main" id="{A1B8AC6B-1469-496A-A2D0-B72FC5D16353}"/>
                  </a:ext>
                </a:extLst>
              </p:cNvPr>
              <p:cNvSpPr txBox="1"/>
              <p:nvPr/>
            </p:nvSpPr>
            <p:spPr>
              <a:xfrm>
                <a:off x="2448055" y="82952"/>
                <a:ext cx="219846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cs typeface="+mn-cs"/>
                  </a:rPr>
                  <a:t>Recommender Interference</a:t>
                </a:r>
              </a:p>
            </p:txBody>
          </p:sp>
          <p:sp>
            <p:nvSpPr>
              <p:cNvPr id="29" name="文本框 28">
                <a:extLst>
                  <a:ext uri="{FF2B5EF4-FFF2-40B4-BE49-F238E27FC236}">
                    <a16:creationId xmlns:a16="http://schemas.microsoft.com/office/drawing/2014/main" id="{54F8BCD5-97D5-4ED2-A05F-9EEB086D2818}"/>
                  </a:ext>
                </a:extLst>
              </p:cNvPr>
              <p:cNvSpPr txBox="1"/>
              <p:nvPr/>
            </p:nvSpPr>
            <p:spPr>
              <a:xfrm>
                <a:off x="4648200" y="241054"/>
                <a:ext cx="237308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Modeling Interference</a:t>
                </a:r>
              </a:p>
            </p:txBody>
          </p:sp>
        </p:grpSp>
      </p:grpSp>
      <p:sp>
        <p:nvSpPr>
          <p:cNvPr id="30" name="文本框 29">
            <a:extLst>
              <a:ext uri="{FF2B5EF4-FFF2-40B4-BE49-F238E27FC236}">
                <a16:creationId xmlns:a16="http://schemas.microsoft.com/office/drawing/2014/main" id="{20FE8959-8AF2-488E-98B7-365A44413B48}"/>
              </a:ext>
            </a:extLst>
          </p:cNvPr>
          <p:cNvSpPr txBox="1"/>
          <p:nvPr/>
        </p:nvSpPr>
        <p:spPr>
          <a:xfrm>
            <a:off x="0" y="4682321"/>
            <a:ext cx="4583294" cy="458908"/>
          </a:xfrm>
          <a:prstGeom prst="rect">
            <a:avLst/>
          </a:prstGeom>
          <a:noFill/>
        </p:spPr>
        <p:txBody>
          <a:bodyPr wrap="square">
            <a:spAutoFit/>
          </a:bodyPr>
          <a:lstStyle/>
          <a:p>
            <a:pPr marR="0" lvl="1" algn="l" defTabSz="914400" rtl="0" eaLnBrk="1" fontAlgn="auto" latinLnBrk="0" hangingPunct="1">
              <a:lnSpc>
                <a:spcPct val="150000"/>
              </a:lnSpc>
              <a:spcBef>
                <a:spcPts val="0"/>
              </a:spcBef>
              <a:spcAft>
                <a:spcPts val="0"/>
              </a:spcAft>
              <a:buClr>
                <a:srgbClr val="9A5BA4"/>
              </a:buClr>
              <a:buSzPct val="55000"/>
              <a:tabLst/>
              <a:defRPr/>
            </a:pPr>
            <a:r>
              <a:rPr lang="en-US" altLang="zh-CN" spc="130" dirty="0">
                <a:solidFill>
                  <a:srgbClr val="520576"/>
                </a:solidFill>
                <a:latin typeface="思源宋体 CN Heavy" panose="02020900000000000000" pitchFamily="18" charset="-122"/>
                <a:ea typeface="思源宋体 CN Heavy" panose="02020900000000000000" pitchFamily="18" charset="-122"/>
                <a:sym typeface="+mn-ea"/>
              </a:rPr>
              <a:t>Counterfactual Analysis/</a:t>
            </a:r>
          </a:p>
        </p:txBody>
      </p:sp>
      <p:sp>
        <p:nvSpPr>
          <p:cNvPr id="31" name="文本框 30">
            <a:extLst>
              <a:ext uri="{FF2B5EF4-FFF2-40B4-BE49-F238E27FC236}">
                <a16:creationId xmlns:a16="http://schemas.microsoft.com/office/drawing/2014/main" id="{095AE1E2-EF08-4C6D-9621-3F631481B921}"/>
              </a:ext>
            </a:extLst>
          </p:cNvPr>
          <p:cNvSpPr txBox="1"/>
          <p:nvPr/>
        </p:nvSpPr>
        <p:spPr>
          <a:xfrm>
            <a:off x="511355" y="5175280"/>
            <a:ext cx="5210910" cy="730456"/>
          </a:xfrm>
          <a:prstGeom prst="rect">
            <a:avLst/>
          </a:prstGeom>
          <a:noFill/>
        </p:spPr>
        <p:txBody>
          <a:bodyPr wrap="square">
            <a:spAutoFit/>
          </a:bodyPr>
          <a:lstStyle/>
          <a:p>
            <a:pPr fontAlgn="base">
              <a:lnSpc>
                <a:spcPct val="120000"/>
              </a:lnSpc>
            </a:pPr>
            <a:r>
              <a:rPr lang="zh-CN" altLang="en-US" dirty="0">
                <a:solidFill>
                  <a:srgbClr val="000000"/>
                </a:solidFill>
                <a:latin typeface="Times New Roman" panose="02020603050405020304" pitchFamily="18" charset="0"/>
                <a:ea typeface="宋体" panose="02010600030101010101" pitchFamily="2" charset="-122"/>
              </a:rPr>
              <a:t>综合上述两个模型，可以推导出任何分配策略下的反事实结果，计算</a:t>
            </a:r>
            <a:r>
              <a:rPr lang="en-US" altLang="zh-CN" dirty="0">
                <a:solidFill>
                  <a:srgbClr val="000000"/>
                </a:solidFill>
                <a:latin typeface="Times New Roman" panose="02020603050405020304" pitchFamily="18" charset="0"/>
                <a:ea typeface="宋体" panose="02010600030101010101" pitchFamily="2" charset="-122"/>
              </a:rPr>
              <a:t>ATE</a:t>
            </a:r>
            <a:r>
              <a:rPr lang="zh-CN" altLang="en-US" dirty="0">
                <a:solidFill>
                  <a:srgbClr val="000000"/>
                </a:solidFill>
                <a:latin typeface="Times New Roman" panose="02020603050405020304" pitchFamily="18" charset="0"/>
                <a:ea typeface="宋体" panose="02010600030101010101" pitchFamily="2" charset="-122"/>
              </a:rPr>
              <a:t>（右侧推导）</a:t>
            </a:r>
          </a:p>
        </p:txBody>
      </p:sp>
      <mc:AlternateContent xmlns:mc="http://schemas.openxmlformats.org/markup-compatibility/2006" xmlns:a14="http://schemas.microsoft.com/office/drawing/2010/main">
        <mc:Choice Requires="a14">
          <p:sp>
            <p:nvSpPr>
              <p:cNvPr id="37" name="文本框 36">
                <a:extLst>
                  <a:ext uri="{FF2B5EF4-FFF2-40B4-BE49-F238E27FC236}">
                    <a16:creationId xmlns:a16="http://schemas.microsoft.com/office/drawing/2014/main" id="{52BBD45C-008C-4382-A785-8D6A924F2112}"/>
                  </a:ext>
                </a:extLst>
              </p:cNvPr>
              <p:cNvSpPr txBox="1"/>
              <p:nvPr/>
            </p:nvSpPr>
            <p:spPr>
              <a:xfrm>
                <a:off x="5346385" y="2221106"/>
                <a:ext cx="7043282" cy="958724"/>
              </a:xfrm>
              <a:prstGeom prst="rect">
                <a:avLst/>
              </a:prstGeom>
              <a:noFill/>
            </p:spPr>
            <p:txBody>
              <a:bodyPr wrap="square">
                <a:spAutoFit/>
              </a:bodyPr>
              <a:lstStyle/>
              <a:p>
                <a:pPr algn="ctr">
                  <a:lnSpc>
                    <a:spcPct val="120000"/>
                  </a:lnSpc>
                </a:pPr>
                <a14:m>
                  <m:oMath xmlns:m="http://schemas.openxmlformats.org/officeDocument/2006/math">
                    <m:r>
                      <a:rPr lang="en-US" altLang="zh-CN" b="0" i="1" smtClean="0">
                        <a:effectLst/>
                        <a:latin typeface="Cambria Math" panose="02040503050406030204" pitchFamily="18" charset="0"/>
                        <a:ea typeface="宋体" panose="02010600030101010101" pitchFamily="2" charset="-122"/>
                        <a:cs typeface="Times New Roman" panose="02020603050405020304" pitchFamily="18" charset="0"/>
                      </a:rPr>
                      <m:t>𝑄</m:t>
                    </m:r>
                    <m:d>
                      <m:dPr>
                        <m:ctrlPr>
                          <a:rPr lang="en-US" altLang="zh-CN" b="0" i="1" smtClean="0">
                            <a:effectLst/>
                            <a:latin typeface="Cambria Math" panose="02040503050406030204" pitchFamily="18" charset="0"/>
                            <a:ea typeface="宋体" panose="02010600030101010101" pitchFamily="2" charset="-122"/>
                            <a:cs typeface="Times New Roman" panose="02020603050405020304" pitchFamily="18" charset="0"/>
                          </a:rPr>
                        </m:ctrlPr>
                      </m:dPr>
                      <m:e>
                        <m:r>
                          <a:rPr lang="en-US" altLang="zh-CN" i="1">
                            <a:latin typeface="Cambria Math" panose="02040503050406030204" pitchFamily="18" charset="0"/>
                            <a:ea typeface="宋体" panose="02010600030101010101" pitchFamily="2" charset="-122"/>
                            <a:cs typeface="Times New Roman" panose="02020603050405020304" pitchFamily="18" charset="0"/>
                          </a:rPr>
                          <m:t>𝜋</m:t>
                        </m:r>
                      </m:e>
                    </m:d>
                    <m:r>
                      <a:rPr lang="en-US" altLang="zh-CN" b="0" i="1" smtClean="0">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b="0" i="1" smtClean="0">
                            <a:effectLst/>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b="0" i="1" smtClean="0">
                            <a:effectLst/>
                            <a:latin typeface="Cambria Math" panose="02040503050406030204" pitchFamily="18" charset="0"/>
                            <a:ea typeface="宋体" panose="02010600030101010101" pitchFamily="2" charset="-122"/>
                            <a:cs typeface="Times New Roman" panose="02020603050405020304" pitchFamily="18" charset="0"/>
                          </a:rPr>
                          <m:t>𝐸</m:t>
                        </m:r>
                      </m:e>
                      <m:sub>
                        <m:r>
                          <a:rPr lang="en-US" altLang="zh-CN" b="0" i="1" smtClean="0">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𝑉</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i="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b="1"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b="1" i="1">
                                <a:latin typeface="Cambria Math" panose="02040503050406030204" pitchFamily="18" charset="0"/>
                                <a:ea typeface="宋体" panose="02010600030101010101" pitchFamily="2" charset="-122"/>
                                <a:cs typeface="Times New Roman" panose="02020603050405020304" pitchFamily="18" charset="0"/>
                              </a:rPr>
                              <m:t>𝑪</m:t>
                            </m:r>
                          </m:e>
                          <m:sub>
                            <m:r>
                              <a:rPr lang="en-US" altLang="zh-CN" b="1" i="1">
                                <a:latin typeface="Cambria Math" panose="02040503050406030204" pitchFamily="18" charset="0"/>
                                <a:ea typeface="宋体" panose="02010600030101010101" pitchFamily="2" charset="-122"/>
                                <a:cs typeface="Times New Roman" panose="02020603050405020304" pitchFamily="18" charset="0"/>
                              </a:rPr>
                              <m:t>𝒊</m:t>
                            </m:r>
                          </m:sub>
                        </m:sSub>
                        <m:r>
                          <a:rPr lang="en-US" altLang="zh-CN" i="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b="1"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b="1" i="1">
                                <a:latin typeface="Cambria Math" panose="02040503050406030204" pitchFamily="18" charset="0"/>
                                <a:ea typeface="宋体" panose="02010600030101010101" pitchFamily="2" charset="-122"/>
                                <a:cs typeface="Times New Roman" panose="02020603050405020304" pitchFamily="18" charset="0"/>
                              </a:rPr>
                              <m:t>𝑾</m:t>
                            </m:r>
                          </m:e>
                          <m:sub>
                            <m:r>
                              <a:rPr lang="en-US" altLang="zh-CN" b="1" i="1">
                                <a:latin typeface="Cambria Math" panose="02040503050406030204" pitchFamily="18" charset="0"/>
                                <a:ea typeface="宋体" panose="02010600030101010101" pitchFamily="2" charset="-122"/>
                                <a:cs typeface="Times New Roman" panose="02020603050405020304" pitchFamily="18" charset="0"/>
                              </a:rPr>
                              <m:t>𝒊</m:t>
                            </m:r>
                          </m:sub>
                        </m:sSub>
                        <m:r>
                          <a:rPr lang="en-US" altLang="zh-CN" b="1"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zh-CN" i="1">
                            <a:latin typeface="Cambria Math" panose="02040503050406030204" pitchFamily="18" charset="0"/>
                            <a:ea typeface="宋体" panose="02010600030101010101" pitchFamily="2" charset="-122"/>
                            <a:cs typeface="Times New Roman" panose="02020603050405020304" pitchFamily="18" charset="0"/>
                          </a:rPr>
                          <m:t>𝜋</m:t>
                        </m:r>
                        <m:r>
                          <a:rPr lang="en-US" altLang="zh-CN" b="0" i="1" smtClean="0">
                            <a:effectLst/>
                            <a:latin typeface="Cambria Math" panose="02040503050406030204" pitchFamily="18" charset="0"/>
                            <a:ea typeface="宋体" panose="02010600030101010101" pitchFamily="2" charset="-122"/>
                            <a:cs typeface="Times New Roman" panose="02020603050405020304" pitchFamily="18" charset="0"/>
                          </a:rPr>
                          <m:t>)</m:t>
                        </m:r>
                      </m:sub>
                    </m:sSub>
                    <m:r>
                      <a:rPr lang="en-US" altLang="zh-CN" b="0" i="1" smtClean="0">
                        <a:effectLst/>
                        <a:latin typeface="Cambria Math" panose="02040503050406030204" pitchFamily="18" charset="0"/>
                        <a:ea typeface="宋体" panose="02010600030101010101" pitchFamily="2" charset="-122"/>
                        <a:cs typeface="Times New Roman" panose="02020603050405020304" pitchFamily="18" charset="0"/>
                      </a:rPr>
                      <m:t>[</m:t>
                    </m:r>
                    <m:sSubSup>
                      <m:sSubSupPr>
                        <m:ctrlPr>
                          <a:rPr lang="en-US" altLang="zh-CN" i="1" dirty="0">
                            <a:latin typeface="Cambria Math" panose="02040503050406030204" pitchFamily="18" charset="0"/>
                            <a:ea typeface="宋体" panose="02010600030101010101" pitchFamily="2" charset="-122"/>
                            <a:cs typeface="Times New Roman" panose="02020603050405020304" pitchFamily="18" charset="0"/>
                          </a:rPr>
                        </m:ctrlPr>
                      </m:sSubSupPr>
                      <m:e>
                        <m:r>
                          <a:rPr lang="en-US" altLang="zh-CN" i="1" dirty="0">
                            <a:latin typeface="Cambria Math" panose="02040503050406030204" pitchFamily="18" charset="0"/>
                            <a:ea typeface="宋体" panose="02010600030101010101" pitchFamily="2" charset="-122"/>
                            <a:cs typeface="Times New Roman" panose="02020603050405020304" pitchFamily="18" charset="0"/>
                          </a:rPr>
                          <m:t>𝛴</m:t>
                        </m:r>
                      </m:e>
                      <m:sub>
                        <m:r>
                          <a:rPr lang="en-US" altLang="zh-CN" b="0" i="1" dirty="0" smtClean="0">
                            <a:latin typeface="Cambria Math" panose="02040503050406030204" pitchFamily="18" charset="0"/>
                            <a:ea typeface="宋体" panose="02010600030101010101" pitchFamily="2" charset="-122"/>
                            <a:cs typeface="Times New Roman" panose="02020603050405020304" pitchFamily="18" charset="0"/>
                          </a:rPr>
                          <m:t>𝑘</m:t>
                        </m:r>
                        <m:r>
                          <a:rPr lang="en-US" altLang="zh-CN" i="1" dirty="0">
                            <a:latin typeface="Cambria Math" panose="02040503050406030204" pitchFamily="18" charset="0"/>
                            <a:ea typeface="宋体" panose="02010600030101010101" pitchFamily="2" charset="-122"/>
                            <a:cs typeface="Times New Roman" panose="02020603050405020304" pitchFamily="18" charset="0"/>
                          </a:rPr>
                          <m:t>=1</m:t>
                        </m:r>
                      </m:sub>
                      <m:sup>
                        <m:r>
                          <a:rPr lang="en-US" altLang="zh-CN" i="1" dirty="0">
                            <a:latin typeface="Cambria Math" panose="02040503050406030204" pitchFamily="18" charset="0"/>
                            <a:ea typeface="宋体" panose="02010600030101010101" pitchFamily="2" charset="-122"/>
                            <a:cs typeface="Times New Roman" panose="02020603050405020304" pitchFamily="18" charset="0"/>
                          </a:rPr>
                          <m:t>𝐾</m:t>
                        </m:r>
                      </m:sup>
                    </m:sSubSup>
                    <m:r>
                      <a:rPr lang="en-US" altLang="zh-CN" i="1">
                        <a:latin typeface="Cambria Math" panose="02040503050406030204" pitchFamily="18" charset="0"/>
                        <a:ea typeface="宋体" panose="02010600030101010101" pitchFamily="2" charset="-122"/>
                        <a:cs typeface="Times New Roman" panose="02020603050405020304" pitchFamily="18" charset="0"/>
                      </a:rPr>
                      <m:t>𝑧</m:t>
                    </m:r>
                    <m:r>
                      <a:rPr lang="en-US" altLang="zh-CN" i="1">
                        <a:latin typeface="Cambria Math" panose="02040503050406030204" pitchFamily="18" charset="0"/>
                        <a:ea typeface="宋体" panose="02010600030101010101" pitchFamily="2" charset="-122"/>
                        <a:cs typeface="Times New Roman" panose="02020603050405020304" pitchFamily="18" charset="0"/>
                      </a:rPr>
                      <m:t> (</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𝑉</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i="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𝐶</m:t>
                        </m:r>
                      </m:e>
                      <m:sub>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𝑉</m:t>
                            </m:r>
                          </m:e>
                          <m:sub>
                            <m:r>
                              <a:rPr lang="en-US" altLang="zh-CN" b="0" i="1" smtClean="0">
                                <a:latin typeface="Cambria Math" panose="02040503050406030204" pitchFamily="18" charset="0"/>
                                <a:ea typeface="宋体" panose="02010600030101010101" pitchFamily="2" charset="-122"/>
                                <a:cs typeface="Times New Roman" panose="02020603050405020304" pitchFamily="18" charset="0"/>
                              </a:rPr>
                              <m:t>𝑖</m:t>
                            </m:r>
                            <m:r>
                              <a:rPr lang="en-US" altLang="zh-CN"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b="0" i="1" smtClean="0">
                                <a:latin typeface="Cambria Math" panose="02040503050406030204" pitchFamily="18" charset="0"/>
                                <a:ea typeface="宋体" panose="02010600030101010101" pitchFamily="2" charset="-122"/>
                                <a:cs typeface="Times New Roman" panose="02020603050405020304" pitchFamily="18" charset="0"/>
                              </a:rPr>
                              <m:t>𝑘</m:t>
                            </m:r>
                          </m:sub>
                        </m:sSub>
                      </m:sub>
                    </m:sSub>
                    <m:r>
                      <a:rPr lang="en-US" altLang="zh-CN"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i="1">
                        <a:latin typeface="Cambria Math" panose="02040503050406030204" pitchFamily="18" charset="0"/>
                        <a:ea typeface="Cambria Math" panose="02040503050406030204" pitchFamily="18" charset="0"/>
                        <a:cs typeface="Times New Roman" panose="02020603050405020304" pitchFamily="18" charset="0"/>
                      </a:rPr>
                      <m:t>∙</m:t>
                    </m:r>
                    <m:f>
                      <m:fPr>
                        <m:ctrlPr>
                          <a:rPr lang="en-US" altLang="zh-CN" b="0" i="1" smtClean="0">
                            <a:latin typeface="Cambria Math" panose="02040503050406030204" pitchFamily="18" charset="0"/>
                            <a:ea typeface="宋体" panose="02010600030101010101" pitchFamily="2" charset="-122"/>
                            <a:cs typeface="Times New Roman" panose="02020603050405020304" pitchFamily="18" charset="0"/>
                          </a:rPr>
                        </m:ctrlPr>
                      </m:fPr>
                      <m:num>
                        <m:sSup>
                          <m:sSupPr>
                            <m:ctrlPr>
                              <a:rPr lang="en-US" altLang="zh-CN" b="0" i="1" smtClean="0">
                                <a:latin typeface="Cambria Math" panose="02040503050406030204" pitchFamily="18" charset="0"/>
                                <a:ea typeface="宋体" panose="02010600030101010101" pitchFamily="2" charset="-122"/>
                                <a:cs typeface="Times New Roman" panose="02020603050405020304" pitchFamily="18" charset="0"/>
                              </a:rPr>
                            </m:ctrlPr>
                          </m:sSupPr>
                          <m:e>
                            <m:r>
                              <a:rPr lang="en-US" altLang="zh-CN" b="0" i="1" smtClean="0">
                                <a:latin typeface="Cambria Math" panose="02040503050406030204" pitchFamily="18" charset="0"/>
                                <a:ea typeface="宋体" panose="02010600030101010101" pitchFamily="2" charset="-122"/>
                                <a:cs typeface="Times New Roman" panose="02020603050405020304" pitchFamily="18" charset="0"/>
                              </a:rPr>
                              <m:t>𝑒</m:t>
                            </m:r>
                          </m:e>
                          <m:sup>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𝑠</m:t>
                                </m:r>
                              </m:e>
                              <m:sub>
                                <m:r>
                                  <a:rPr lang="en-US" altLang="zh-CN" i="1">
                                    <a:latin typeface="Cambria Math" panose="02040503050406030204" pitchFamily="18" charset="0"/>
                                    <a:ea typeface="宋体" panose="02010600030101010101" pitchFamily="2" charset="-122"/>
                                    <a:cs typeface="Times New Roman" panose="02020603050405020304" pitchFamily="18" charset="0"/>
                                  </a:rPr>
                                  <m:t>0</m:t>
                                </m:r>
                              </m:sub>
                            </m:sSub>
                            <m:d>
                              <m:d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dPr>
                              <m:e>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𝑉</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i="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𝐶</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r>
                                      <a:rPr lang="en-US" altLang="zh-CN" i="1">
                                        <a:latin typeface="Cambria Math" panose="02040503050406030204" pitchFamily="18" charset="0"/>
                                        <a:ea typeface="宋体" panose="02010600030101010101" pitchFamily="2" charset="-122"/>
                                        <a:cs typeface="Times New Roman" panose="02020603050405020304" pitchFamily="18" charset="0"/>
                                      </a:rPr>
                                      <m:t>,</m:t>
                                    </m:r>
                                    <m:r>
                                      <a:rPr lang="en-US" altLang="zh-CN" i="1">
                                        <a:latin typeface="Cambria Math" panose="02040503050406030204" pitchFamily="18" charset="0"/>
                                        <a:ea typeface="宋体" panose="02010600030101010101" pitchFamily="2" charset="-122"/>
                                        <a:cs typeface="Times New Roman" panose="02020603050405020304" pitchFamily="18" charset="0"/>
                                      </a:rPr>
                                      <m:t>𝑘</m:t>
                                    </m:r>
                                  </m:sub>
                                </m:sSub>
                              </m:e>
                            </m:d>
                            <m:r>
                              <a:rPr lang="en-US" altLang="zh-CN" b="0" i="1" smtClean="0">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𝑊</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r>
                                  <a:rPr lang="en-US" altLang="zh-CN" i="1">
                                    <a:latin typeface="Cambria Math" panose="02040503050406030204" pitchFamily="18" charset="0"/>
                                    <a:ea typeface="宋体" panose="02010600030101010101" pitchFamily="2" charset="-122"/>
                                    <a:cs typeface="Times New Roman" panose="02020603050405020304" pitchFamily="18" charset="0"/>
                                  </a:rPr>
                                  <m:t>,</m:t>
                                </m:r>
                                <m:r>
                                  <a:rPr lang="en-US" altLang="zh-CN" i="1">
                                    <a:latin typeface="Cambria Math" panose="02040503050406030204" pitchFamily="18" charset="0"/>
                                    <a:ea typeface="宋体" panose="02010600030101010101" pitchFamily="2" charset="-122"/>
                                    <a:cs typeface="Times New Roman" panose="02020603050405020304" pitchFamily="18" charset="0"/>
                                  </a:rPr>
                                  <m:t>𝑘</m:t>
                                </m:r>
                              </m:sub>
                            </m:sSub>
                            <m:r>
                              <a:rPr lang="en-US" altLang="zh-CN" i="1">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𝑠</m:t>
                                </m:r>
                              </m:e>
                              <m:sub>
                                <m:r>
                                  <a:rPr lang="en-US" altLang="zh-CN" i="1">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i="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𝑉</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i="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𝐶</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r>
                                  <a:rPr lang="en-US" altLang="zh-CN" i="1">
                                    <a:latin typeface="Cambria Math" panose="02040503050406030204" pitchFamily="18" charset="0"/>
                                    <a:ea typeface="宋体" panose="02010600030101010101" pitchFamily="2" charset="-122"/>
                                    <a:cs typeface="Times New Roman" panose="02020603050405020304" pitchFamily="18" charset="0"/>
                                  </a:rPr>
                                  <m:t>,</m:t>
                                </m:r>
                                <m:r>
                                  <a:rPr lang="en-US" altLang="zh-CN" i="1">
                                    <a:latin typeface="Cambria Math" panose="02040503050406030204" pitchFamily="18" charset="0"/>
                                    <a:ea typeface="宋体" panose="02010600030101010101" pitchFamily="2" charset="-122"/>
                                    <a:cs typeface="Times New Roman" panose="02020603050405020304" pitchFamily="18" charset="0"/>
                                  </a:rPr>
                                  <m:t>𝑘</m:t>
                                </m:r>
                              </m:sub>
                            </m:sSub>
                            <m:r>
                              <a:rPr lang="en-US" altLang="zh-CN" i="1">
                                <a:latin typeface="Cambria Math" panose="02040503050406030204" pitchFamily="18" charset="0"/>
                                <a:ea typeface="宋体" panose="02010600030101010101" pitchFamily="2" charset="-122"/>
                                <a:cs typeface="Times New Roman" panose="02020603050405020304" pitchFamily="18" charset="0"/>
                              </a:rPr>
                              <m:t>)</m:t>
                            </m:r>
                          </m:sup>
                        </m:sSup>
                      </m:num>
                      <m:den>
                        <m:sSubSup>
                          <m:sSubSupPr>
                            <m:ctrlPr>
                              <a:rPr lang="en-US" altLang="zh-CN" i="1" dirty="0" smtClean="0">
                                <a:latin typeface="Cambria Math" panose="02040503050406030204" pitchFamily="18" charset="0"/>
                                <a:ea typeface="宋体" panose="02010600030101010101" pitchFamily="2" charset="-122"/>
                                <a:cs typeface="Times New Roman" panose="02020603050405020304" pitchFamily="18" charset="0"/>
                              </a:rPr>
                            </m:ctrlPr>
                          </m:sSubSupPr>
                          <m:e>
                            <m:r>
                              <m:rPr>
                                <m:sty m:val="p"/>
                              </m:rPr>
                              <a:rPr lang="en-US" altLang="zh-CN" i="1" dirty="0">
                                <a:latin typeface="Cambria Math" panose="02040503050406030204" pitchFamily="18" charset="0"/>
                                <a:ea typeface="宋体" panose="02010600030101010101" pitchFamily="2" charset="-122"/>
                                <a:cs typeface="Times New Roman" panose="02020603050405020304" pitchFamily="18" charset="0"/>
                              </a:rPr>
                              <m:t>Σ</m:t>
                            </m:r>
                          </m:e>
                          <m:sub>
                            <m:sSup>
                              <m:sSupPr>
                                <m:ctrlPr>
                                  <a:rPr lang="en-US" altLang="zh-CN" i="1" dirty="0" smtClean="0">
                                    <a:latin typeface="Cambria Math" panose="02040503050406030204" pitchFamily="18" charset="0"/>
                                    <a:ea typeface="宋体" panose="02010600030101010101" pitchFamily="2" charset="-122"/>
                                    <a:cs typeface="Times New Roman" panose="02020603050405020304" pitchFamily="18" charset="0"/>
                                  </a:rPr>
                                </m:ctrlPr>
                              </m:sSupPr>
                              <m:e>
                                <m:r>
                                  <a:rPr lang="en-US" altLang="zh-CN" b="0" i="1" dirty="0" smtClean="0">
                                    <a:latin typeface="Cambria Math" panose="02040503050406030204" pitchFamily="18" charset="0"/>
                                    <a:ea typeface="宋体" panose="02010600030101010101" pitchFamily="2" charset="-122"/>
                                    <a:cs typeface="Times New Roman" panose="02020603050405020304" pitchFamily="18" charset="0"/>
                                  </a:rPr>
                                  <m:t>𝑘</m:t>
                                </m:r>
                              </m:e>
                              <m:sup>
                                <m:r>
                                  <a:rPr lang="en-US" altLang="zh-CN" b="0" i="1" dirty="0" smtClean="0">
                                    <a:latin typeface="Cambria Math" panose="02040503050406030204" pitchFamily="18" charset="0"/>
                                    <a:ea typeface="宋体" panose="02010600030101010101" pitchFamily="2" charset="-122"/>
                                    <a:cs typeface="Times New Roman" panose="02020603050405020304" pitchFamily="18" charset="0"/>
                                  </a:rPr>
                                  <m:t>′</m:t>
                                </m:r>
                              </m:sup>
                            </m:sSup>
                            <m:r>
                              <a:rPr lang="en-US" altLang="zh-CN" b="0" i="1" dirty="0" smtClean="0">
                                <a:latin typeface="Cambria Math" panose="02040503050406030204" pitchFamily="18" charset="0"/>
                                <a:ea typeface="宋体" panose="02010600030101010101" pitchFamily="2" charset="-122"/>
                                <a:cs typeface="Times New Roman" panose="02020603050405020304" pitchFamily="18" charset="0"/>
                              </a:rPr>
                              <m:t>=1</m:t>
                            </m:r>
                          </m:sub>
                          <m:sup>
                            <m:r>
                              <a:rPr lang="en-US" altLang="zh-CN" b="0" i="1" dirty="0" smtClean="0">
                                <a:latin typeface="Cambria Math" panose="02040503050406030204" pitchFamily="18" charset="0"/>
                                <a:ea typeface="宋体" panose="02010600030101010101" pitchFamily="2" charset="-122"/>
                                <a:cs typeface="Times New Roman" panose="02020603050405020304" pitchFamily="18" charset="0"/>
                              </a:rPr>
                              <m:t>𝐾</m:t>
                            </m:r>
                          </m:sup>
                        </m:sSubSup>
                        <m:sSup>
                          <m:sSupPr>
                            <m:ctrlPr>
                              <a:rPr lang="en-US" altLang="zh-CN" i="1" dirty="0" smtClean="0">
                                <a:latin typeface="Cambria Math" panose="02040503050406030204" pitchFamily="18" charset="0"/>
                                <a:ea typeface="宋体" panose="02010600030101010101" pitchFamily="2" charset="-122"/>
                                <a:cs typeface="Times New Roman" panose="02020603050405020304" pitchFamily="18" charset="0"/>
                              </a:rPr>
                            </m:ctrlPr>
                          </m:sSupPr>
                          <m:e>
                            <m:r>
                              <a:rPr lang="en-US" altLang="zh-CN" b="0" i="1" dirty="0" smtClean="0">
                                <a:latin typeface="Cambria Math" panose="02040503050406030204" pitchFamily="18" charset="0"/>
                                <a:ea typeface="宋体" panose="02010600030101010101" pitchFamily="2" charset="-122"/>
                                <a:cs typeface="Times New Roman" panose="02020603050405020304" pitchFamily="18" charset="0"/>
                              </a:rPr>
                              <m:t>𝑒</m:t>
                            </m:r>
                          </m:e>
                          <m:sup>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𝑠</m:t>
                                </m:r>
                              </m:e>
                              <m:sub>
                                <m:r>
                                  <a:rPr lang="en-US" altLang="zh-CN" i="1">
                                    <a:latin typeface="Cambria Math" panose="02040503050406030204" pitchFamily="18" charset="0"/>
                                    <a:ea typeface="宋体" panose="02010600030101010101" pitchFamily="2" charset="-122"/>
                                    <a:cs typeface="Times New Roman" panose="02020603050405020304" pitchFamily="18" charset="0"/>
                                  </a:rPr>
                                  <m:t>0</m:t>
                                </m:r>
                              </m:sub>
                            </m:sSub>
                            <m:d>
                              <m:dPr>
                                <m:ctrlPr>
                                  <a:rPr lang="en-US" altLang="zh-CN" b="0" i="1" smtClean="0">
                                    <a:latin typeface="Cambria Math" panose="02040503050406030204" pitchFamily="18" charset="0"/>
                                    <a:ea typeface="宋体" panose="02010600030101010101" pitchFamily="2" charset="-122"/>
                                    <a:cs typeface="Times New Roman" panose="02020603050405020304" pitchFamily="18" charset="0"/>
                                  </a:rPr>
                                </m:ctrlPr>
                              </m:dPr>
                              <m:e>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𝑉</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i="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𝐶</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r>
                                      <a:rPr lang="en-US" altLang="zh-CN" i="1">
                                        <a:latin typeface="Cambria Math" panose="02040503050406030204" pitchFamily="18" charset="0"/>
                                        <a:ea typeface="宋体" panose="02010600030101010101" pitchFamily="2" charset="-122"/>
                                        <a:cs typeface="Times New Roman" panose="02020603050405020304" pitchFamily="18" charset="0"/>
                                      </a:rPr>
                                      <m:t>,</m:t>
                                    </m:r>
                                    <m:sSup>
                                      <m:sSupPr>
                                        <m:ctrlPr>
                                          <a:rPr lang="en-US" altLang="zh-CN" i="1" dirty="0">
                                            <a:latin typeface="Cambria Math" panose="02040503050406030204" pitchFamily="18" charset="0"/>
                                            <a:ea typeface="宋体" panose="02010600030101010101" pitchFamily="2" charset="-122"/>
                                            <a:cs typeface="Times New Roman" panose="02020603050405020304" pitchFamily="18" charset="0"/>
                                          </a:rPr>
                                        </m:ctrlPr>
                                      </m:sSupPr>
                                      <m:e>
                                        <m:r>
                                          <a:rPr lang="en-US" altLang="zh-CN" i="1" dirty="0">
                                            <a:latin typeface="Cambria Math" panose="02040503050406030204" pitchFamily="18" charset="0"/>
                                            <a:ea typeface="宋体" panose="02010600030101010101" pitchFamily="2" charset="-122"/>
                                            <a:cs typeface="Times New Roman" panose="02020603050405020304" pitchFamily="18" charset="0"/>
                                          </a:rPr>
                                          <m:t>𝑘</m:t>
                                        </m:r>
                                      </m:e>
                                      <m:sup>
                                        <m:r>
                                          <a:rPr lang="en-US" altLang="zh-CN" i="1" dirty="0">
                                            <a:latin typeface="Cambria Math" panose="02040503050406030204" pitchFamily="18" charset="0"/>
                                            <a:ea typeface="宋体" panose="02010600030101010101" pitchFamily="2" charset="-122"/>
                                            <a:cs typeface="Times New Roman" panose="02020603050405020304" pitchFamily="18" charset="0"/>
                                          </a:rPr>
                                          <m:t>′</m:t>
                                        </m:r>
                                      </m:sup>
                                    </m:sSup>
                                  </m:sub>
                                </m:sSub>
                              </m:e>
                            </m:d>
                            <m:r>
                              <a:rPr lang="en-US" altLang="zh-CN" b="0" i="1" smtClean="0">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𝑊</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r>
                                  <a:rPr lang="en-US" altLang="zh-CN" i="1">
                                    <a:latin typeface="Cambria Math" panose="02040503050406030204" pitchFamily="18" charset="0"/>
                                    <a:ea typeface="宋体" panose="02010600030101010101" pitchFamily="2" charset="-122"/>
                                    <a:cs typeface="Times New Roman" panose="02020603050405020304" pitchFamily="18" charset="0"/>
                                  </a:rPr>
                                  <m:t>,</m:t>
                                </m:r>
                                <m:sSup>
                                  <m:sSupPr>
                                    <m:ctrlPr>
                                      <a:rPr lang="en-US" altLang="zh-CN" i="1" dirty="0">
                                        <a:latin typeface="Cambria Math" panose="02040503050406030204" pitchFamily="18" charset="0"/>
                                        <a:ea typeface="宋体" panose="02010600030101010101" pitchFamily="2" charset="-122"/>
                                        <a:cs typeface="Times New Roman" panose="02020603050405020304" pitchFamily="18" charset="0"/>
                                      </a:rPr>
                                    </m:ctrlPr>
                                  </m:sSupPr>
                                  <m:e>
                                    <m:r>
                                      <a:rPr lang="en-US" altLang="zh-CN" i="1" dirty="0">
                                        <a:latin typeface="Cambria Math" panose="02040503050406030204" pitchFamily="18" charset="0"/>
                                        <a:ea typeface="宋体" panose="02010600030101010101" pitchFamily="2" charset="-122"/>
                                        <a:cs typeface="Times New Roman" panose="02020603050405020304" pitchFamily="18" charset="0"/>
                                      </a:rPr>
                                      <m:t>𝑘</m:t>
                                    </m:r>
                                  </m:e>
                                  <m:sup>
                                    <m:r>
                                      <a:rPr lang="en-US" altLang="zh-CN" i="1" dirty="0">
                                        <a:latin typeface="Cambria Math" panose="02040503050406030204" pitchFamily="18" charset="0"/>
                                        <a:ea typeface="宋体" panose="02010600030101010101" pitchFamily="2" charset="-122"/>
                                        <a:cs typeface="Times New Roman" panose="02020603050405020304" pitchFamily="18" charset="0"/>
                                      </a:rPr>
                                      <m:t>′</m:t>
                                    </m:r>
                                  </m:sup>
                                </m:sSup>
                              </m:sub>
                            </m:sSub>
                            <m:r>
                              <a:rPr lang="en-US" altLang="zh-CN" i="1">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𝑠</m:t>
                                </m:r>
                              </m:e>
                              <m:sub>
                                <m:r>
                                  <a:rPr lang="en-US" altLang="zh-CN" i="1">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i="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𝑉</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i="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𝐶</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r>
                                  <a:rPr lang="en-US" altLang="zh-CN" i="1">
                                    <a:latin typeface="Cambria Math" panose="02040503050406030204" pitchFamily="18" charset="0"/>
                                    <a:ea typeface="宋体" panose="02010600030101010101" pitchFamily="2" charset="-122"/>
                                    <a:cs typeface="Times New Roman" panose="02020603050405020304" pitchFamily="18" charset="0"/>
                                  </a:rPr>
                                  <m:t>,</m:t>
                                </m:r>
                                <m:sSup>
                                  <m:sSupPr>
                                    <m:ctrlPr>
                                      <a:rPr lang="en-US" altLang="zh-CN" i="1" dirty="0">
                                        <a:latin typeface="Cambria Math" panose="02040503050406030204" pitchFamily="18" charset="0"/>
                                        <a:ea typeface="宋体" panose="02010600030101010101" pitchFamily="2" charset="-122"/>
                                        <a:cs typeface="Times New Roman" panose="02020603050405020304" pitchFamily="18" charset="0"/>
                                      </a:rPr>
                                    </m:ctrlPr>
                                  </m:sSupPr>
                                  <m:e>
                                    <m:r>
                                      <a:rPr lang="en-US" altLang="zh-CN" i="1" dirty="0">
                                        <a:latin typeface="Cambria Math" panose="02040503050406030204" pitchFamily="18" charset="0"/>
                                        <a:ea typeface="宋体" panose="02010600030101010101" pitchFamily="2" charset="-122"/>
                                        <a:cs typeface="Times New Roman" panose="02020603050405020304" pitchFamily="18" charset="0"/>
                                      </a:rPr>
                                      <m:t>𝑘</m:t>
                                    </m:r>
                                  </m:e>
                                  <m:sup>
                                    <m:r>
                                      <a:rPr lang="en-US" altLang="zh-CN" i="1" dirty="0">
                                        <a:latin typeface="Cambria Math" panose="02040503050406030204" pitchFamily="18" charset="0"/>
                                        <a:ea typeface="宋体" panose="02010600030101010101" pitchFamily="2" charset="-122"/>
                                        <a:cs typeface="Times New Roman" panose="02020603050405020304" pitchFamily="18" charset="0"/>
                                      </a:rPr>
                                      <m:t>′</m:t>
                                    </m:r>
                                  </m:sup>
                                </m:sSup>
                              </m:sub>
                            </m:sSub>
                            <m:r>
                              <a:rPr lang="en-US" altLang="zh-CN" i="1">
                                <a:latin typeface="Cambria Math" panose="02040503050406030204" pitchFamily="18" charset="0"/>
                                <a:ea typeface="宋体" panose="02010600030101010101" pitchFamily="2" charset="-122"/>
                                <a:cs typeface="Times New Roman" panose="02020603050405020304" pitchFamily="18" charset="0"/>
                              </a:rPr>
                              <m:t>)</m:t>
                            </m:r>
                          </m:sup>
                        </m:sSup>
                      </m:den>
                    </m:f>
                  </m:oMath>
                </a14:m>
                <a:r>
                  <a:rPr lang="en-US" altLang="zh-CN" dirty="0"/>
                  <a:t>]</a:t>
                </a:r>
                <a:endParaRPr lang="zh-CN" altLang="en-US" dirty="0"/>
              </a:p>
            </p:txBody>
          </p:sp>
        </mc:Choice>
        <mc:Fallback xmlns="">
          <p:sp>
            <p:nvSpPr>
              <p:cNvPr id="37" name="文本框 36">
                <a:extLst>
                  <a:ext uri="{FF2B5EF4-FFF2-40B4-BE49-F238E27FC236}">
                    <a16:creationId xmlns:a16="http://schemas.microsoft.com/office/drawing/2014/main" id="{52BBD45C-008C-4382-A785-8D6A924F2112}"/>
                  </a:ext>
                </a:extLst>
              </p:cNvPr>
              <p:cNvSpPr txBox="1">
                <a:spLocks noRot="1" noChangeAspect="1" noMove="1" noResize="1" noEditPoints="1" noAdjustHandles="1" noChangeArrowheads="1" noChangeShapeType="1" noTextEdit="1"/>
              </p:cNvSpPr>
              <p:nvPr/>
            </p:nvSpPr>
            <p:spPr>
              <a:xfrm>
                <a:off x="5346385" y="2221106"/>
                <a:ext cx="7043282" cy="958724"/>
              </a:xfrm>
              <a:prstGeom prst="rect">
                <a:avLst/>
              </a:prstGeom>
              <a:blipFill>
                <a:blip r:embed="rId6"/>
                <a:stretch>
                  <a:fillRect/>
                </a:stretch>
              </a:blipFill>
            </p:spPr>
            <p:txBody>
              <a:bodyPr/>
              <a:lstStyle/>
              <a:p>
                <a:r>
                  <a:rPr lang="zh-CN" altLang="en-US">
                    <a:noFill/>
                  </a:rPr>
                  <a:t> </a:t>
                </a:r>
              </a:p>
            </p:txBody>
          </p:sp>
        </mc:Fallback>
      </mc:AlternateContent>
      <p:sp>
        <p:nvSpPr>
          <p:cNvPr id="41" name="文本框 40">
            <a:extLst>
              <a:ext uri="{FF2B5EF4-FFF2-40B4-BE49-F238E27FC236}">
                <a16:creationId xmlns:a16="http://schemas.microsoft.com/office/drawing/2014/main" id="{11C0859D-C16F-4D42-A0B4-CD38DD51E2E4}"/>
              </a:ext>
            </a:extLst>
          </p:cNvPr>
          <p:cNvSpPr txBox="1"/>
          <p:nvPr/>
        </p:nvSpPr>
        <p:spPr>
          <a:xfrm>
            <a:off x="8102600" y="1490203"/>
            <a:ext cx="6121400" cy="458908"/>
          </a:xfrm>
          <a:prstGeom prst="rect">
            <a:avLst/>
          </a:prstGeom>
          <a:noFill/>
        </p:spPr>
        <p:txBody>
          <a:bodyPr wrap="square">
            <a:spAutoFit/>
          </a:bodyPr>
          <a:lstStyle/>
          <a:p>
            <a:pPr marR="0" lvl="1" algn="l" defTabSz="914400" rtl="0" eaLnBrk="1" fontAlgn="auto" latinLnBrk="0" hangingPunct="1">
              <a:lnSpc>
                <a:spcPct val="150000"/>
              </a:lnSpc>
              <a:spcBef>
                <a:spcPts val="0"/>
              </a:spcBef>
              <a:spcAft>
                <a:spcPts val="0"/>
              </a:spcAft>
              <a:buClr>
                <a:srgbClr val="9A5BA4"/>
              </a:buClr>
              <a:buSzPct val="55000"/>
              <a:tabLst/>
              <a:defRPr/>
            </a:pPr>
            <a:r>
              <a:rPr lang="en-US" altLang="zh-CN" spc="130" dirty="0">
                <a:latin typeface="思源宋体 CN Heavy" panose="02020900000000000000" pitchFamily="18" charset="-122"/>
                <a:ea typeface="思源宋体 CN Heavy" panose="02020900000000000000" pitchFamily="18" charset="-122"/>
                <a:sym typeface="+mn-ea"/>
              </a:rPr>
              <a:t>Viewer Response Model</a:t>
            </a:r>
          </a:p>
        </p:txBody>
      </p:sp>
      <p:sp>
        <p:nvSpPr>
          <p:cNvPr id="47" name="文本框 46">
            <a:extLst>
              <a:ext uri="{FF2B5EF4-FFF2-40B4-BE49-F238E27FC236}">
                <a16:creationId xmlns:a16="http://schemas.microsoft.com/office/drawing/2014/main" id="{5510F933-F316-405E-9F21-2FB071C5C72B}"/>
              </a:ext>
            </a:extLst>
          </p:cNvPr>
          <p:cNvSpPr txBox="1"/>
          <p:nvPr/>
        </p:nvSpPr>
        <p:spPr>
          <a:xfrm>
            <a:off x="3997325" y="1511224"/>
            <a:ext cx="7042150" cy="458908"/>
          </a:xfrm>
          <a:prstGeom prst="rect">
            <a:avLst/>
          </a:prstGeom>
          <a:noFill/>
        </p:spPr>
        <p:txBody>
          <a:bodyPr wrap="square">
            <a:spAutoFit/>
          </a:bodyPr>
          <a:lstStyle/>
          <a:p>
            <a:pPr marR="0" lvl="1" algn="l" defTabSz="914400" rtl="0" eaLnBrk="1" fontAlgn="auto" latinLnBrk="0" hangingPunct="1">
              <a:lnSpc>
                <a:spcPct val="150000"/>
              </a:lnSpc>
              <a:spcBef>
                <a:spcPts val="0"/>
              </a:spcBef>
              <a:spcAft>
                <a:spcPts val="0"/>
              </a:spcAft>
              <a:buClr>
                <a:srgbClr val="9A5BA4"/>
              </a:buClr>
              <a:buSzPct val="55000"/>
              <a:tabLst/>
              <a:defRPr/>
            </a:pPr>
            <a:r>
              <a:rPr lang="en-US" altLang="zh-CN" spc="130" dirty="0">
                <a:latin typeface="思源宋体 CN Heavy" panose="02020900000000000000" pitchFamily="18" charset="-122"/>
                <a:ea typeface="思源宋体 CN Heavy" panose="02020900000000000000" pitchFamily="18" charset="-122"/>
                <a:sym typeface="+mn-ea"/>
              </a:rPr>
              <a:t>Recommender Choice Model</a:t>
            </a:r>
          </a:p>
        </p:txBody>
      </p:sp>
      <p:cxnSp>
        <p:nvCxnSpPr>
          <p:cNvPr id="48" name="直接箭头连接符 47">
            <a:extLst>
              <a:ext uri="{FF2B5EF4-FFF2-40B4-BE49-F238E27FC236}">
                <a16:creationId xmlns:a16="http://schemas.microsoft.com/office/drawing/2014/main" id="{BF03BE0B-4325-4AF1-8F5F-9E2D915B90DA}"/>
              </a:ext>
            </a:extLst>
          </p:cNvPr>
          <p:cNvCxnSpPr>
            <a:cxnSpLocks/>
          </p:cNvCxnSpPr>
          <p:nvPr/>
        </p:nvCxnSpPr>
        <p:spPr>
          <a:xfrm>
            <a:off x="7083929" y="1974819"/>
            <a:ext cx="434471" cy="396010"/>
          </a:xfrm>
          <a:prstGeom prst="straightConnector1">
            <a:avLst/>
          </a:prstGeom>
          <a:ln w="635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接箭头连接符 49">
            <a:extLst>
              <a:ext uri="{FF2B5EF4-FFF2-40B4-BE49-F238E27FC236}">
                <a16:creationId xmlns:a16="http://schemas.microsoft.com/office/drawing/2014/main" id="{03E6B5A7-CDBC-481C-9A6D-25FF20D09A6E}"/>
              </a:ext>
            </a:extLst>
          </p:cNvPr>
          <p:cNvCxnSpPr>
            <a:cxnSpLocks/>
          </p:cNvCxnSpPr>
          <p:nvPr/>
        </p:nvCxnSpPr>
        <p:spPr>
          <a:xfrm flipH="1">
            <a:off x="8737134" y="1985786"/>
            <a:ext cx="434471" cy="396010"/>
          </a:xfrm>
          <a:prstGeom prst="straightConnector1">
            <a:avLst/>
          </a:prstGeom>
          <a:ln w="635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2" name="文本框 51">
                <a:extLst>
                  <a:ext uri="{FF2B5EF4-FFF2-40B4-BE49-F238E27FC236}">
                    <a16:creationId xmlns:a16="http://schemas.microsoft.com/office/drawing/2014/main" id="{5DEC0BF8-CEBF-44CF-8795-2C53A95089DA}"/>
                  </a:ext>
                </a:extLst>
              </p:cNvPr>
              <p:cNvSpPr txBox="1"/>
              <p:nvPr/>
            </p:nvSpPr>
            <p:spPr>
              <a:xfrm>
                <a:off x="5697466" y="3580066"/>
                <a:ext cx="7042150" cy="426655"/>
              </a:xfrm>
              <a:prstGeom prst="rect">
                <a:avLst/>
              </a:prstGeom>
              <a:noFill/>
            </p:spPr>
            <p:txBody>
              <a:bodyPr wrap="square">
                <a:spAutoFit/>
              </a:bodyPr>
              <a:lstStyle/>
              <a:p>
                <a14:m>
                  <m:oMath xmlns:m="http://schemas.openxmlformats.org/officeDocument/2006/math">
                    <m:r>
                      <m:rPr>
                        <m:sty m:val="p"/>
                      </m:rPr>
                      <a:rPr lang="en-US" altLang="zh-CN" i="1">
                        <a:latin typeface="Cambria Math" panose="02040503050406030204" pitchFamily="18" charset="0"/>
                        <a:ea typeface="宋体" panose="02010600030101010101" pitchFamily="2" charset="-122"/>
                        <a:cs typeface="Times New Roman" panose="02020603050405020304" pitchFamily="18" charset="0"/>
                      </a:rPr>
                      <m:t>ATE</m:t>
                    </m:r>
                    <m:r>
                      <a:rPr lang="zh-CN" altLang="en-US" i="1" smtClean="0">
                        <a:latin typeface="Cambria Math" panose="02040503050406030204" pitchFamily="18" charset="0"/>
                        <a:ea typeface="宋体" panose="02010600030101010101" pitchFamily="2" charset="-122"/>
                        <a:cs typeface="Times New Roman" panose="02020603050405020304" pitchFamily="18" charset="0"/>
                      </a:rPr>
                      <m:t>：</m:t>
                    </m:r>
                    <m:r>
                      <a:rPr lang="zh-CN" altLang="en-US" b="0" i="1" smtClean="0">
                        <a:effectLst/>
                        <a:latin typeface="Cambria Math" panose="02040503050406030204" pitchFamily="18" charset="0"/>
                        <a:ea typeface="宋体" panose="02010600030101010101" pitchFamily="2" charset="-122"/>
                        <a:cs typeface="Times New Roman" panose="02020603050405020304" pitchFamily="18" charset="0"/>
                      </a:rPr>
                      <m:t>𝜏</m:t>
                    </m:r>
                    <m:r>
                      <a:rPr lang="en-US" altLang="zh-CN" b="0" i="1" smtClean="0">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b="0" i="1" smtClean="0">
                            <a:effectLst/>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b="0" i="1" smtClean="0">
                            <a:effectLst/>
                            <a:latin typeface="Cambria Math" panose="02040503050406030204" pitchFamily="18" charset="0"/>
                            <a:ea typeface="宋体" panose="02010600030101010101" pitchFamily="2" charset="-122"/>
                            <a:cs typeface="Times New Roman" panose="02020603050405020304" pitchFamily="18" charset="0"/>
                          </a:rPr>
                          <m:t>𝑄</m:t>
                        </m:r>
                        <m:r>
                          <a:rPr lang="en-US" altLang="zh-CN" b="0" i="1" smtClean="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i="1">
                            <a:latin typeface="Cambria Math" panose="02040503050406030204" pitchFamily="18" charset="0"/>
                            <a:ea typeface="宋体" panose="02010600030101010101" pitchFamily="2" charset="-122"/>
                            <a:cs typeface="Times New Roman" panose="02020603050405020304" pitchFamily="18" charset="0"/>
                          </a:rPr>
                          <m:t>𝜋</m:t>
                        </m:r>
                      </m:e>
                      <m:sub>
                        <m:r>
                          <a:rPr lang="en-US" altLang="zh-CN" b="0" i="1" smtClean="0">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b="0" i="1" smtClean="0">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𝑄</m:t>
                        </m:r>
                        <m:r>
                          <a:rPr lang="en-US" altLang="zh-CN" i="1">
                            <a:latin typeface="Cambria Math" panose="02040503050406030204" pitchFamily="18" charset="0"/>
                            <a:ea typeface="宋体" panose="02010600030101010101" pitchFamily="2" charset="-122"/>
                            <a:cs typeface="Times New Roman" panose="02020603050405020304" pitchFamily="18" charset="0"/>
                          </a:rPr>
                          <m:t>(</m:t>
                        </m:r>
                        <m:r>
                          <a:rPr lang="en-US" altLang="zh-CN" i="1">
                            <a:latin typeface="Cambria Math" panose="02040503050406030204" pitchFamily="18" charset="0"/>
                            <a:ea typeface="宋体" panose="02010600030101010101" pitchFamily="2" charset="-122"/>
                            <a:cs typeface="Times New Roman" panose="02020603050405020304" pitchFamily="18" charset="0"/>
                          </a:rPr>
                          <m:t>𝜋</m:t>
                        </m:r>
                      </m:e>
                      <m:sub>
                        <m:r>
                          <a:rPr lang="en-US" altLang="zh-CN" b="0" i="1" smtClean="0">
                            <a:latin typeface="Cambria Math" panose="02040503050406030204" pitchFamily="18" charset="0"/>
                            <a:ea typeface="宋体" panose="02010600030101010101" pitchFamily="2" charset="-122"/>
                            <a:cs typeface="Times New Roman" panose="02020603050405020304" pitchFamily="18" charset="0"/>
                          </a:rPr>
                          <m:t>0</m:t>
                        </m:r>
                      </m:sub>
                    </m:sSub>
                    <m:r>
                      <a:rPr lang="en-US" altLang="zh-CN" i="1">
                        <a:latin typeface="Cambria Math" panose="02040503050406030204" pitchFamily="18" charset="0"/>
                        <a:ea typeface="宋体" panose="02010600030101010101" pitchFamily="2" charset="-122"/>
                        <a:cs typeface="Times New Roman" panose="02020603050405020304" pitchFamily="18" charset="0"/>
                      </a:rPr>
                      <m:t>)</m:t>
                    </m:r>
                    <m:r>
                      <a:rPr lang="en-US" altLang="zh-CN" b="0" i="0" smtClean="0">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𝐸</m:t>
                        </m:r>
                      </m:e>
                      <m:sub>
                        <m:r>
                          <a:rPr lang="en-US" altLang="zh-CN" i="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𝑉</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i="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b="1"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b="1" i="1">
                                <a:latin typeface="Cambria Math" panose="02040503050406030204" pitchFamily="18" charset="0"/>
                                <a:ea typeface="宋体" panose="02010600030101010101" pitchFamily="2" charset="-122"/>
                                <a:cs typeface="Times New Roman" panose="02020603050405020304" pitchFamily="18" charset="0"/>
                              </a:rPr>
                              <m:t>𝑪</m:t>
                            </m:r>
                          </m:e>
                          <m:sub>
                            <m:r>
                              <a:rPr lang="en-US" altLang="zh-CN" b="1" i="1">
                                <a:latin typeface="Cambria Math" panose="02040503050406030204" pitchFamily="18" charset="0"/>
                                <a:ea typeface="宋体" panose="02010600030101010101" pitchFamily="2" charset="-122"/>
                                <a:cs typeface="Times New Roman" panose="02020603050405020304" pitchFamily="18" charset="0"/>
                              </a:rPr>
                              <m:t>𝒊</m:t>
                            </m:r>
                          </m:sub>
                        </m:sSub>
                        <m:r>
                          <a:rPr lang="en-US" altLang="zh-CN" i="1">
                            <a:latin typeface="Cambria Math" panose="02040503050406030204" pitchFamily="18" charset="0"/>
                            <a:ea typeface="宋体" panose="02010600030101010101" pitchFamily="2" charset="-122"/>
                            <a:cs typeface="Times New Roman" panose="02020603050405020304" pitchFamily="18" charset="0"/>
                          </a:rPr>
                          <m:t>)</m:t>
                        </m:r>
                      </m:sub>
                    </m:sSub>
                  </m:oMath>
                </a14:m>
                <a:r>
                  <a:rPr lang="en-US" altLang="zh-CN" dirty="0">
                    <a:ea typeface="宋体" panose="02010600030101010101" pitchFamily="2" charset="-122"/>
                    <a:cs typeface="Times New Roman" panose="02020603050405020304" pitchFamily="18" charset="0"/>
                  </a:rPr>
                  <a:t> </a:t>
                </a:r>
                <a14:m>
                  <m:oMath xmlns:m="http://schemas.openxmlformats.org/officeDocument/2006/math">
                    <m:r>
                      <a:rPr lang="en-US" altLang="zh-CN" b="0" i="0" dirty="0" smtClean="0">
                        <a:latin typeface="Cambria Math" panose="02040503050406030204" pitchFamily="18" charset="0"/>
                        <a:ea typeface="宋体" panose="02010600030101010101" pitchFamily="2" charset="-122"/>
                        <a:cs typeface="Times New Roman" panose="02020603050405020304" pitchFamily="18" charset="0"/>
                      </a:rPr>
                      <m:t>[</m:t>
                    </m:r>
                    <m:sSubSup>
                      <m:sSubSupPr>
                        <m:ctrlPr>
                          <a:rPr lang="en-US" altLang="zh-CN" i="1" dirty="0">
                            <a:latin typeface="Cambria Math" panose="02040503050406030204" pitchFamily="18" charset="0"/>
                            <a:ea typeface="宋体" panose="02010600030101010101" pitchFamily="2" charset="-122"/>
                            <a:cs typeface="Times New Roman" panose="02020603050405020304" pitchFamily="18" charset="0"/>
                          </a:rPr>
                        </m:ctrlPr>
                      </m:sSubSupPr>
                      <m:e>
                        <m:r>
                          <a:rPr lang="en-US" altLang="zh-CN" i="1" dirty="0">
                            <a:latin typeface="Cambria Math" panose="02040503050406030204" pitchFamily="18" charset="0"/>
                            <a:ea typeface="宋体" panose="02010600030101010101" pitchFamily="2" charset="-122"/>
                            <a:cs typeface="Times New Roman" panose="02020603050405020304" pitchFamily="18" charset="0"/>
                          </a:rPr>
                          <m:t>𝛴</m:t>
                        </m:r>
                      </m:e>
                      <m:sub>
                        <m:r>
                          <a:rPr lang="en-US" altLang="zh-CN" i="1" dirty="0">
                            <a:latin typeface="Cambria Math" panose="02040503050406030204" pitchFamily="18" charset="0"/>
                            <a:ea typeface="宋体" panose="02010600030101010101" pitchFamily="2" charset="-122"/>
                            <a:cs typeface="Times New Roman" panose="02020603050405020304" pitchFamily="18" charset="0"/>
                          </a:rPr>
                          <m:t>𝑘</m:t>
                        </m:r>
                        <m:r>
                          <a:rPr lang="en-US" altLang="zh-CN" i="1" dirty="0">
                            <a:latin typeface="Cambria Math" panose="02040503050406030204" pitchFamily="18" charset="0"/>
                            <a:ea typeface="宋体" panose="02010600030101010101" pitchFamily="2" charset="-122"/>
                            <a:cs typeface="Times New Roman" panose="02020603050405020304" pitchFamily="18" charset="0"/>
                          </a:rPr>
                          <m:t>=1</m:t>
                        </m:r>
                      </m:sub>
                      <m:sup>
                        <m:r>
                          <a:rPr lang="en-US" altLang="zh-CN" i="1" dirty="0">
                            <a:latin typeface="Cambria Math" panose="02040503050406030204" pitchFamily="18" charset="0"/>
                            <a:ea typeface="宋体" panose="02010600030101010101" pitchFamily="2" charset="-122"/>
                            <a:cs typeface="Times New Roman" panose="02020603050405020304" pitchFamily="18" charset="0"/>
                          </a:rPr>
                          <m:t>𝐾</m:t>
                        </m:r>
                      </m:sup>
                    </m:sSubSup>
                    <m:r>
                      <a:rPr lang="en-US" altLang="zh-CN" i="1">
                        <a:latin typeface="Cambria Math" panose="02040503050406030204" pitchFamily="18" charset="0"/>
                        <a:ea typeface="宋体" panose="02010600030101010101" pitchFamily="2" charset="-122"/>
                        <a:cs typeface="Times New Roman" panose="02020603050405020304" pitchFamily="18" charset="0"/>
                      </a:rPr>
                      <m:t>𝑧</m:t>
                    </m:r>
                    <m:r>
                      <a:rPr lang="en-US" altLang="zh-CN" i="1">
                        <a:latin typeface="Cambria Math" panose="02040503050406030204" pitchFamily="18" charset="0"/>
                        <a:ea typeface="宋体" panose="02010600030101010101" pitchFamily="2" charset="-122"/>
                        <a:cs typeface="Times New Roman" panose="02020603050405020304" pitchFamily="18" charset="0"/>
                      </a:rPr>
                      <m:t> (</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𝑉</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i="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𝐶</m:t>
                        </m:r>
                      </m:e>
                      <m:sub>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𝑉</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r>
                              <a:rPr lang="en-US" altLang="zh-CN" i="1">
                                <a:latin typeface="Cambria Math" panose="02040503050406030204" pitchFamily="18" charset="0"/>
                                <a:ea typeface="宋体" panose="02010600030101010101" pitchFamily="2" charset="-122"/>
                                <a:cs typeface="Times New Roman" panose="02020603050405020304" pitchFamily="18" charset="0"/>
                              </a:rPr>
                              <m:t>,</m:t>
                            </m:r>
                            <m:r>
                              <a:rPr lang="en-US" altLang="zh-CN" i="1">
                                <a:latin typeface="Cambria Math" panose="02040503050406030204" pitchFamily="18" charset="0"/>
                                <a:ea typeface="宋体" panose="02010600030101010101" pitchFamily="2" charset="-122"/>
                                <a:cs typeface="Times New Roman" panose="02020603050405020304" pitchFamily="18" charset="0"/>
                              </a:rPr>
                              <m:t>𝑘</m:t>
                            </m:r>
                          </m:sub>
                        </m:sSub>
                      </m:sub>
                    </m:sSub>
                    <m:r>
                      <a:rPr lang="en-US" altLang="zh-CN" i="1">
                        <a:latin typeface="Cambria Math" panose="02040503050406030204" pitchFamily="18" charset="0"/>
                        <a:ea typeface="宋体" panose="02010600030101010101" pitchFamily="2" charset="-122"/>
                        <a:cs typeface="Times New Roman" panose="02020603050405020304" pitchFamily="18" charset="0"/>
                      </a:rPr>
                      <m:t>)</m:t>
                    </m:r>
                    <m:r>
                      <a:rPr lang="en-US" altLang="zh-CN" i="1">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m:rPr>
                            <m:nor/>
                          </m:rPr>
                          <a:rPr lang="en-US" altLang="zh-CN" dirty="0">
                            <a:latin typeface="Times New Roman" panose="02020603050405020304" pitchFamily="18" charset="0"/>
                            <a:ea typeface="宋体" panose="02010600030101010101" pitchFamily="2" charset="-122"/>
                            <a:cs typeface="Times New Roman" panose="02020603050405020304" pitchFamily="18" charset="0"/>
                          </a:rPr>
                          <m:t>δ</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r>
                          <a:rPr lang="en-US" altLang="zh-CN"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b="0" i="1" smtClean="0">
                            <a:latin typeface="Cambria Math" panose="02040503050406030204" pitchFamily="18" charset="0"/>
                            <a:ea typeface="宋体" panose="02010600030101010101" pitchFamily="2" charset="-122"/>
                            <a:cs typeface="Times New Roman" panose="02020603050405020304" pitchFamily="18" charset="0"/>
                          </a:rPr>
                          <m:t>𝑘</m:t>
                        </m:r>
                      </m:sub>
                    </m:sSub>
                    <m:r>
                      <a:rPr lang="en-US" altLang="zh-CN" b="0" i="1" smtClean="0">
                        <a:latin typeface="Cambria Math" panose="02040503050406030204" pitchFamily="18" charset="0"/>
                        <a:ea typeface="宋体" panose="02010600030101010101" pitchFamily="2" charset="-122"/>
                        <a:cs typeface="Times New Roman" panose="02020603050405020304" pitchFamily="18" charset="0"/>
                      </a:rPr>
                      <m:t>]</m:t>
                    </m:r>
                  </m:oMath>
                </a14:m>
                <a:endParaRPr lang="zh-CN" altLang="en-US" dirty="0"/>
              </a:p>
            </p:txBody>
          </p:sp>
        </mc:Choice>
        <mc:Fallback xmlns="">
          <p:sp>
            <p:nvSpPr>
              <p:cNvPr id="52" name="文本框 51">
                <a:extLst>
                  <a:ext uri="{FF2B5EF4-FFF2-40B4-BE49-F238E27FC236}">
                    <a16:creationId xmlns:a16="http://schemas.microsoft.com/office/drawing/2014/main" id="{5DEC0BF8-CEBF-44CF-8795-2C53A95089DA}"/>
                  </a:ext>
                </a:extLst>
              </p:cNvPr>
              <p:cNvSpPr txBox="1">
                <a:spLocks noRot="1" noChangeAspect="1" noMove="1" noResize="1" noEditPoints="1" noAdjustHandles="1" noChangeArrowheads="1" noChangeShapeType="1" noTextEdit="1"/>
              </p:cNvSpPr>
              <p:nvPr/>
            </p:nvSpPr>
            <p:spPr>
              <a:xfrm>
                <a:off x="5697466" y="3580066"/>
                <a:ext cx="7042150" cy="426655"/>
              </a:xfrm>
              <a:prstGeom prst="rect">
                <a:avLst/>
              </a:prstGeom>
              <a:blipFill>
                <a:blip r:embed="rId7"/>
                <a:stretch>
                  <a:fillRect b="-4286"/>
                </a:stretch>
              </a:blipFill>
            </p:spPr>
            <p:txBody>
              <a:bodyPr/>
              <a:lstStyle/>
              <a:p>
                <a:r>
                  <a:rPr lang="zh-CN" altLang="en-US">
                    <a:noFill/>
                  </a:rPr>
                  <a:t> </a:t>
                </a:r>
              </a:p>
            </p:txBody>
          </p:sp>
        </mc:Fallback>
      </mc:AlternateContent>
      <p:cxnSp>
        <p:nvCxnSpPr>
          <p:cNvPr id="62" name="连接符: 曲线 61">
            <a:extLst>
              <a:ext uri="{FF2B5EF4-FFF2-40B4-BE49-F238E27FC236}">
                <a16:creationId xmlns:a16="http://schemas.microsoft.com/office/drawing/2014/main" id="{C105F79F-FDB8-4A3B-8240-8C4166F04A59}"/>
              </a:ext>
            </a:extLst>
          </p:cNvPr>
          <p:cNvCxnSpPr>
            <a:cxnSpLocks/>
          </p:cNvCxnSpPr>
          <p:nvPr/>
        </p:nvCxnSpPr>
        <p:spPr>
          <a:xfrm rot="10800000" flipV="1">
            <a:off x="9828142" y="3351309"/>
            <a:ext cx="1654175" cy="714796"/>
          </a:xfrm>
          <a:prstGeom prst="curvedConnector4">
            <a:avLst>
              <a:gd name="adj1" fmla="val -29943"/>
              <a:gd name="adj2" fmla="val 131981"/>
            </a:avLst>
          </a:prstGeom>
          <a:ln w="25400">
            <a:solidFill>
              <a:srgbClr val="595959"/>
            </a:solidFill>
            <a:tailEnd type="triangle"/>
          </a:ln>
        </p:spPr>
        <p:style>
          <a:lnRef idx="1">
            <a:schemeClr val="accent1"/>
          </a:lnRef>
          <a:fillRef idx="0">
            <a:schemeClr val="accent1"/>
          </a:fillRef>
          <a:effectRef idx="0">
            <a:schemeClr val="accent1"/>
          </a:effectRef>
          <a:fontRef idx="minor">
            <a:schemeClr val="tx1"/>
          </a:fontRef>
        </p:style>
      </p:cxnSp>
      <p:sp>
        <p:nvSpPr>
          <p:cNvPr id="65" name="文本框 64">
            <a:extLst>
              <a:ext uri="{FF2B5EF4-FFF2-40B4-BE49-F238E27FC236}">
                <a16:creationId xmlns:a16="http://schemas.microsoft.com/office/drawing/2014/main" id="{123B20E5-E39B-46B4-8FB7-F16253116649}"/>
              </a:ext>
            </a:extLst>
          </p:cNvPr>
          <p:cNvSpPr txBox="1"/>
          <p:nvPr/>
        </p:nvSpPr>
        <p:spPr>
          <a:xfrm>
            <a:off x="6656316" y="4353578"/>
            <a:ext cx="5078483" cy="369332"/>
          </a:xfrm>
          <a:prstGeom prst="rect">
            <a:avLst/>
          </a:prstGeom>
          <a:noFill/>
        </p:spPr>
        <p:txBody>
          <a:bodyPr wrap="square">
            <a:spAutoFit/>
          </a:bodyPr>
          <a:lstStyle/>
          <a:p>
            <a:r>
              <a:rPr lang="en-US" altLang="zh-CN" dirty="0">
                <a:solidFill>
                  <a:srgbClr val="000000"/>
                </a:solidFill>
                <a:latin typeface="Times New Roman" panose="02020603050405020304" pitchFamily="18" charset="0"/>
                <a:ea typeface="宋体" panose="02010600030101010101" pitchFamily="2" charset="-122"/>
              </a:rPr>
              <a:t>Treatment</a:t>
            </a:r>
            <a:r>
              <a:rPr lang="zh-CN" altLang="en-US" dirty="0">
                <a:solidFill>
                  <a:srgbClr val="000000"/>
                </a:solidFill>
                <a:latin typeface="Times New Roman" panose="02020603050405020304" pitchFamily="18" charset="0"/>
                <a:ea typeface="宋体" panose="02010600030101010101" pitchFamily="2" charset="-122"/>
              </a:rPr>
              <a:t>算法相较</a:t>
            </a:r>
            <a:r>
              <a:rPr lang="en-US" altLang="zh-CN" dirty="0">
                <a:solidFill>
                  <a:srgbClr val="000000"/>
                </a:solidFill>
                <a:latin typeface="Times New Roman" panose="02020603050405020304" pitchFamily="18" charset="0"/>
                <a:ea typeface="宋体" panose="02010600030101010101" pitchFamily="2" charset="-122"/>
              </a:rPr>
              <a:t>control</a:t>
            </a:r>
            <a:r>
              <a:rPr lang="zh-CN" altLang="en-US" dirty="0">
                <a:solidFill>
                  <a:srgbClr val="000000"/>
                </a:solidFill>
                <a:latin typeface="Times New Roman" panose="02020603050405020304" pitchFamily="18" charset="0"/>
                <a:ea typeface="宋体" panose="02010600030101010101" pitchFamily="2" charset="-122"/>
              </a:rPr>
              <a:t>算法的</a:t>
            </a:r>
            <a:r>
              <a:rPr lang="zh-CN" altLang="en-US" dirty="0">
                <a:latin typeface="Times New Roman" panose="02020603050405020304" pitchFamily="18" charset="0"/>
                <a:ea typeface="宋体" panose="02010600030101010101" pitchFamily="2" charset="-122"/>
                <a:cs typeface="Times New Roman" panose="02020603050405020304" pitchFamily="18" charset="0"/>
              </a:rPr>
              <a:t>曝光概率的</a:t>
            </a:r>
            <a:r>
              <a:rPr lang="zh-CN" altLang="en-US" dirty="0">
                <a:solidFill>
                  <a:srgbClr val="000000"/>
                </a:solidFill>
                <a:latin typeface="Times New Roman" panose="02020603050405020304" pitchFamily="18" charset="0"/>
                <a:ea typeface="宋体" panose="02010600030101010101" pitchFamily="2" charset="-122"/>
              </a:rPr>
              <a:t>提升</a:t>
            </a:r>
            <a:endParaRPr lang="zh-CN" altLang="en-US" dirty="0"/>
          </a:p>
        </p:txBody>
      </p:sp>
      <mc:AlternateContent xmlns:mc="http://schemas.openxmlformats.org/markup-compatibility/2006" xmlns:a14="http://schemas.microsoft.com/office/drawing/2010/main">
        <mc:Choice Requires="a14">
          <p:sp>
            <p:nvSpPr>
              <p:cNvPr id="68" name="文本框 67">
                <a:extLst>
                  <a:ext uri="{FF2B5EF4-FFF2-40B4-BE49-F238E27FC236}">
                    <a16:creationId xmlns:a16="http://schemas.microsoft.com/office/drawing/2014/main" id="{1D0A0EF2-85BA-489E-8EF2-AC9023D2E829}"/>
                  </a:ext>
                </a:extLst>
              </p:cNvPr>
              <p:cNvSpPr txBox="1"/>
              <p:nvPr/>
            </p:nvSpPr>
            <p:spPr>
              <a:xfrm>
                <a:off x="6094947" y="5288581"/>
                <a:ext cx="7042150" cy="715837"/>
              </a:xfrm>
              <a:prstGeom prst="rect">
                <a:avLst/>
              </a:prstGeom>
              <a:noFill/>
            </p:spPr>
            <p:txBody>
              <a:bodyPr wrap="square">
                <a:spAutoFit/>
              </a:bodyPr>
              <a:lstStyle/>
              <a:p>
                <a:r>
                  <a:rPr lang="zh-CN" altLang="en-US" dirty="0">
                    <a:solidFill>
                      <a:srgbClr val="000000"/>
                    </a:solidFill>
                    <a:latin typeface="Times New Roman" panose="02020603050405020304" pitchFamily="18" charset="0"/>
                    <a:ea typeface="宋体" panose="02010600030101010101" pitchFamily="2" charset="-122"/>
                  </a:rPr>
                  <a:t>对子组的</a:t>
                </a:r>
                <a:r>
                  <a:rPr lang="en-US" altLang="zh-CN" dirty="0">
                    <a:solidFill>
                      <a:srgbClr val="000000"/>
                    </a:solidFill>
                    <a:latin typeface="Times New Roman" panose="02020603050405020304" pitchFamily="18" charset="0"/>
                    <a:ea typeface="宋体" panose="02010600030101010101" pitchFamily="2" charset="-122"/>
                  </a:rPr>
                  <a:t>ATE</a:t>
                </a:r>
                <a:r>
                  <a:rPr lang="zh-CN" altLang="en-US" dirty="0">
                    <a:solidFill>
                      <a:srgbClr val="000000"/>
                    </a:solidFill>
                    <a:latin typeface="Times New Roman" panose="02020603050405020304" pitchFamily="18" charset="0"/>
                    <a:ea typeface="宋体" panose="02010600030101010101" pitchFamily="2" charset="-122"/>
                  </a:rPr>
                  <a:t>计算，只需令</a:t>
                </a:r>
                <a14:m>
                  <m:oMath xmlns:m="http://schemas.openxmlformats.org/officeDocument/2006/math">
                    <m:r>
                      <m:rPr>
                        <m:sty m:val="p"/>
                      </m:rPr>
                      <a:rPr lang="en-US" altLang="zh-CN" i="1" dirty="0" smtClean="0">
                        <a:latin typeface="Cambria Math" panose="02040503050406030204" pitchFamily="18" charset="0"/>
                        <a:ea typeface="宋体" panose="02010600030101010101" pitchFamily="2" charset="-122"/>
                        <a:cs typeface="Times New Roman" panose="02020603050405020304" pitchFamily="18" charset="0"/>
                      </a:rPr>
                      <m:t>I</m:t>
                    </m:r>
                    <m:r>
                      <a:rPr lang="en-US" altLang="zh-CN" b="0" i="1" dirty="0" smtClean="0">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𝐶</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r>
                          <a:rPr lang="en-US" altLang="zh-CN" i="1">
                            <a:latin typeface="Cambria Math" panose="02040503050406030204" pitchFamily="18" charset="0"/>
                            <a:ea typeface="宋体" panose="02010600030101010101" pitchFamily="2" charset="-122"/>
                            <a:cs typeface="Times New Roman" panose="02020603050405020304" pitchFamily="18" charset="0"/>
                          </a:rPr>
                          <m:t>,</m:t>
                        </m:r>
                        <m:r>
                          <a:rPr lang="en-US" altLang="zh-CN" i="1">
                            <a:latin typeface="Cambria Math" panose="02040503050406030204" pitchFamily="18" charset="0"/>
                            <a:ea typeface="宋体" panose="02010600030101010101" pitchFamily="2" charset="-122"/>
                            <a:cs typeface="Times New Roman" panose="02020603050405020304" pitchFamily="18" charset="0"/>
                          </a:rPr>
                          <m:t>𝑘</m:t>
                        </m:r>
                      </m:sub>
                    </m:sSub>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smtClean="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altLang="zh-CN" i="1">
                            <a:latin typeface="Cambria Math" panose="02040503050406030204" pitchFamily="18" charset="0"/>
                            <a:ea typeface="宋体" panose="02010600030101010101" pitchFamily="2" charset="-122"/>
                            <a:cs typeface="Times New Roman" panose="02020603050405020304" pitchFamily="18" charset="0"/>
                          </a:rPr>
                          <m:t>c</m:t>
                        </m:r>
                      </m:e>
                      <m:sub>
                        <m:r>
                          <a:rPr lang="en-US" altLang="zh-CN" i="1">
                            <a:latin typeface="Cambria Math" panose="02040503050406030204" pitchFamily="18" charset="0"/>
                            <a:ea typeface="宋体" panose="02010600030101010101" pitchFamily="2" charset="-122"/>
                            <a:cs typeface="Times New Roman" panose="02020603050405020304" pitchFamily="18" charset="0"/>
                          </a:rPr>
                          <m:t>0</m:t>
                        </m:r>
                      </m:sub>
                    </m:sSub>
                    <m:r>
                      <a:rPr lang="en-US" altLang="zh-CN" b="0" i="1" dirty="0" smtClean="0">
                        <a:latin typeface="Cambria Math" panose="02040503050406030204" pitchFamily="18" charset="0"/>
                        <a:ea typeface="宋体" panose="02010600030101010101" pitchFamily="2" charset="-122"/>
                        <a:cs typeface="Times New Roman" panose="02020603050405020304" pitchFamily="18" charset="0"/>
                      </a:rPr>
                      <m:t>}</m:t>
                    </m:r>
                  </m:oMath>
                </a14:m>
                <a:r>
                  <a:rPr lang="zh-CN" altLang="en-US" dirty="0"/>
                  <a:t>即可计算：</a:t>
                </a:r>
                <a:endParaRPr lang="en-US" altLang="zh-CN" dirty="0"/>
              </a:p>
              <a:p>
                <a14:m>
                  <m:oMath xmlns:m="http://schemas.openxmlformats.org/officeDocument/2006/math">
                    <m:r>
                      <m:rPr>
                        <m:sty m:val="p"/>
                      </m:rPr>
                      <a:rPr lang="en-US" altLang="zh-CN" i="1" smtClean="0">
                        <a:latin typeface="Cambria Math" panose="02040503050406030204" pitchFamily="18" charset="0"/>
                        <a:ea typeface="宋体" panose="02010600030101010101" pitchFamily="2" charset="-122"/>
                        <a:cs typeface="Times New Roman" panose="02020603050405020304" pitchFamily="18" charset="0"/>
                      </a:rPr>
                      <m:t>C</m:t>
                    </m:r>
                    <m:r>
                      <m:rPr>
                        <m:sty m:val="p"/>
                      </m:rPr>
                      <a:rPr lang="en-US" altLang="zh-CN" i="1">
                        <a:latin typeface="Cambria Math" panose="02040503050406030204" pitchFamily="18" charset="0"/>
                        <a:ea typeface="宋体" panose="02010600030101010101" pitchFamily="2" charset="-122"/>
                        <a:cs typeface="Times New Roman" panose="02020603050405020304" pitchFamily="18" charset="0"/>
                      </a:rPr>
                      <m:t>ATE</m:t>
                    </m:r>
                    <m:r>
                      <a:rPr lang="zh-CN" altLang="en-US" i="1" smtClean="0">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smtClean="0">
                            <a:latin typeface="Cambria Math" panose="02040503050406030204" pitchFamily="18" charset="0"/>
                            <a:ea typeface="宋体" panose="02010600030101010101" pitchFamily="2" charset="-122"/>
                            <a:cs typeface="Times New Roman" panose="02020603050405020304" pitchFamily="18" charset="0"/>
                          </a:rPr>
                        </m:ctrlPr>
                      </m:sSubPr>
                      <m:e>
                        <m:r>
                          <a:rPr lang="zh-CN" altLang="en-US" i="1">
                            <a:latin typeface="Cambria Math" panose="02040503050406030204" pitchFamily="18" charset="0"/>
                            <a:ea typeface="宋体" panose="02010600030101010101" pitchFamily="2" charset="-122"/>
                            <a:cs typeface="Times New Roman" panose="02020603050405020304" pitchFamily="18" charset="0"/>
                          </a:rPr>
                          <m:t>𝜏</m:t>
                        </m:r>
                      </m:e>
                      <m:sub>
                        <m:sSub>
                          <m:sSubPr>
                            <m:ctrlPr>
                              <a:rPr lang="en-US" altLang="zh-CN" i="1" smtClean="0">
                                <a:latin typeface="Cambria Math" panose="02040503050406030204" pitchFamily="18" charset="0"/>
                                <a:ea typeface="宋体" panose="02010600030101010101" pitchFamily="2" charset="-122"/>
                                <a:cs typeface="Times New Roman" panose="02020603050405020304" pitchFamily="18" charset="0"/>
                              </a:rPr>
                            </m:ctrlPr>
                          </m:sSubPr>
                          <m:e>
                            <m:r>
                              <m:rPr>
                                <m:sty m:val="p"/>
                              </m:rPr>
                              <a:rPr lang="en-US" altLang="zh-CN" i="1">
                                <a:latin typeface="Cambria Math" panose="02040503050406030204" pitchFamily="18" charset="0"/>
                                <a:ea typeface="宋体" panose="02010600030101010101" pitchFamily="2" charset="-122"/>
                                <a:cs typeface="Times New Roman" panose="02020603050405020304" pitchFamily="18" charset="0"/>
                              </a:rPr>
                              <m:t>c</m:t>
                            </m:r>
                          </m:e>
                          <m:sub>
                            <m:r>
                              <a:rPr lang="en-US" altLang="zh-CN" b="0" i="1" smtClean="0">
                                <a:latin typeface="Cambria Math" panose="02040503050406030204" pitchFamily="18" charset="0"/>
                                <a:ea typeface="宋体" panose="02010600030101010101" pitchFamily="2" charset="-122"/>
                                <a:cs typeface="Times New Roman" panose="02020603050405020304" pitchFamily="18" charset="0"/>
                              </a:rPr>
                              <m:t>0</m:t>
                            </m:r>
                          </m:sub>
                        </m:sSub>
                      </m:sub>
                    </m:sSub>
                    <m:r>
                      <a:rPr lang="en-US" altLang="zh-CN" b="0" i="1" smtClean="0">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𝐸</m:t>
                        </m:r>
                      </m:e>
                      <m:sub>
                        <m:r>
                          <a:rPr lang="en-US" altLang="zh-CN" i="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𝑉</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i="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b="1"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b="1" i="1">
                                <a:latin typeface="Cambria Math" panose="02040503050406030204" pitchFamily="18" charset="0"/>
                                <a:ea typeface="宋体" panose="02010600030101010101" pitchFamily="2" charset="-122"/>
                                <a:cs typeface="Times New Roman" panose="02020603050405020304" pitchFamily="18" charset="0"/>
                              </a:rPr>
                              <m:t>𝑪</m:t>
                            </m:r>
                          </m:e>
                          <m:sub>
                            <m:r>
                              <a:rPr lang="en-US" altLang="zh-CN" b="1" i="1">
                                <a:latin typeface="Cambria Math" panose="02040503050406030204" pitchFamily="18" charset="0"/>
                                <a:ea typeface="宋体" panose="02010600030101010101" pitchFamily="2" charset="-122"/>
                                <a:cs typeface="Times New Roman" panose="02020603050405020304" pitchFamily="18" charset="0"/>
                              </a:rPr>
                              <m:t>𝒊</m:t>
                            </m:r>
                          </m:sub>
                        </m:sSub>
                        <m:r>
                          <a:rPr lang="en-US" altLang="zh-CN" i="1">
                            <a:latin typeface="Cambria Math" panose="02040503050406030204" pitchFamily="18" charset="0"/>
                            <a:ea typeface="宋体" panose="02010600030101010101" pitchFamily="2" charset="-122"/>
                            <a:cs typeface="Times New Roman" panose="02020603050405020304" pitchFamily="18" charset="0"/>
                          </a:rPr>
                          <m:t>)</m:t>
                        </m:r>
                      </m:sub>
                    </m:sSub>
                  </m:oMath>
                </a14:m>
                <a:r>
                  <a:rPr lang="en-US" altLang="zh-CN" dirty="0">
                    <a:ea typeface="宋体" panose="02010600030101010101" pitchFamily="2" charset="-122"/>
                    <a:cs typeface="Times New Roman" panose="02020603050405020304" pitchFamily="18" charset="0"/>
                  </a:rPr>
                  <a:t> </a:t>
                </a:r>
                <a14:m>
                  <m:oMath xmlns:m="http://schemas.openxmlformats.org/officeDocument/2006/math">
                    <m:r>
                      <a:rPr lang="en-US" altLang="zh-CN" b="0" i="0" dirty="0" smtClean="0">
                        <a:latin typeface="Cambria Math" panose="02040503050406030204" pitchFamily="18" charset="0"/>
                        <a:ea typeface="宋体" panose="02010600030101010101" pitchFamily="2" charset="-122"/>
                        <a:cs typeface="Times New Roman" panose="02020603050405020304" pitchFamily="18" charset="0"/>
                      </a:rPr>
                      <m:t>[</m:t>
                    </m:r>
                    <m:sSubSup>
                      <m:sSubSupPr>
                        <m:ctrlPr>
                          <a:rPr lang="en-US" altLang="zh-CN" i="1" dirty="0">
                            <a:latin typeface="Cambria Math" panose="02040503050406030204" pitchFamily="18" charset="0"/>
                            <a:ea typeface="宋体" panose="02010600030101010101" pitchFamily="2" charset="-122"/>
                            <a:cs typeface="Times New Roman" panose="02020603050405020304" pitchFamily="18" charset="0"/>
                          </a:rPr>
                        </m:ctrlPr>
                      </m:sSubSupPr>
                      <m:e>
                        <m:r>
                          <a:rPr lang="en-US" altLang="zh-CN" i="1" dirty="0">
                            <a:latin typeface="Cambria Math" panose="02040503050406030204" pitchFamily="18" charset="0"/>
                            <a:ea typeface="宋体" panose="02010600030101010101" pitchFamily="2" charset="-122"/>
                            <a:cs typeface="Times New Roman" panose="02020603050405020304" pitchFamily="18" charset="0"/>
                          </a:rPr>
                          <m:t>𝛴</m:t>
                        </m:r>
                      </m:e>
                      <m:sub>
                        <m:r>
                          <a:rPr lang="en-US" altLang="zh-CN" i="1" dirty="0">
                            <a:latin typeface="Cambria Math" panose="02040503050406030204" pitchFamily="18" charset="0"/>
                            <a:ea typeface="宋体" panose="02010600030101010101" pitchFamily="2" charset="-122"/>
                            <a:cs typeface="Times New Roman" panose="02020603050405020304" pitchFamily="18" charset="0"/>
                          </a:rPr>
                          <m:t>𝑘</m:t>
                        </m:r>
                        <m:r>
                          <a:rPr lang="en-US" altLang="zh-CN" i="1" dirty="0">
                            <a:latin typeface="Cambria Math" panose="02040503050406030204" pitchFamily="18" charset="0"/>
                            <a:ea typeface="宋体" panose="02010600030101010101" pitchFamily="2" charset="-122"/>
                            <a:cs typeface="Times New Roman" panose="02020603050405020304" pitchFamily="18" charset="0"/>
                          </a:rPr>
                          <m:t>=1</m:t>
                        </m:r>
                      </m:sub>
                      <m:sup>
                        <m:r>
                          <a:rPr lang="en-US" altLang="zh-CN" i="1" dirty="0">
                            <a:latin typeface="Cambria Math" panose="02040503050406030204" pitchFamily="18" charset="0"/>
                            <a:ea typeface="宋体" panose="02010600030101010101" pitchFamily="2" charset="-122"/>
                            <a:cs typeface="Times New Roman" panose="02020603050405020304" pitchFamily="18" charset="0"/>
                          </a:rPr>
                          <m:t>𝐾</m:t>
                        </m:r>
                      </m:sup>
                    </m:sSubSup>
                    <m:r>
                      <m:rPr>
                        <m:sty m:val="p"/>
                      </m:rPr>
                      <a:rPr lang="en-US" altLang="zh-CN" i="1" dirty="0">
                        <a:latin typeface="Cambria Math" panose="02040503050406030204" pitchFamily="18" charset="0"/>
                        <a:ea typeface="宋体" panose="02010600030101010101" pitchFamily="2" charset="-122"/>
                        <a:cs typeface="Times New Roman" panose="02020603050405020304" pitchFamily="18" charset="0"/>
                      </a:rPr>
                      <m:t>I</m:t>
                    </m:r>
                    <m:r>
                      <a:rPr lang="en-US" altLang="zh-CN" b="0" i="1" dirty="0" smtClean="0">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𝐶</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r>
                          <a:rPr lang="en-US" altLang="zh-CN" i="1">
                            <a:latin typeface="Cambria Math" panose="02040503050406030204" pitchFamily="18" charset="0"/>
                            <a:ea typeface="宋体" panose="02010600030101010101" pitchFamily="2" charset="-122"/>
                            <a:cs typeface="Times New Roman" panose="02020603050405020304" pitchFamily="18" charset="0"/>
                          </a:rPr>
                          <m:t>,</m:t>
                        </m:r>
                        <m:r>
                          <a:rPr lang="en-US" altLang="zh-CN" i="1">
                            <a:latin typeface="Cambria Math" panose="02040503050406030204" pitchFamily="18" charset="0"/>
                            <a:ea typeface="宋体" panose="02010600030101010101" pitchFamily="2" charset="-122"/>
                            <a:cs typeface="Times New Roman" panose="02020603050405020304" pitchFamily="18" charset="0"/>
                          </a:rPr>
                          <m:t>𝑘</m:t>
                        </m:r>
                      </m:sub>
                    </m:sSub>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smtClean="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altLang="zh-CN" i="1">
                            <a:latin typeface="Cambria Math" panose="02040503050406030204" pitchFamily="18" charset="0"/>
                            <a:ea typeface="宋体" panose="02010600030101010101" pitchFamily="2" charset="-122"/>
                            <a:cs typeface="Times New Roman" panose="02020603050405020304" pitchFamily="18" charset="0"/>
                          </a:rPr>
                          <m:t>c</m:t>
                        </m:r>
                      </m:e>
                      <m:sub>
                        <m:r>
                          <a:rPr lang="en-US" altLang="zh-CN" i="1">
                            <a:latin typeface="Cambria Math" panose="02040503050406030204" pitchFamily="18" charset="0"/>
                            <a:ea typeface="宋体" panose="02010600030101010101" pitchFamily="2" charset="-122"/>
                            <a:cs typeface="Times New Roman" panose="02020603050405020304" pitchFamily="18" charset="0"/>
                          </a:rPr>
                          <m:t>0</m:t>
                        </m:r>
                      </m:sub>
                    </m:sSub>
                    <m:r>
                      <a:rPr lang="en-US" altLang="zh-CN" b="0" i="1" dirty="0" smtClean="0">
                        <a:latin typeface="Cambria Math" panose="02040503050406030204" pitchFamily="18" charset="0"/>
                        <a:ea typeface="宋体" panose="02010600030101010101" pitchFamily="2" charset="-122"/>
                        <a:cs typeface="Times New Roman" panose="02020603050405020304" pitchFamily="18" charset="0"/>
                      </a:rPr>
                      <m:t>}</m:t>
                    </m:r>
                    <m:r>
                      <a:rPr lang="en-US" altLang="zh-CN" i="1" smtClean="0">
                        <a:latin typeface="Cambria Math" panose="02040503050406030204" pitchFamily="18" charset="0"/>
                        <a:ea typeface="宋体" panose="02010600030101010101" pitchFamily="2" charset="-122"/>
                        <a:cs typeface="Times New Roman" panose="02020603050405020304" pitchFamily="18" charset="0"/>
                      </a:rPr>
                      <m:t>𝑧</m:t>
                    </m:r>
                    <m:r>
                      <a:rPr lang="en-US" altLang="zh-CN" i="1">
                        <a:latin typeface="Cambria Math" panose="02040503050406030204" pitchFamily="18" charset="0"/>
                        <a:ea typeface="宋体" panose="02010600030101010101" pitchFamily="2" charset="-122"/>
                        <a:cs typeface="Times New Roman" panose="02020603050405020304" pitchFamily="18" charset="0"/>
                      </a:rPr>
                      <m:t> (</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𝑉</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i="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𝐶</m:t>
                        </m:r>
                      </m:e>
                      <m:sub>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𝑉</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r>
                              <a:rPr lang="en-US" altLang="zh-CN" i="1">
                                <a:latin typeface="Cambria Math" panose="02040503050406030204" pitchFamily="18" charset="0"/>
                                <a:ea typeface="宋体" panose="02010600030101010101" pitchFamily="2" charset="-122"/>
                                <a:cs typeface="Times New Roman" panose="02020603050405020304" pitchFamily="18" charset="0"/>
                              </a:rPr>
                              <m:t>,</m:t>
                            </m:r>
                            <m:r>
                              <a:rPr lang="en-US" altLang="zh-CN" i="1">
                                <a:latin typeface="Cambria Math" panose="02040503050406030204" pitchFamily="18" charset="0"/>
                                <a:ea typeface="宋体" panose="02010600030101010101" pitchFamily="2" charset="-122"/>
                                <a:cs typeface="Times New Roman" panose="02020603050405020304" pitchFamily="18" charset="0"/>
                              </a:rPr>
                              <m:t>𝑘</m:t>
                            </m:r>
                          </m:sub>
                        </m:sSub>
                      </m:sub>
                    </m:sSub>
                    <m:r>
                      <a:rPr lang="en-US" altLang="zh-CN" i="1">
                        <a:latin typeface="Cambria Math" panose="02040503050406030204" pitchFamily="18" charset="0"/>
                        <a:ea typeface="宋体" panose="02010600030101010101" pitchFamily="2" charset="-122"/>
                        <a:cs typeface="Times New Roman" panose="02020603050405020304" pitchFamily="18" charset="0"/>
                      </a:rPr>
                      <m:t>)</m:t>
                    </m:r>
                    <m:r>
                      <a:rPr lang="en-US" altLang="zh-CN" i="1">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m:rPr>
                            <m:nor/>
                          </m:rPr>
                          <a:rPr lang="en-US" altLang="zh-CN" dirty="0">
                            <a:latin typeface="Times New Roman" panose="02020603050405020304" pitchFamily="18" charset="0"/>
                            <a:ea typeface="宋体" panose="02010600030101010101" pitchFamily="2" charset="-122"/>
                            <a:cs typeface="Times New Roman" panose="02020603050405020304" pitchFamily="18" charset="0"/>
                          </a:rPr>
                          <m:t>δ</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r>
                          <a:rPr lang="en-US" altLang="zh-CN"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b="0" i="1" smtClean="0">
                            <a:latin typeface="Cambria Math" panose="02040503050406030204" pitchFamily="18" charset="0"/>
                            <a:ea typeface="宋体" panose="02010600030101010101" pitchFamily="2" charset="-122"/>
                            <a:cs typeface="Times New Roman" panose="02020603050405020304" pitchFamily="18" charset="0"/>
                          </a:rPr>
                          <m:t>𝑘</m:t>
                        </m:r>
                      </m:sub>
                    </m:sSub>
                    <m:r>
                      <a:rPr lang="en-US" altLang="zh-CN" b="0" i="1" smtClean="0">
                        <a:latin typeface="Cambria Math" panose="02040503050406030204" pitchFamily="18" charset="0"/>
                        <a:ea typeface="宋体" panose="02010600030101010101" pitchFamily="2" charset="-122"/>
                        <a:cs typeface="Times New Roman" panose="02020603050405020304" pitchFamily="18" charset="0"/>
                      </a:rPr>
                      <m:t>]</m:t>
                    </m:r>
                  </m:oMath>
                </a14:m>
                <a:endParaRPr lang="zh-CN" altLang="en-US" dirty="0"/>
              </a:p>
            </p:txBody>
          </p:sp>
        </mc:Choice>
        <mc:Fallback xmlns="">
          <p:sp>
            <p:nvSpPr>
              <p:cNvPr id="68" name="文本框 67">
                <a:extLst>
                  <a:ext uri="{FF2B5EF4-FFF2-40B4-BE49-F238E27FC236}">
                    <a16:creationId xmlns:a16="http://schemas.microsoft.com/office/drawing/2014/main" id="{1D0A0EF2-85BA-489E-8EF2-AC9023D2E829}"/>
                  </a:ext>
                </a:extLst>
              </p:cNvPr>
              <p:cNvSpPr txBox="1">
                <a:spLocks noRot="1" noChangeAspect="1" noMove="1" noResize="1" noEditPoints="1" noAdjustHandles="1" noChangeArrowheads="1" noChangeShapeType="1" noTextEdit="1"/>
              </p:cNvSpPr>
              <p:nvPr/>
            </p:nvSpPr>
            <p:spPr>
              <a:xfrm>
                <a:off x="6094947" y="5288581"/>
                <a:ext cx="7042150" cy="715837"/>
              </a:xfrm>
              <a:prstGeom prst="rect">
                <a:avLst/>
              </a:prstGeom>
              <a:blipFill>
                <a:blip r:embed="rId8"/>
                <a:stretch>
                  <a:fillRect l="-779" t="-7692" b="-2564"/>
                </a:stretch>
              </a:blipFill>
            </p:spPr>
            <p:txBody>
              <a:bodyPr/>
              <a:lstStyle/>
              <a:p>
                <a:r>
                  <a:rPr lang="zh-CN" altLang="en-US">
                    <a:noFill/>
                  </a:rPr>
                  <a:t> </a:t>
                </a:r>
              </a:p>
            </p:txBody>
          </p:sp>
        </mc:Fallback>
      </mc:AlternateContent>
      <p:sp>
        <p:nvSpPr>
          <p:cNvPr id="36" name="文本框 35">
            <a:extLst>
              <a:ext uri="{FF2B5EF4-FFF2-40B4-BE49-F238E27FC236}">
                <a16:creationId xmlns:a16="http://schemas.microsoft.com/office/drawing/2014/main" id="{1072F6DF-3CE5-4BC3-8935-9FB730FBB9EB}"/>
              </a:ext>
            </a:extLst>
          </p:cNvPr>
          <p:cNvSpPr txBox="1"/>
          <p:nvPr/>
        </p:nvSpPr>
        <p:spPr>
          <a:xfrm>
            <a:off x="5697466" y="3285926"/>
            <a:ext cx="565545" cy="359522"/>
          </a:xfrm>
          <a:prstGeom prst="rect">
            <a:avLst/>
          </a:prstGeom>
          <a:noFill/>
        </p:spPr>
        <p:txBody>
          <a:bodyPr wrap="square">
            <a:spAutoFit/>
          </a:bodyPr>
          <a:lstStyle/>
          <a:p>
            <a:pPr algn="just">
              <a:lnSpc>
                <a:spcPct val="120000"/>
              </a:lnSpc>
            </a:pPr>
            <a:r>
              <a:rPr lang="zh-CN" altLang="en-US" sz="1600" dirty="0">
                <a:latin typeface="Times New Roman" panose="02020603050405020304" pitchFamily="18" charset="0"/>
                <a:ea typeface="宋体" panose="02010600030101010101" pitchFamily="2" charset="-122"/>
              </a:rPr>
              <a:t>（</a:t>
            </a:r>
            <a:r>
              <a:rPr lang="en-US" altLang="zh-CN" sz="1600" dirty="0">
                <a:latin typeface="Times New Roman" panose="02020603050405020304" pitchFamily="18" charset="0"/>
                <a:ea typeface="宋体" panose="02010600030101010101" pitchFamily="2" charset="-122"/>
              </a:rPr>
              <a:t>8</a:t>
            </a:r>
            <a:r>
              <a:rPr lang="zh-CN" altLang="en-US" sz="1600" dirty="0">
                <a:latin typeface="Times New Roman" panose="02020603050405020304" pitchFamily="18" charset="0"/>
                <a:ea typeface="宋体" panose="02010600030101010101" pitchFamily="2" charset="-122"/>
              </a:rPr>
              <a:t>）</a:t>
            </a:r>
            <a:endParaRPr lang="en-US" altLang="zh-CN" sz="1600" dirty="0">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3995147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AF801885-64E7-4189-A5EF-148C43462EF7}"/>
              </a:ext>
            </a:extLst>
          </p:cNvPr>
          <p:cNvGrpSpPr/>
          <p:nvPr/>
        </p:nvGrpSpPr>
        <p:grpSpPr>
          <a:xfrm>
            <a:off x="-1" y="0"/>
            <a:ext cx="12192001" cy="1012223"/>
            <a:chOff x="1591733" y="302634"/>
            <a:chExt cx="12192001" cy="1012223"/>
          </a:xfrm>
        </p:grpSpPr>
        <p:pic>
          <p:nvPicPr>
            <p:cNvPr id="5" name="图片 4">
              <a:extLst>
                <a:ext uri="{FF2B5EF4-FFF2-40B4-BE49-F238E27FC236}">
                  <a16:creationId xmlns:a16="http://schemas.microsoft.com/office/drawing/2014/main" id="{E27118F9-D7BB-4057-86DD-88AE096638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1733" y="302634"/>
              <a:ext cx="12192000" cy="1001194"/>
            </a:xfrm>
            <a:prstGeom prst="rect">
              <a:avLst/>
            </a:prstGeom>
          </p:spPr>
        </p:pic>
        <p:grpSp>
          <p:nvGrpSpPr>
            <p:cNvPr id="6" name="组合 5">
              <a:extLst>
                <a:ext uri="{FF2B5EF4-FFF2-40B4-BE49-F238E27FC236}">
                  <a16:creationId xmlns:a16="http://schemas.microsoft.com/office/drawing/2014/main" id="{37F31720-A603-4301-9BAA-E43FB30BB130}"/>
                </a:ext>
              </a:extLst>
            </p:cNvPr>
            <p:cNvGrpSpPr/>
            <p:nvPr/>
          </p:nvGrpSpPr>
          <p:grpSpPr>
            <a:xfrm>
              <a:off x="1591734" y="313663"/>
              <a:ext cx="12192000" cy="1001194"/>
              <a:chOff x="2446369" y="17330"/>
              <a:chExt cx="9745631" cy="1001194"/>
            </a:xfrm>
          </p:grpSpPr>
          <p:pic>
            <p:nvPicPr>
              <p:cNvPr id="7" name="图片 6">
                <a:extLst>
                  <a:ext uri="{FF2B5EF4-FFF2-40B4-BE49-F238E27FC236}">
                    <a16:creationId xmlns:a16="http://schemas.microsoft.com/office/drawing/2014/main" id="{7AEC3D07-8185-4E79-9185-1F85D7A4D8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6369" y="17330"/>
                <a:ext cx="9745631" cy="1001194"/>
              </a:xfrm>
              <a:prstGeom prst="rect">
                <a:avLst/>
              </a:prstGeom>
            </p:spPr>
          </p:pic>
          <p:cxnSp>
            <p:nvCxnSpPr>
              <p:cNvPr id="8" name="直接连接符 7">
                <a:extLst>
                  <a:ext uri="{FF2B5EF4-FFF2-40B4-BE49-F238E27FC236}">
                    <a16:creationId xmlns:a16="http://schemas.microsoft.com/office/drawing/2014/main" id="{44EC1387-B8D6-464A-9C8D-55D32B26751F}"/>
                  </a:ext>
                </a:extLst>
              </p:cNvPr>
              <p:cNvCxnSpPr/>
              <p:nvPr/>
            </p:nvCxnSpPr>
            <p:spPr>
              <a:xfrm>
                <a:off x="4648200" y="191424"/>
                <a:ext cx="0" cy="4024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AC2B6E8D-A11D-4B77-A4C3-F89B9977012B}"/>
                  </a:ext>
                </a:extLst>
              </p:cNvPr>
              <p:cNvCxnSpPr/>
              <p:nvPr/>
            </p:nvCxnSpPr>
            <p:spPr>
              <a:xfrm>
                <a:off x="7021286" y="202453"/>
                <a:ext cx="0" cy="4024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D1D0C202-CE2D-4229-A15C-D8FED84A6D2C}"/>
                  </a:ext>
                </a:extLst>
              </p:cNvPr>
              <p:cNvSpPr txBox="1"/>
              <p:nvPr/>
            </p:nvSpPr>
            <p:spPr>
              <a:xfrm>
                <a:off x="2449738" y="241054"/>
                <a:ext cx="21984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个人信息</a:t>
                </a:r>
              </a:p>
            </p:txBody>
          </p:sp>
        </p:grpSp>
      </p:grpSp>
      <p:sp>
        <p:nvSpPr>
          <p:cNvPr id="11" name="文本框 10">
            <a:extLst>
              <a:ext uri="{FF2B5EF4-FFF2-40B4-BE49-F238E27FC236}">
                <a16:creationId xmlns:a16="http://schemas.microsoft.com/office/drawing/2014/main" id="{2D8FAD64-E592-4BB0-BF49-8055A5F94C66}"/>
              </a:ext>
            </a:extLst>
          </p:cNvPr>
          <p:cNvSpPr txBox="1"/>
          <p:nvPr/>
        </p:nvSpPr>
        <p:spPr>
          <a:xfrm>
            <a:off x="405687" y="948038"/>
            <a:ext cx="4320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b="1" spc="130" dirty="0">
                <a:solidFill>
                  <a:srgbClr val="000000"/>
                </a:solidFill>
                <a:latin typeface="Times New Roman" panose="02020603050405020304" pitchFamily="18" charset="0"/>
                <a:ea typeface="思源宋体 CN Heavy" panose="02020900000000000000" pitchFamily="18" charset="-122"/>
                <a:cs typeface="Times New Roman" panose="02020603050405020304" pitchFamily="18" charset="0"/>
              </a:rPr>
              <a:t>2 Modeling Interference</a:t>
            </a:r>
          </a:p>
        </p:txBody>
      </p:sp>
      <p:cxnSp>
        <p:nvCxnSpPr>
          <p:cNvPr id="13" name="直接连接符 12">
            <a:extLst>
              <a:ext uri="{FF2B5EF4-FFF2-40B4-BE49-F238E27FC236}">
                <a16:creationId xmlns:a16="http://schemas.microsoft.com/office/drawing/2014/main" id="{00BE042F-B1BC-4CAC-90FD-CE34D872EA0F}"/>
              </a:ext>
            </a:extLst>
          </p:cNvPr>
          <p:cNvCxnSpPr>
            <a:cxnSpLocks/>
          </p:cNvCxnSpPr>
          <p:nvPr/>
        </p:nvCxnSpPr>
        <p:spPr>
          <a:xfrm>
            <a:off x="512412" y="1342330"/>
            <a:ext cx="2047907" cy="0"/>
          </a:xfrm>
          <a:prstGeom prst="line">
            <a:avLst/>
          </a:prstGeom>
          <a:ln w="28575">
            <a:solidFill>
              <a:srgbClr val="520576"/>
            </a:solidFill>
          </a:ln>
        </p:spPr>
        <p:style>
          <a:lnRef idx="1">
            <a:schemeClr val="accent1"/>
          </a:lnRef>
          <a:fillRef idx="0">
            <a:schemeClr val="accent1"/>
          </a:fillRef>
          <a:effectRef idx="0">
            <a:schemeClr val="accent1"/>
          </a:effectRef>
          <a:fontRef idx="minor">
            <a:schemeClr val="tx1"/>
          </a:fontRef>
        </p:style>
      </p:cxnSp>
      <p:sp>
        <p:nvSpPr>
          <p:cNvPr id="14" name="文本框 13">
            <a:extLst>
              <a:ext uri="{FF2B5EF4-FFF2-40B4-BE49-F238E27FC236}">
                <a16:creationId xmlns:a16="http://schemas.microsoft.com/office/drawing/2014/main" id="{7040D237-892E-4C86-B935-F55ABAAD0D95}"/>
              </a:ext>
            </a:extLst>
          </p:cNvPr>
          <p:cNvSpPr txBox="1"/>
          <p:nvPr/>
        </p:nvSpPr>
        <p:spPr>
          <a:xfrm>
            <a:off x="512412" y="1272024"/>
            <a:ext cx="6764688" cy="923330"/>
          </a:xfrm>
          <a:prstGeom prst="rect">
            <a:avLst/>
          </a:prstGeom>
          <a:noFill/>
        </p:spPr>
        <p:txBody>
          <a:bodyPr wrap="square">
            <a:spAutoFit/>
          </a:bodyPr>
          <a:lstStyle/>
          <a:p>
            <a:pPr algn="l" fontAlgn="base" latinLnBrk="0">
              <a:buFont typeface="Arial" panose="020B0604020202020204" pitchFamily="34" charset="0"/>
              <a:buChar char="•"/>
            </a:pPr>
            <a:endParaRPr lang="zh-CN" altLang="en-US" b="0" i="0" dirty="0">
              <a:solidFill>
                <a:srgbClr val="000000"/>
              </a:solidFill>
              <a:effectLst/>
              <a:latin typeface="inherit"/>
            </a:endParaRPr>
          </a:p>
          <a:p>
            <a:pPr algn="l" fontAlgn="base" latinLnBrk="0"/>
            <a:r>
              <a:rPr lang="zh-CN" altLang="en-US" b="0" i="0" dirty="0">
                <a:solidFill>
                  <a:srgbClr val="000000"/>
                </a:solidFill>
                <a:effectLst/>
                <a:latin typeface="Times New Roman" panose="02020603050405020304" pitchFamily="18" charset="0"/>
                <a:ea typeface="宋体" panose="02010600030101010101" pitchFamily="2" charset="-122"/>
              </a:rPr>
              <a:t>直接使用估计的神经网络参数进行反事实计算（</a:t>
            </a:r>
            <a:r>
              <a:rPr lang="en-US" altLang="zh-CN" b="0" i="0" dirty="0">
                <a:solidFill>
                  <a:srgbClr val="000000"/>
                </a:solidFill>
                <a:effectLst/>
                <a:latin typeface="Times New Roman" panose="02020603050405020304" pitchFamily="18" charset="0"/>
                <a:ea typeface="宋体" panose="02010600030101010101" pitchFamily="2" charset="-122"/>
              </a:rPr>
              <a:t>Plug-in Estimator</a:t>
            </a:r>
            <a:r>
              <a:rPr lang="zh-CN" altLang="en-US" b="0" i="0" dirty="0">
                <a:solidFill>
                  <a:srgbClr val="000000"/>
                </a:solidFill>
                <a:effectLst/>
                <a:latin typeface="Times New Roman" panose="02020603050405020304" pitchFamily="18" charset="0"/>
                <a:ea typeface="宋体" panose="02010600030101010101" pitchFamily="2" charset="-122"/>
              </a:rPr>
              <a:t>）</a:t>
            </a:r>
            <a:endParaRPr lang="en-US" altLang="zh-CN" b="0" i="0" dirty="0">
              <a:solidFill>
                <a:srgbClr val="000000"/>
              </a:solidFill>
              <a:effectLst/>
              <a:latin typeface="Times New Roman" panose="02020603050405020304" pitchFamily="18" charset="0"/>
              <a:ea typeface="宋体" panose="02010600030101010101" pitchFamily="2" charset="-122"/>
            </a:endParaRPr>
          </a:p>
          <a:p>
            <a:pPr algn="l" fontAlgn="base" latinLnBrk="0"/>
            <a:r>
              <a:rPr lang="zh-CN" altLang="en-US" dirty="0">
                <a:solidFill>
                  <a:srgbClr val="000000"/>
                </a:solidFill>
                <a:latin typeface="Times New Roman" panose="02020603050405020304" pitchFamily="18" charset="0"/>
                <a:ea typeface="宋体" panose="02010600030101010101" pitchFamily="2" charset="-122"/>
              </a:rPr>
              <a:t>通过损失函数驱动的过程：</a:t>
            </a:r>
            <a:endParaRPr lang="en-US" altLang="zh-CN" b="0" i="0" dirty="0">
              <a:solidFill>
                <a:srgbClr val="000000"/>
              </a:solidFill>
              <a:effectLst/>
              <a:latin typeface="Times New Roman" panose="02020603050405020304" pitchFamily="18" charset="0"/>
              <a:ea typeface="宋体" panose="02010600030101010101" pitchFamily="2" charset="-122"/>
            </a:endParaRPr>
          </a:p>
        </p:txBody>
      </p:sp>
      <p:grpSp>
        <p:nvGrpSpPr>
          <p:cNvPr id="12" name="组合 11">
            <a:extLst>
              <a:ext uri="{FF2B5EF4-FFF2-40B4-BE49-F238E27FC236}">
                <a16:creationId xmlns:a16="http://schemas.microsoft.com/office/drawing/2014/main" id="{17B6172F-B4F8-4A9B-A9EF-5A623B3A5D5B}"/>
              </a:ext>
            </a:extLst>
          </p:cNvPr>
          <p:cNvGrpSpPr/>
          <p:nvPr/>
        </p:nvGrpSpPr>
        <p:grpSpPr>
          <a:xfrm>
            <a:off x="-1" y="-13856"/>
            <a:ext cx="12192001" cy="1012223"/>
            <a:chOff x="1591733" y="302634"/>
            <a:chExt cx="12192001" cy="1012223"/>
          </a:xfrm>
        </p:grpSpPr>
        <p:pic>
          <p:nvPicPr>
            <p:cNvPr id="15" name="图片 14">
              <a:extLst>
                <a:ext uri="{FF2B5EF4-FFF2-40B4-BE49-F238E27FC236}">
                  <a16:creationId xmlns:a16="http://schemas.microsoft.com/office/drawing/2014/main" id="{E58DA798-2288-4326-96BF-7EFFF84F1C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1733" y="302634"/>
              <a:ext cx="12192000" cy="1001194"/>
            </a:xfrm>
            <a:prstGeom prst="rect">
              <a:avLst/>
            </a:prstGeom>
          </p:spPr>
        </p:pic>
        <p:grpSp>
          <p:nvGrpSpPr>
            <p:cNvPr id="16" name="组合 15">
              <a:extLst>
                <a:ext uri="{FF2B5EF4-FFF2-40B4-BE49-F238E27FC236}">
                  <a16:creationId xmlns:a16="http://schemas.microsoft.com/office/drawing/2014/main" id="{102B735B-A1DB-4C95-B6F4-3C869FCF7BFE}"/>
                </a:ext>
              </a:extLst>
            </p:cNvPr>
            <p:cNvGrpSpPr/>
            <p:nvPr/>
          </p:nvGrpSpPr>
          <p:grpSpPr>
            <a:xfrm>
              <a:off x="1591734" y="308252"/>
              <a:ext cx="12192000" cy="1006605"/>
              <a:chOff x="2446369" y="11919"/>
              <a:chExt cx="9745631" cy="1006605"/>
            </a:xfrm>
          </p:grpSpPr>
          <p:pic>
            <p:nvPicPr>
              <p:cNvPr id="17" name="图片 16">
                <a:extLst>
                  <a:ext uri="{FF2B5EF4-FFF2-40B4-BE49-F238E27FC236}">
                    <a16:creationId xmlns:a16="http://schemas.microsoft.com/office/drawing/2014/main" id="{DDD6E974-5AEB-4FF9-87C3-206B08C295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6369" y="17330"/>
                <a:ext cx="9745631" cy="1001194"/>
              </a:xfrm>
              <a:prstGeom prst="rect">
                <a:avLst/>
              </a:prstGeom>
            </p:spPr>
          </p:pic>
          <p:sp>
            <p:nvSpPr>
              <p:cNvPr id="18" name="文本框 17">
                <a:extLst>
                  <a:ext uri="{FF2B5EF4-FFF2-40B4-BE49-F238E27FC236}">
                    <a16:creationId xmlns:a16="http://schemas.microsoft.com/office/drawing/2014/main" id="{8E5AC3E9-A4AB-4A33-9BEE-5F6766EF458E}"/>
                  </a:ext>
                </a:extLst>
              </p:cNvPr>
              <p:cNvSpPr txBox="1"/>
              <p:nvPr/>
            </p:nvSpPr>
            <p:spPr>
              <a:xfrm>
                <a:off x="7021286" y="241054"/>
                <a:ext cx="247105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cs typeface="+mn-cs"/>
                  </a:rPr>
                  <a:t>Empirical Application</a:t>
                </a:r>
                <a:endParaRPr kumimoji="0" lang="zh-CN" altLang="en-US" sz="1800" b="0" i="0" u="none" strike="noStrike" kern="120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cs typeface="+mn-cs"/>
                </a:endParaRPr>
              </a:p>
            </p:txBody>
          </p:sp>
          <p:cxnSp>
            <p:nvCxnSpPr>
              <p:cNvPr id="19" name="直接连接符 18">
                <a:extLst>
                  <a:ext uri="{FF2B5EF4-FFF2-40B4-BE49-F238E27FC236}">
                    <a16:creationId xmlns:a16="http://schemas.microsoft.com/office/drawing/2014/main" id="{C8923F58-F68A-45D5-AC77-982CC8C8B32E}"/>
                  </a:ext>
                </a:extLst>
              </p:cNvPr>
              <p:cNvCxnSpPr/>
              <p:nvPr/>
            </p:nvCxnSpPr>
            <p:spPr>
              <a:xfrm>
                <a:off x="4648200" y="191424"/>
                <a:ext cx="0" cy="4024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67046284-BC44-45CE-ADB4-E7D2CAC854AF}"/>
                  </a:ext>
                </a:extLst>
              </p:cNvPr>
              <p:cNvCxnSpPr/>
              <p:nvPr/>
            </p:nvCxnSpPr>
            <p:spPr>
              <a:xfrm>
                <a:off x="7021286" y="202453"/>
                <a:ext cx="0" cy="4024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E2109F00-E9E7-4578-808D-66EA6474D1C4}"/>
                  </a:ext>
                </a:extLst>
              </p:cNvPr>
              <p:cNvCxnSpPr/>
              <p:nvPr/>
            </p:nvCxnSpPr>
            <p:spPr>
              <a:xfrm>
                <a:off x="9492344" y="213482"/>
                <a:ext cx="0" cy="4024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矩形 21">
                <a:extLst>
                  <a:ext uri="{FF2B5EF4-FFF2-40B4-BE49-F238E27FC236}">
                    <a16:creationId xmlns:a16="http://schemas.microsoft.com/office/drawing/2014/main" id="{5B4114CF-E937-498F-A4DA-890B47E5D2FA}"/>
                  </a:ext>
                </a:extLst>
              </p:cNvPr>
              <p:cNvSpPr/>
              <p:nvPr/>
            </p:nvSpPr>
            <p:spPr>
              <a:xfrm>
                <a:off x="4647360" y="11919"/>
                <a:ext cx="2373081" cy="740085"/>
              </a:xfrm>
              <a:prstGeom prst="rect">
                <a:avLst/>
              </a:prstGeom>
              <a:solidFill>
                <a:srgbClr val="7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Perpetua Titling MT"/>
                  <a:ea typeface="微软雅黑 Light"/>
                  <a:cs typeface="+mn-cs"/>
                </a:endParaRPr>
              </a:p>
            </p:txBody>
          </p:sp>
          <p:sp>
            <p:nvSpPr>
              <p:cNvPr id="23" name="文本框 22">
                <a:extLst>
                  <a:ext uri="{FF2B5EF4-FFF2-40B4-BE49-F238E27FC236}">
                    <a16:creationId xmlns:a16="http://schemas.microsoft.com/office/drawing/2014/main" id="{98D55D6D-340D-47A1-A9F0-3EB77AB274A1}"/>
                  </a:ext>
                </a:extLst>
              </p:cNvPr>
              <p:cNvSpPr txBox="1"/>
              <p:nvPr/>
            </p:nvSpPr>
            <p:spPr>
              <a:xfrm>
                <a:off x="2448055" y="82952"/>
                <a:ext cx="219846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cs typeface="+mn-cs"/>
                  </a:rPr>
                  <a:t>Recommender Interference</a:t>
                </a:r>
              </a:p>
            </p:txBody>
          </p:sp>
          <p:sp>
            <p:nvSpPr>
              <p:cNvPr id="24" name="文本框 23">
                <a:extLst>
                  <a:ext uri="{FF2B5EF4-FFF2-40B4-BE49-F238E27FC236}">
                    <a16:creationId xmlns:a16="http://schemas.microsoft.com/office/drawing/2014/main" id="{379C784A-3584-4EF0-AEFE-4EEE4EE87B2D}"/>
                  </a:ext>
                </a:extLst>
              </p:cNvPr>
              <p:cNvSpPr txBox="1"/>
              <p:nvPr/>
            </p:nvSpPr>
            <p:spPr>
              <a:xfrm>
                <a:off x="4648200" y="241054"/>
                <a:ext cx="237308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Modeling Interference</a:t>
                </a:r>
              </a:p>
            </p:txBody>
          </p:sp>
        </p:grpSp>
      </p:grpSp>
      <mc:AlternateContent xmlns:mc="http://schemas.openxmlformats.org/markup-compatibility/2006" xmlns:a14="http://schemas.microsoft.com/office/drawing/2010/main">
        <mc:Choice Requires="a14">
          <p:sp>
            <p:nvSpPr>
              <p:cNvPr id="26" name="文本框 25">
                <a:extLst>
                  <a:ext uri="{FF2B5EF4-FFF2-40B4-BE49-F238E27FC236}">
                    <a16:creationId xmlns:a16="http://schemas.microsoft.com/office/drawing/2014/main" id="{0FFDF17C-74C3-47F5-AD4C-2B22EB94A230}"/>
                  </a:ext>
                </a:extLst>
              </p:cNvPr>
              <p:cNvSpPr txBox="1"/>
              <p:nvPr/>
            </p:nvSpPr>
            <p:spPr>
              <a:xfrm>
                <a:off x="535360" y="2532994"/>
                <a:ext cx="7605338" cy="3992311"/>
              </a:xfrm>
              <a:prstGeom prst="rect">
                <a:avLst/>
              </a:prstGeom>
              <a:noFill/>
            </p:spPr>
            <p:txBody>
              <a:bodyPr wrap="square">
                <a:spAutoFit/>
              </a:bodyPr>
              <a:lstStyle/>
              <a:p>
                <a:pPr>
                  <a:lnSpc>
                    <a:spcPct val="120000"/>
                  </a:lnSpc>
                </a:pPr>
                <a:r>
                  <a:rPr lang="zh-CN" altLang="en-US" dirty="0">
                    <a:latin typeface="Times New Roman" panose="02020603050405020304" pitchFamily="18" charset="0"/>
                    <a:cs typeface="Times New Roman" panose="02020603050405020304" pitchFamily="18" charset="0"/>
                  </a:rPr>
                  <a:t>Estimating the Nuisance Components</a:t>
                </a:r>
                <a:endParaRPr lang="en-US" altLang="zh-CN" dirty="0">
                  <a:latin typeface="Times New Roman" panose="02020603050405020304" pitchFamily="18" charset="0"/>
                  <a:cs typeface="Times New Roman" panose="02020603050405020304" pitchFamily="18" charset="0"/>
                </a:endParaRPr>
              </a:p>
              <a:p>
                <a:pPr>
                  <a:lnSpc>
                    <a:spcPct val="120000"/>
                  </a:lnSpc>
                </a:pPr>
                <a:r>
                  <a:rPr lang="en-US" altLang="zh-CN" dirty="0" err="1">
                    <a:latin typeface="Times New Roman" panose="02020603050405020304" pitchFamily="18" charset="0"/>
                    <a:cs typeface="Times New Roman" panose="02020603050405020304" pitchFamily="18" charset="0"/>
                  </a:rPr>
                  <a:t>Softmax</a:t>
                </a:r>
                <a:r>
                  <a:rPr lang="en-US" altLang="zh-CN" dirty="0"/>
                  <a:t> </a:t>
                </a:r>
                <a:r>
                  <a:rPr lang="zh-CN" altLang="en-US" dirty="0"/>
                  <a:t>→ </a:t>
                </a:r>
                <a:r>
                  <a:rPr lang="zh-CN" altLang="en-US" dirty="0">
                    <a:latin typeface="宋体" panose="02010600030101010101" pitchFamily="2" charset="-122"/>
                    <a:ea typeface="宋体" panose="02010600030101010101" pitchFamily="2" charset="-122"/>
                  </a:rPr>
                  <a:t>分类交叉熵损失函数，对参数</a:t>
                </a:r>
                <a:r>
                  <a:rPr lang="en-US" altLang="zh-CN" dirty="0"/>
                  <a:t>(</a:t>
                </a:r>
                <a:r>
                  <a:rPr lang="en-US" altLang="zh-CN" b="0" dirty="0">
                    <a:effectLst/>
                    <a:ea typeface="宋体" panose="02010600030101010101" pitchFamily="2" charset="-122"/>
                    <a:cs typeface="Times New Roman" panose="02020603050405020304" pitchFamily="18" charset="0"/>
                  </a:rPr>
                  <a:t> </a:t>
                </a:r>
                <a14:m>
                  <m:oMath xmlns:m="http://schemas.openxmlformats.org/officeDocument/2006/math">
                    <m:acc>
                      <m:accPr>
                        <m:chr m:val="̃"/>
                        <m:ctrlPr>
                          <a:rPr lang="en-US" altLang="zh-CN" i="1">
                            <a:latin typeface="Cambria Math" panose="02040503050406030204" pitchFamily="18" charset="0"/>
                            <a:ea typeface="宋体" panose="02010600030101010101" pitchFamily="2" charset="-122"/>
                            <a:cs typeface="Times New Roman" panose="02020603050405020304" pitchFamily="18" charset="0"/>
                          </a:rPr>
                        </m:ctrlPr>
                      </m:accPr>
                      <m:e>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𝑠</m:t>
                            </m:r>
                          </m:e>
                          <m:sub>
                            <m:r>
                              <a:rPr lang="en-US" altLang="zh-CN" i="1">
                                <a:latin typeface="Cambria Math" panose="02040503050406030204" pitchFamily="18" charset="0"/>
                                <a:ea typeface="宋体" panose="02010600030101010101" pitchFamily="2" charset="-122"/>
                                <a:cs typeface="Times New Roman" panose="02020603050405020304" pitchFamily="18" charset="0"/>
                              </a:rPr>
                              <m:t>0</m:t>
                            </m:r>
                          </m:sub>
                        </m:sSub>
                      </m:e>
                    </m:acc>
                    <m:r>
                      <a:rPr lang="en-US" altLang="zh-CN" i="1">
                        <a:latin typeface="Cambria Math" panose="02040503050406030204" pitchFamily="18" charset="0"/>
                        <a:ea typeface="宋体" panose="02010600030101010101" pitchFamily="2" charset="-122"/>
                        <a:cs typeface="Times New Roman" panose="02020603050405020304" pitchFamily="18" charset="0"/>
                      </a:rPr>
                      <m:t>,</m:t>
                    </m:r>
                    <m:acc>
                      <m:accPr>
                        <m:chr m:val="̃"/>
                        <m:ctrlPr>
                          <a:rPr lang="en-US" altLang="zh-CN" i="1">
                            <a:latin typeface="Cambria Math" panose="02040503050406030204" pitchFamily="18" charset="0"/>
                            <a:ea typeface="宋体" panose="02010600030101010101" pitchFamily="2" charset="-122"/>
                            <a:cs typeface="Times New Roman" panose="02020603050405020304" pitchFamily="18" charset="0"/>
                          </a:rPr>
                        </m:ctrlPr>
                      </m:accPr>
                      <m:e>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𝑠</m:t>
                            </m:r>
                          </m:e>
                          <m:sub>
                            <m:r>
                              <a:rPr lang="en-US" altLang="zh-CN" i="1">
                                <a:latin typeface="Cambria Math" panose="02040503050406030204" pitchFamily="18" charset="0"/>
                                <a:ea typeface="宋体" panose="02010600030101010101" pitchFamily="2" charset="-122"/>
                                <a:cs typeface="Times New Roman" panose="02020603050405020304" pitchFamily="18" charset="0"/>
                              </a:rPr>
                              <m:t>1</m:t>
                            </m:r>
                          </m:sub>
                        </m:sSub>
                      </m:e>
                    </m:acc>
                    <m:r>
                      <a:rPr lang="en-US" altLang="zh-CN" i="1">
                        <a:latin typeface="Cambria Math" panose="02040503050406030204" pitchFamily="18" charset="0"/>
                        <a:ea typeface="宋体" panose="02010600030101010101" pitchFamily="2" charset="-122"/>
                        <a:cs typeface="Times New Roman" panose="02020603050405020304" pitchFamily="18" charset="0"/>
                      </a:rPr>
                      <m:t> )</m:t>
                    </m:r>
                    <m:r>
                      <a:rPr lang="zh-CN" altLang="en-US" i="1">
                        <a:latin typeface="Cambria Math" panose="02040503050406030204" pitchFamily="18" charset="0"/>
                        <a:ea typeface="宋体" panose="02010600030101010101" pitchFamily="2" charset="-122"/>
                        <a:cs typeface="Times New Roman" panose="02020603050405020304" pitchFamily="18" charset="0"/>
                      </a:rPr>
                      <m:t>，</m:t>
                    </m:r>
                    <m:r>
                      <a:rPr lang="zh-CN" altLang="en-US" i="0">
                        <a:latin typeface="Cambria Math" panose="02040503050406030204" pitchFamily="18" charset="0"/>
                        <a:ea typeface="宋体" panose="02010600030101010101" pitchFamily="2" charset="-122"/>
                        <a:cs typeface="Times New Roman" panose="02020603050405020304" pitchFamily="18" charset="0"/>
                      </a:rPr>
                      <m:t>损失</m:t>
                    </m:r>
                  </m:oMath>
                </a14:m>
                <a:r>
                  <a:rPr lang="zh-CN" altLang="en-US" dirty="0">
                    <a:latin typeface="Cambria Math" panose="02040503050406030204" pitchFamily="18" charset="0"/>
                    <a:ea typeface="宋体" panose="02010600030101010101" pitchFamily="2" charset="-122"/>
                    <a:cs typeface="Times New Roman" panose="02020603050405020304" pitchFamily="18" charset="0"/>
                  </a:rPr>
                  <a:t>函数</a:t>
                </a:r>
                <a:endParaRPr lang="en-US" altLang="zh-CN" dirty="0">
                  <a:latin typeface="Cambria Math" panose="02040503050406030204" pitchFamily="18" charset="0"/>
                  <a:ea typeface="宋体" panose="02010600030101010101" pitchFamily="2" charset="-122"/>
                  <a:cs typeface="Times New Roman" panose="02020603050405020304" pitchFamily="18" charset="0"/>
                </a:endParaRPr>
              </a:p>
              <a:p>
                <a:pPr>
                  <a:lnSpc>
                    <a:spcPct val="120000"/>
                  </a:lnSpc>
                </a:pPr>
                <a14:m>
                  <m:oMathPara xmlns:m="http://schemas.openxmlformats.org/officeDocument/2006/math">
                    <m:oMathParaPr>
                      <m:jc m:val="left"/>
                    </m:oMathParaPr>
                    <m:oMath xmlns:m="http://schemas.openxmlformats.org/officeDocument/2006/math">
                      <m:r>
                        <a:rPr lang="en-US" altLang="zh-CN" b="0" i="1" smtClean="0">
                          <a:effectLst/>
                          <a:latin typeface="Cambria Math" panose="02040503050406030204" pitchFamily="18" charset="0"/>
                          <a:ea typeface="宋体" panose="02010600030101010101" pitchFamily="2" charset="-122"/>
                          <a:cs typeface="Times New Roman" panose="02020603050405020304" pitchFamily="18" charset="0"/>
                        </a:rPr>
                        <m:t>𝑃</m:t>
                      </m:r>
                      <m:d>
                        <m:dPr>
                          <m:endChr m:val="|"/>
                          <m:ctrlPr>
                            <a:rPr lang="en-US" altLang="zh-CN" b="0" i="1" smtClean="0">
                              <a:effectLst/>
                              <a:latin typeface="Cambria Math" panose="02040503050406030204" pitchFamily="18" charset="0"/>
                              <a:ea typeface="宋体" panose="02010600030101010101" pitchFamily="2" charset="-122"/>
                              <a:cs typeface="Times New Roman" panose="02020603050405020304" pitchFamily="18" charset="0"/>
                            </a:rPr>
                          </m:ctrlPr>
                        </m:dPr>
                        <m:e>
                          <m:sSubSup>
                            <m:sSubSup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SupPr>
                            <m:e>
                              <m:r>
                                <a:rPr lang="en-US" altLang="zh-CN" b="0" i="1" smtClean="0">
                                  <a:latin typeface="Cambria Math" panose="02040503050406030204" pitchFamily="18" charset="0"/>
                                  <a:ea typeface="宋体" panose="02010600030101010101" pitchFamily="2" charset="-122"/>
                                  <a:cs typeface="Times New Roman" panose="02020603050405020304" pitchFamily="18" charset="0"/>
                                </a:rPr>
                                <m:t>𝑘</m:t>
                              </m:r>
                            </m:e>
                            <m:sub>
                              <m:r>
                                <a:rPr lang="en-US" altLang="zh-CN" b="0" i="1" smtClean="0">
                                  <a:latin typeface="Cambria Math" panose="02040503050406030204" pitchFamily="18" charset="0"/>
                                  <a:ea typeface="宋体" panose="02010600030101010101" pitchFamily="2" charset="-122"/>
                                  <a:cs typeface="Times New Roman" panose="02020603050405020304" pitchFamily="18" charset="0"/>
                                </a:rPr>
                                <m:t>𝑖</m:t>
                              </m:r>
                            </m:sub>
                            <m:sup>
                              <m:r>
                                <a:rPr lang="en-US" altLang="zh-CN" i="1">
                                  <a:latin typeface="Cambria Math" panose="02040503050406030204" pitchFamily="18" charset="0"/>
                                  <a:ea typeface="宋体" panose="02010600030101010101" pitchFamily="2" charset="-122"/>
                                  <a:cs typeface="Times New Roman" panose="02020603050405020304" pitchFamily="18" charset="0"/>
                                </a:rPr>
                                <m:t>∗</m:t>
                              </m:r>
                            </m:sup>
                          </m:sSubSup>
                          <m:r>
                            <a:rPr lang="en-US" altLang="zh-CN"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b="0" i="1" smtClean="0">
                              <a:latin typeface="Cambria Math" panose="02040503050406030204" pitchFamily="18" charset="0"/>
                              <a:ea typeface="宋体" panose="02010600030101010101" pitchFamily="2" charset="-122"/>
                              <a:cs typeface="Times New Roman" panose="02020603050405020304" pitchFamily="18" charset="0"/>
                            </a:rPr>
                            <m:t>𝑘</m:t>
                          </m:r>
                          <m:r>
                            <a:rPr lang="en-US" altLang="zh-CN" b="0" i="1" smtClean="0">
                              <a:latin typeface="Cambria Math" panose="02040503050406030204" pitchFamily="18" charset="0"/>
                              <a:ea typeface="宋体" panose="02010600030101010101" pitchFamily="2" charset="-122"/>
                              <a:cs typeface="Times New Roman" panose="02020603050405020304" pitchFamily="18" charset="0"/>
                            </a:rPr>
                            <m:t> </m:t>
                          </m:r>
                        </m:e>
                      </m:d>
                      <m:r>
                        <a:rPr lang="en-US" altLang="zh-CN" b="0" i="1" smtClean="0">
                          <a:latin typeface="Cambria Math" panose="02040503050406030204" pitchFamily="18" charset="0"/>
                          <a:ea typeface="宋体" panose="02010600030101010101" pitchFamily="2" charset="-122"/>
                          <a:cs typeface="Times New Roman" panose="02020603050405020304" pitchFamily="18" charset="0"/>
                        </a:rPr>
                        <m:t> </m:t>
                      </m:r>
                      <m:sSub>
                        <m:sSubPr>
                          <m:ctrlPr>
                            <a:rPr lang="en-US" altLang="zh-CN" b="0" i="1" smtClean="0">
                              <a:effectLst/>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b="0" i="1" smtClean="0">
                              <a:effectLst/>
                              <a:latin typeface="Cambria Math" panose="02040503050406030204" pitchFamily="18" charset="0"/>
                              <a:ea typeface="宋体" panose="02010600030101010101" pitchFamily="2" charset="-122"/>
                              <a:cs typeface="Times New Roman" panose="02020603050405020304" pitchFamily="18" charset="0"/>
                            </a:rPr>
                            <m:t>𝑉</m:t>
                          </m:r>
                        </m:e>
                        <m:sub>
                          <m:r>
                            <a:rPr lang="en-US" altLang="zh-CN" b="0" i="1" smtClean="0">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b="0" i="1" smtClean="0">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b="1"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b="1" i="1">
                              <a:latin typeface="Cambria Math" panose="02040503050406030204" pitchFamily="18" charset="0"/>
                              <a:ea typeface="宋体" panose="02010600030101010101" pitchFamily="2" charset="-122"/>
                              <a:cs typeface="Times New Roman" panose="02020603050405020304" pitchFamily="18" charset="0"/>
                            </a:rPr>
                            <m:t>𝑪</m:t>
                          </m:r>
                        </m:e>
                        <m:sub>
                          <m:r>
                            <a:rPr lang="en-US" altLang="zh-CN" b="1" i="1">
                              <a:latin typeface="Cambria Math" panose="02040503050406030204" pitchFamily="18" charset="0"/>
                              <a:ea typeface="宋体" panose="02010600030101010101" pitchFamily="2" charset="-122"/>
                              <a:cs typeface="Times New Roman" panose="02020603050405020304" pitchFamily="18" charset="0"/>
                            </a:rPr>
                            <m:t>𝒊</m:t>
                          </m:r>
                        </m:sub>
                      </m:sSub>
                      <m:r>
                        <a:rPr lang="en-US" altLang="zh-CN" b="0" i="1" smtClean="0">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b="1"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b="1" i="1" smtClean="0">
                              <a:latin typeface="Cambria Math" panose="02040503050406030204" pitchFamily="18" charset="0"/>
                              <a:ea typeface="宋体" panose="02010600030101010101" pitchFamily="2" charset="-122"/>
                              <a:cs typeface="Times New Roman" panose="02020603050405020304" pitchFamily="18" charset="0"/>
                            </a:rPr>
                            <m:t>𝑾</m:t>
                          </m:r>
                        </m:e>
                        <m:sub>
                          <m:r>
                            <a:rPr lang="en-US" altLang="zh-CN" b="1" i="1">
                              <a:latin typeface="Cambria Math" panose="02040503050406030204" pitchFamily="18" charset="0"/>
                              <a:ea typeface="宋体" panose="02010600030101010101" pitchFamily="2" charset="-122"/>
                              <a:cs typeface="Times New Roman" panose="02020603050405020304" pitchFamily="18" charset="0"/>
                            </a:rPr>
                            <m:t>𝒊</m:t>
                          </m:r>
                        </m:sub>
                      </m:sSub>
                      <m:r>
                        <a:rPr lang="en-US" altLang="zh-CN" b="0" i="1" smtClean="0">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𝑠</m:t>
                          </m:r>
                        </m:e>
                        <m:sub>
                          <m:r>
                            <a:rPr lang="en-US" altLang="zh-CN" i="1">
                              <a:latin typeface="Cambria Math" panose="02040503050406030204" pitchFamily="18" charset="0"/>
                              <a:ea typeface="宋体" panose="02010600030101010101" pitchFamily="2" charset="-122"/>
                              <a:cs typeface="Times New Roman" panose="02020603050405020304" pitchFamily="18" charset="0"/>
                            </a:rPr>
                            <m:t>0</m:t>
                          </m:r>
                        </m:sub>
                      </m:sSub>
                      <m:r>
                        <a:rPr lang="en-US" altLang="zh-CN" b="0" i="1" smtClean="0">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𝑠</m:t>
                          </m:r>
                        </m:e>
                        <m:sub>
                          <m:r>
                            <a:rPr lang="en-US" altLang="zh-CN" b="0" i="1" smtClean="0">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b="0" i="1" smtClean="0">
                          <a:latin typeface="Cambria Math" panose="02040503050406030204" pitchFamily="18" charset="0"/>
                          <a:ea typeface="宋体" panose="02010600030101010101" pitchFamily="2" charset="-122"/>
                          <a:cs typeface="Times New Roman" panose="02020603050405020304" pitchFamily="18" charset="0"/>
                        </a:rPr>
                        <m:t>)=</m:t>
                      </m:r>
                      <m:f>
                        <m:fPr>
                          <m:ctrlPr>
                            <a:rPr lang="en-US" altLang="zh-CN" b="0" i="1" smtClean="0">
                              <a:latin typeface="Cambria Math" panose="02040503050406030204" pitchFamily="18" charset="0"/>
                              <a:ea typeface="宋体" panose="02010600030101010101" pitchFamily="2" charset="-122"/>
                              <a:cs typeface="Times New Roman" panose="02020603050405020304" pitchFamily="18" charset="0"/>
                            </a:rPr>
                          </m:ctrlPr>
                        </m:fPr>
                        <m:num>
                          <m:sSup>
                            <m:sSupPr>
                              <m:ctrlPr>
                                <a:rPr lang="en-US" altLang="zh-CN" b="0" i="1" smtClean="0">
                                  <a:latin typeface="Cambria Math" panose="02040503050406030204" pitchFamily="18" charset="0"/>
                                  <a:ea typeface="宋体" panose="02010600030101010101" pitchFamily="2" charset="-122"/>
                                  <a:cs typeface="Times New Roman" panose="02020603050405020304" pitchFamily="18" charset="0"/>
                                </a:rPr>
                              </m:ctrlPr>
                            </m:sSupPr>
                            <m:e>
                              <m:r>
                                <a:rPr lang="en-US" altLang="zh-CN" b="0" i="1" smtClean="0">
                                  <a:latin typeface="Cambria Math" panose="02040503050406030204" pitchFamily="18" charset="0"/>
                                  <a:ea typeface="宋体" panose="02010600030101010101" pitchFamily="2" charset="-122"/>
                                  <a:cs typeface="Times New Roman" panose="02020603050405020304" pitchFamily="18" charset="0"/>
                                </a:rPr>
                                <m:t>𝑒</m:t>
                              </m:r>
                            </m:e>
                            <m:sup>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𝑠</m:t>
                                  </m:r>
                                </m:e>
                                <m:sub>
                                  <m:r>
                                    <a:rPr lang="en-US" altLang="zh-CN" i="1">
                                      <a:latin typeface="Cambria Math" panose="02040503050406030204" pitchFamily="18" charset="0"/>
                                      <a:ea typeface="宋体" panose="02010600030101010101" pitchFamily="2" charset="-122"/>
                                      <a:cs typeface="Times New Roman" panose="02020603050405020304" pitchFamily="18" charset="0"/>
                                    </a:rPr>
                                    <m:t>0</m:t>
                                  </m:r>
                                </m:sub>
                              </m:sSub>
                              <m:d>
                                <m:d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dPr>
                                <m:e>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𝑉</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i="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𝐶</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r>
                                        <a:rPr lang="en-US" altLang="zh-CN" i="1">
                                          <a:latin typeface="Cambria Math" panose="02040503050406030204" pitchFamily="18" charset="0"/>
                                          <a:ea typeface="宋体" panose="02010600030101010101" pitchFamily="2" charset="-122"/>
                                          <a:cs typeface="Times New Roman" panose="02020603050405020304" pitchFamily="18" charset="0"/>
                                        </a:rPr>
                                        <m:t>,</m:t>
                                      </m:r>
                                      <m:r>
                                        <a:rPr lang="en-US" altLang="zh-CN" i="1">
                                          <a:latin typeface="Cambria Math" panose="02040503050406030204" pitchFamily="18" charset="0"/>
                                          <a:ea typeface="宋体" panose="02010600030101010101" pitchFamily="2" charset="-122"/>
                                          <a:cs typeface="Times New Roman" panose="02020603050405020304" pitchFamily="18" charset="0"/>
                                        </a:rPr>
                                        <m:t>𝑘</m:t>
                                      </m:r>
                                    </m:sub>
                                  </m:sSub>
                                </m:e>
                              </m:d>
                              <m:r>
                                <a:rPr lang="en-US" altLang="zh-CN" b="0" i="1" smtClean="0">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𝑊</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r>
                                    <a:rPr lang="en-US" altLang="zh-CN" i="1">
                                      <a:latin typeface="Cambria Math" panose="02040503050406030204" pitchFamily="18" charset="0"/>
                                      <a:ea typeface="宋体" panose="02010600030101010101" pitchFamily="2" charset="-122"/>
                                      <a:cs typeface="Times New Roman" panose="02020603050405020304" pitchFamily="18" charset="0"/>
                                    </a:rPr>
                                    <m:t>,</m:t>
                                  </m:r>
                                  <m:r>
                                    <a:rPr lang="en-US" altLang="zh-CN" i="1">
                                      <a:latin typeface="Cambria Math" panose="02040503050406030204" pitchFamily="18" charset="0"/>
                                      <a:ea typeface="宋体" panose="02010600030101010101" pitchFamily="2" charset="-122"/>
                                      <a:cs typeface="Times New Roman" panose="02020603050405020304" pitchFamily="18" charset="0"/>
                                    </a:rPr>
                                    <m:t>𝑘</m:t>
                                  </m:r>
                                </m:sub>
                              </m:sSub>
                              <m:r>
                                <a:rPr lang="en-US" altLang="zh-CN" i="1">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𝑠</m:t>
                                  </m:r>
                                </m:e>
                                <m:sub>
                                  <m:r>
                                    <a:rPr lang="en-US" altLang="zh-CN" i="1">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i="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𝑉</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i="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𝐶</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r>
                                    <a:rPr lang="en-US" altLang="zh-CN" i="1">
                                      <a:latin typeface="Cambria Math" panose="02040503050406030204" pitchFamily="18" charset="0"/>
                                      <a:ea typeface="宋体" panose="02010600030101010101" pitchFamily="2" charset="-122"/>
                                      <a:cs typeface="Times New Roman" panose="02020603050405020304" pitchFamily="18" charset="0"/>
                                    </a:rPr>
                                    <m:t>,</m:t>
                                  </m:r>
                                  <m:r>
                                    <a:rPr lang="en-US" altLang="zh-CN" i="1">
                                      <a:latin typeface="Cambria Math" panose="02040503050406030204" pitchFamily="18" charset="0"/>
                                      <a:ea typeface="宋体" panose="02010600030101010101" pitchFamily="2" charset="-122"/>
                                      <a:cs typeface="Times New Roman" panose="02020603050405020304" pitchFamily="18" charset="0"/>
                                    </a:rPr>
                                    <m:t>𝑘</m:t>
                                  </m:r>
                                </m:sub>
                              </m:sSub>
                              <m:r>
                                <a:rPr lang="en-US" altLang="zh-CN" i="1">
                                  <a:latin typeface="Cambria Math" panose="02040503050406030204" pitchFamily="18" charset="0"/>
                                  <a:ea typeface="宋体" panose="02010600030101010101" pitchFamily="2" charset="-122"/>
                                  <a:cs typeface="Times New Roman" panose="02020603050405020304" pitchFamily="18" charset="0"/>
                                </a:rPr>
                                <m:t>)</m:t>
                              </m:r>
                            </m:sup>
                          </m:sSup>
                        </m:num>
                        <m:den>
                          <m:sSubSup>
                            <m:sSubSupPr>
                              <m:ctrlPr>
                                <a:rPr lang="en-US" altLang="zh-CN" i="1" dirty="0" smtClean="0">
                                  <a:latin typeface="Cambria Math" panose="02040503050406030204" pitchFamily="18" charset="0"/>
                                  <a:ea typeface="宋体" panose="02010600030101010101" pitchFamily="2" charset="-122"/>
                                  <a:cs typeface="Times New Roman" panose="02020603050405020304" pitchFamily="18" charset="0"/>
                                </a:rPr>
                              </m:ctrlPr>
                            </m:sSubSupPr>
                            <m:e>
                              <m:r>
                                <m:rPr>
                                  <m:sty m:val="p"/>
                                </m:rPr>
                                <a:rPr lang="en-US" altLang="zh-CN" i="1" dirty="0">
                                  <a:latin typeface="Cambria Math" panose="02040503050406030204" pitchFamily="18" charset="0"/>
                                  <a:ea typeface="宋体" panose="02010600030101010101" pitchFamily="2" charset="-122"/>
                                  <a:cs typeface="Times New Roman" panose="02020603050405020304" pitchFamily="18" charset="0"/>
                                </a:rPr>
                                <m:t>Σ</m:t>
                              </m:r>
                            </m:e>
                            <m:sub>
                              <m:sSup>
                                <m:sSupPr>
                                  <m:ctrlPr>
                                    <a:rPr lang="en-US" altLang="zh-CN" i="1" dirty="0" smtClean="0">
                                      <a:latin typeface="Cambria Math" panose="02040503050406030204" pitchFamily="18" charset="0"/>
                                      <a:ea typeface="宋体" panose="02010600030101010101" pitchFamily="2" charset="-122"/>
                                      <a:cs typeface="Times New Roman" panose="02020603050405020304" pitchFamily="18" charset="0"/>
                                    </a:rPr>
                                  </m:ctrlPr>
                                </m:sSupPr>
                                <m:e>
                                  <m:r>
                                    <a:rPr lang="en-US" altLang="zh-CN" b="0" i="1" dirty="0" smtClean="0">
                                      <a:latin typeface="Cambria Math" panose="02040503050406030204" pitchFamily="18" charset="0"/>
                                      <a:ea typeface="宋体" panose="02010600030101010101" pitchFamily="2" charset="-122"/>
                                      <a:cs typeface="Times New Roman" panose="02020603050405020304" pitchFamily="18" charset="0"/>
                                    </a:rPr>
                                    <m:t>𝑘</m:t>
                                  </m:r>
                                </m:e>
                                <m:sup>
                                  <m:r>
                                    <a:rPr lang="en-US" altLang="zh-CN" b="0" i="1" dirty="0" smtClean="0">
                                      <a:latin typeface="Cambria Math" panose="02040503050406030204" pitchFamily="18" charset="0"/>
                                      <a:ea typeface="宋体" panose="02010600030101010101" pitchFamily="2" charset="-122"/>
                                      <a:cs typeface="Times New Roman" panose="02020603050405020304" pitchFamily="18" charset="0"/>
                                    </a:rPr>
                                    <m:t>′</m:t>
                                  </m:r>
                                </m:sup>
                              </m:sSup>
                              <m:r>
                                <a:rPr lang="en-US" altLang="zh-CN" b="0" i="1" dirty="0" smtClean="0">
                                  <a:latin typeface="Cambria Math" panose="02040503050406030204" pitchFamily="18" charset="0"/>
                                  <a:ea typeface="宋体" panose="02010600030101010101" pitchFamily="2" charset="-122"/>
                                  <a:cs typeface="Times New Roman" panose="02020603050405020304" pitchFamily="18" charset="0"/>
                                </a:rPr>
                                <m:t>=1</m:t>
                              </m:r>
                            </m:sub>
                            <m:sup>
                              <m:r>
                                <a:rPr lang="en-US" altLang="zh-CN" b="0" i="1" dirty="0" smtClean="0">
                                  <a:latin typeface="Cambria Math" panose="02040503050406030204" pitchFamily="18" charset="0"/>
                                  <a:ea typeface="宋体" panose="02010600030101010101" pitchFamily="2" charset="-122"/>
                                  <a:cs typeface="Times New Roman" panose="02020603050405020304" pitchFamily="18" charset="0"/>
                                </a:rPr>
                                <m:t>𝐾</m:t>
                              </m:r>
                            </m:sup>
                          </m:sSubSup>
                          <m:sSup>
                            <m:sSupPr>
                              <m:ctrlPr>
                                <a:rPr lang="en-US" altLang="zh-CN" i="1" dirty="0" smtClean="0">
                                  <a:latin typeface="Cambria Math" panose="02040503050406030204" pitchFamily="18" charset="0"/>
                                  <a:ea typeface="宋体" panose="02010600030101010101" pitchFamily="2" charset="-122"/>
                                  <a:cs typeface="Times New Roman" panose="02020603050405020304" pitchFamily="18" charset="0"/>
                                </a:rPr>
                              </m:ctrlPr>
                            </m:sSupPr>
                            <m:e>
                              <m:r>
                                <a:rPr lang="en-US" altLang="zh-CN" b="0" i="1" dirty="0" smtClean="0">
                                  <a:latin typeface="Cambria Math" panose="02040503050406030204" pitchFamily="18" charset="0"/>
                                  <a:ea typeface="宋体" panose="02010600030101010101" pitchFamily="2" charset="-122"/>
                                  <a:cs typeface="Times New Roman" panose="02020603050405020304" pitchFamily="18" charset="0"/>
                                </a:rPr>
                                <m:t>𝑒</m:t>
                              </m:r>
                            </m:e>
                            <m:sup>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𝑠</m:t>
                                  </m:r>
                                </m:e>
                                <m:sub>
                                  <m:r>
                                    <a:rPr lang="en-US" altLang="zh-CN" i="1">
                                      <a:latin typeface="Cambria Math" panose="02040503050406030204" pitchFamily="18" charset="0"/>
                                      <a:ea typeface="宋体" panose="02010600030101010101" pitchFamily="2" charset="-122"/>
                                      <a:cs typeface="Times New Roman" panose="02020603050405020304" pitchFamily="18" charset="0"/>
                                    </a:rPr>
                                    <m:t>0</m:t>
                                  </m:r>
                                </m:sub>
                              </m:sSub>
                              <m:d>
                                <m:dPr>
                                  <m:ctrlPr>
                                    <a:rPr lang="en-US" altLang="zh-CN" b="0" i="1" smtClean="0">
                                      <a:latin typeface="Cambria Math" panose="02040503050406030204" pitchFamily="18" charset="0"/>
                                      <a:ea typeface="宋体" panose="02010600030101010101" pitchFamily="2" charset="-122"/>
                                      <a:cs typeface="Times New Roman" panose="02020603050405020304" pitchFamily="18" charset="0"/>
                                    </a:rPr>
                                  </m:ctrlPr>
                                </m:dPr>
                                <m:e>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𝑉</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i="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𝐶</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r>
                                        <a:rPr lang="en-US" altLang="zh-CN" i="1">
                                          <a:latin typeface="Cambria Math" panose="02040503050406030204" pitchFamily="18" charset="0"/>
                                          <a:ea typeface="宋体" panose="02010600030101010101" pitchFamily="2" charset="-122"/>
                                          <a:cs typeface="Times New Roman" panose="02020603050405020304" pitchFamily="18" charset="0"/>
                                        </a:rPr>
                                        <m:t>,</m:t>
                                      </m:r>
                                      <m:sSup>
                                        <m:sSupPr>
                                          <m:ctrlPr>
                                            <a:rPr lang="en-US" altLang="zh-CN" i="1" dirty="0">
                                              <a:latin typeface="Cambria Math" panose="02040503050406030204" pitchFamily="18" charset="0"/>
                                              <a:ea typeface="宋体" panose="02010600030101010101" pitchFamily="2" charset="-122"/>
                                              <a:cs typeface="Times New Roman" panose="02020603050405020304" pitchFamily="18" charset="0"/>
                                            </a:rPr>
                                          </m:ctrlPr>
                                        </m:sSupPr>
                                        <m:e>
                                          <m:r>
                                            <a:rPr lang="en-US" altLang="zh-CN" i="1" dirty="0">
                                              <a:latin typeface="Cambria Math" panose="02040503050406030204" pitchFamily="18" charset="0"/>
                                              <a:ea typeface="宋体" panose="02010600030101010101" pitchFamily="2" charset="-122"/>
                                              <a:cs typeface="Times New Roman" panose="02020603050405020304" pitchFamily="18" charset="0"/>
                                            </a:rPr>
                                            <m:t>𝑘</m:t>
                                          </m:r>
                                        </m:e>
                                        <m:sup>
                                          <m:r>
                                            <a:rPr lang="en-US" altLang="zh-CN" i="1" dirty="0">
                                              <a:latin typeface="Cambria Math" panose="02040503050406030204" pitchFamily="18" charset="0"/>
                                              <a:ea typeface="宋体" panose="02010600030101010101" pitchFamily="2" charset="-122"/>
                                              <a:cs typeface="Times New Roman" panose="02020603050405020304" pitchFamily="18" charset="0"/>
                                            </a:rPr>
                                            <m:t>′</m:t>
                                          </m:r>
                                        </m:sup>
                                      </m:sSup>
                                    </m:sub>
                                  </m:sSub>
                                </m:e>
                              </m:d>
                              <m:r>
                                <a:rPr lang="en-US" altLang="zh-CN" b="0" i="1" smtClean="0">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𝑊</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r>
                                    <a:rPr lang="en-US" altLang="zh-CN" i="1">
                                      <a:latin typeface="Cambria Math" panose="02040503050406030204" pitchFamily="18" charset="0"/>
                                      <a:ea typeface="宋体" panose="02010600030101010101" pitchFamily="2" charset="-122"/>
                                      <a:cs typeface="Times New Roman" panose="02020603050405020304" pitchFamily="18" charset="0"/>
                                    </a:rPr>
                                    <m:t>,</m:t>
                                  </m:r>
                                  <m:sSup>
                                    <m:sSupPr>
                                      <m:ctrlPr>
                                        <a:rPr lang="en-US" altLang="zh-CN" i="1" dirty="0">
                                          <a:latin typeface="Cambria Math" panose="02040503050406030204" pitchFamily="18" charset="0"/>
                                          <a:ea typeface="宋体" panose="02010600030101010101" pitchFamily="2" charset="-122"/>
                                          <a:cs typeface="Times New Roman" panose="02020603050405020304" pitchFamily="18" charset="0"/>
                                        </a:rPr>
                                      </m:ctrlPr>
                                    </m:sSupPr>
                                    <m:e>
                                      <m:r>
                                        <a:rPr lang="en-US" altLang="zh-CN" i="1" dirty="0">
                                          <a:latin typeface="Cambria Math" panose="02040503050406030204" pitchFamily="18" charset="0"/>
                                          <a:ea typeface="宋体" panose="02010600030101010101" pitchFamily="2" charset="-122"/>
                                          <a:cs typeface="Times New Roman" panose="02020603050405020304" pitchFamily="18" charset="0"/>
                                        </a:rPr>
                                        <m:t>𝑘</m:t>
                                      </m:r>
                                    </m:e>
                                    <m:sup>
                                      <m:r>
                                        <a:rPr lang="en-US" altLang="zh-CN" i="1" dirty="0">
                                          <a:latin typeface="Cambria Math" panose="02040503050406030204" pitchFamily="18" charset="0"/>
                                          <a:ea typeface="宋体" panose="02010600030101010101" pitchFamily="2" charset="-122"/>
                                          <a:cs typeface="Times New Roman" panose="02020603050405020304" pitchFamily="18" charset="0"/>
                                        </a:rPr>
                                        <m:t>′</m:t>
                                      </m:r>
                                    </m:sup>
                                  </m:sSup>
                                </m:sub>
                              </m:sSub>
                              <m:r>
                                <a:rPr lang="en-US" altLang="zh-CN" i="1">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𝑠</m:t>
                                  </m:r>
                                </m:e>
                                <m:sub>
                                  <m:r>
                                    <a:rPr lang="en-US" altLang="zh-CN" i="1">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i="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𝑉</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i="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𝐶</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r>
                                    <a:rPr lang="en-US" altLang="zh-CN" i="1">
                                      <a:latin typeface="Cambria Math" panose="02040503050406030204" pitchFamily="18" charset="0"/>
                                      <a:ea typeface="宋体" panose="02010600030101010101" pitchFamily="2" charset="-122"/>
                                      <a:cs typeface="Times New Roman" panose="02020603050405020304" pitchFamily="18" charset="0"/>
                                    </a:rPr>
                                    <m:t>,</m:t>
                                  </m:r>
                                  <m:sSup>
                                    <m:sSupPr>
                                      <m:ctrlPr>
                                        <a:rPr lang="en-US" altLang="zh-CN" i="1" dirty="0">
                                          <a:latin typeface="Cambria Math" panose="02040503050406030204" pitchFamily="18" charset="0"/>
                                          <a:ea typeface="宋体" panose="02010600030101010101" pitchFamily="2" charset="-122"/>
                                          <a:cs typeface="Times New Roman" panose="02020603050405020304" pitchFamily="18" charset="0"/>
                                        </a:rPr>
                                      </m:ctrlPr>
                                    </m:sSupPr>
                                    <m:e>
                                      <m:r>
                                        <a:rPr lang="en-US" altLang="zh-CN" i="1" dirty="0">
                                          <a:latin typeface="Cambria Math" panose="02040503050406030204" pitchFamily="18" charset="0"/>
                                          <a:ea typeface="宋体" panose="02010600030101010101" pitchFamily="2" charset="-122"/>
                                          <a:cs typeface="Times New Roman" panose="02020603050405020304" pitchFamily="18" charset="0"/>
                                        </a:rPr>
                                        <m:t>𝑘</m:t>
                                      </m:r>
                                    </m:e>
                                    <m:sup>
                                      <m:r>
                                        <a:rPr lang="en-US" altLang="zh-CN" i="1" dirty="0">
                                          <a:latin typeface="Cambria Math" panose="02040503050406030204" pitchFamily="18" charset="0"/>
                                          <a:ea typeface="宋体" panose="02010600030101010101" pitchFamily="2" charset="-122"/>
                                          <a:cs typeface="Times New Roman" panose="02020603050405020304" pitchFamily="18" charset="0"/>
                                        </a:rPr>
                                        <m:t>′</m:t>
                                      </m:r>
                                    </m:sup>
                                  </m:sSup>
                                </m:sub>
                              </m:sSub>
                              <m:r>
                                <a:rPr lang="en-US" altLang="zh-CN" i="1">
                                  <a:latin typeface="Cambria Math" panose="02040503050406030204" pitchFamily="18" charset="0"/>
                                  <a:ea typeface="宋体" panose="02010600030101010101" pitchFamily="2" charset="-122"/>
                                  <a:cs typeface="Times New Roman" panose="02020603050405020304" pitchFamily="18" charset="0"/>
                                </a:rPr>
                                <m:t>)</m:t>
                              </m:r>
                            </m:sup>
                          </m:sSup>
                        </m:den>
                      </m:f>
                    </m:oMath>
                  </m:oMathPara>
                </a14:m>
                <a:endParaRPr lang="en-US" altLang="zh-CN" dirty="0"/>
              </a:p>
              <a:p>
                <a:pPr>
                  <a:lnSpc>
                    <a:spcPct val="120000"/>
                  </a:lnSpc>
                </a:pPr>
                <a:r>
                  <a:rPr lang="en-US" altLang="zh-CN" dirty="0"/>
                  <a:t>      </a:t>
                </a:r>
              </a:p>
              <a:p>
                <a:pPr>
                  <a:lnSpc>
                    <a:spcPct val="120000"/>
                  </a:lnSpc>
                </a:pPr>
                <a14:m>
                  <m:oMathPara xmlns:m="http://schemas.openxmlformats.org/officeDocument/2006/math">
                    <m:oMathParaPr>
                      <m:jc m:val="left"/>
                    </m:oMathParaPr>
                    <m:oMath xmlns:m="http://schemas.openxmlformats.org/officeDocument/2006/math">
                      <m:sSub>
                        <m:sSubPr>
                          <m:ctrlPr>
                            <a:rPr lang="en-US" altLang="zh-CN" b="0" i="1" smtClean="0">
                              <a:effectLst/>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𝑙</m:t>
                          </m:r>
                        </m:e>
                        <m:sub>
                          <m:r>
                            <a:rPr lang="en-US" altLang="zh-CN" b="0" i="1" smtClean="0">
                              <a:effectLst/>
                              <a:latin typeface="Cambria Math" panose="02040503050406030204" pitchFamily="18" charset="0"/>
                              <a:ea typeface="宋体" panose="02010600030101010101" pitchFamily="2" charset="-122"/>
                              <a:cs typeface="Times New Roman" panose="02020603050405020304" pitchFamily="18" charset="0"/>
                            </a:rPr>
                            <m:t>1</m:t>
                          </m:r>
                        </m:sub>
                      </m:sSub>
                      <m:d>
                        <m:dPr>
                          <m:ctrlPr>
                            <a:rPr lang="en-US" altLang="zh-CN" b="0" i="1" smtClean="0">
                              <a:effectLst/>
                              <a:latin typeface="Cambria Math" panose="02040503050406030204" pitchFamily="18" charset="0"/>
                              <a:ea typeface="宋体" panose="02010600030101010101" pitchFamily="2" charset="-122"/>
                              <a:cs typeface="Times New Roman" panose="02020603050405020304" pitchFamily="18" charset="0"/>
                            </a:rPr>
                          </m:ctrlPr>
                        </m:dPr>
                        <m:e>
                          <m:sSub>
                            <m:sSubPr>
                              <m:ctrlPr>
                                <a:rPr lang="en-US" altLang="zh-CN" b="0" i="1" smtClean="0">
                                  <a:effectLst/>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b="0" i="1" smtClean="0">
                                  <a:effectLst/>
                                  <a:latin typeface="Cambria Math" panose="02040503050406030204" pitchFamily="18" charset="0"/>
                                  <a:ea typeface="宋体" panose="02010600030101010101" pitchFamily="2" charset="-122"/>
                                  <a:cs typeface="Times New Roman" panose="02020603050405020304" pitchFamily="18" charset="0"/>
                                </a:rPr>
                                <m:t>𝑉</m:t>
                              </m:r>
                            </m:e>
                            <m:sub>
                              <m:r>
                                <a:rPr lang="en-US" altLang="zh-CN" b="0" i="1" smtClean="0">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b="0" i="1" smtClean="0">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b="1"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b="1" i="1">
                                  <a:latin typeface="Cambria Math" panose="02040503050406030204" pitchFamily="18" charset="0"/>
                                  <a:ea typeface="宋体" panose="02010600030101010101" pitchFamily="2" charset="-122"/>
                                  <a:cs typeface="Times New Roman" panose="02020603050405020304" pitchFamily="18" charset="0"/>
                                </a:rPr>
                                <m:t>𝑪</m:t>
                              </m:r>
                            </m:e>
                            <m:sub>
                              <m:r>
                                <a:rPr lang="en-US" altLang="zh-CN" b="1" i="1">
                                  <a:latin typeface="Cambria Math" panose="02040503050406030204" pitchFamily="18" charset="0"/>
                                  <a:ea typeface="宋体" panose="02010600030101010101" pitchFamily="2" charset="-122"/>
                                  <a:cs typeface="Times New Roman" panose="02020603050405020304" pitchFamily="18" charset="0"/>
                                </a:rPr>
                                <m:t>𝒊</m:t>
                              </m:r>
                            </m:sub>
                          </m:sSub>
                          <m:r>
                            <a:rPr lang="en-US" altLang="zh-CN" b="0" i="1" smtClean="0">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b="1"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b="1" i="1" smtClean="0">
                                  <a:latin typeface="Cambria Math" panose="02040503050406030204" pitchFamily="18" charset="0"/>
                                  <a:ea typeface="宋体" panose="02010600030101010101" pitchFamily="2" charset="-122"/>
                                  <a:cs typeface="Times New Roman" panose="02020603050405020304" pitchFamily="18" charset="0"/>
                                </a:rPr>
                                <m:t>𝑾</m:t>
                              </m:r>
                            </m:e>
                            <m:sub>
                              <m:r>
                                <a:rPr lang="en-US" altLang="zh-CN" b="1" i="1">
                                  <a:latin typeface="Cambria Math" panose="02040503050406030204" pitchFamily="18" charset="0"/>
                                  <a:ea typeface="宋体" panose="02010600030101010101" pitchFamily="2" charset="-122"/>
                                  <a:cs typeface="Times New Roman" panose="02020603050405020304" pitchFamily="18" charset="0"/>
                                </a:rPr>
                                <m:t>𝒊</m:t>
                              </m:r>
                            </m:sub>
                          </m:sSub>
                          <m:r>
                            <a:rPr lang="en-US" altLang="zh-CN" b="1" i="1" smtClean="0">
                              <a:latin typeface="Cambria Math" panose="02040503050406030204" pitchFamily="18" charset="0"/>
                              <a:ea typeface="宋体" panose="02010600030101010101" pitchFamily="2" charset="-122"/>
                              <a:cs typeface="Times New Roman" panose="02020603050405020304" pitchFamily="18" charset="0"/>
                            </a:rPr>
                            <m:t>,</m:t>
                          </m:r>
                          <m:sSubSup>
                            <m:sSubSup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SupPr>
                            <m:e>
                              <m:r>
                                <a:rPr lang="en-US" altLang="zh-CN" i="1">
                                  <a:latin typeface="Cambria Math" panose="02040503050406030204" pitchFamily="18" charset="0"/>
                                  <a:ea typeface="宋体" panose="02010600030101010101" pitchFamily="2" charset="-122"/>
                                  <a:cs typeface="Times New Roman" panose="02020603050405020304" pitchFamily="18" charset="0"/>
                                </a:rPr>
                                <m:t>𝑘</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sub>
                            <m:sup>
                              <m:r>
                                <a:rPr lang="en-US" altLang="zh-CN" i="1">
                                  <a:latin typeface="Cambria Math" panose="02040503050406030204" pitchFamily="18" charset="0"/>
                                  <a:ea typeface="宋体" panose="02010600030101010101" pitchFamily="2" charset="-122"/>
                                  <a:cs typeface="Times New Roman" panose="02020603050405020304" pitchFamily="18" charset="0"/>
                                </a:rPr>
                                <m:t>∗</m:t>
                              </m:r>
                            </m:sup>
                          </m:sSubSup>
                          <m:r>
                            <a:rPr lang="en-US" altLang="zh-CN" b="0" i="1" smtClean="0">
                              <a:latin typeface="Cambria Math" panose="02040503050406030204" pitchFamily="18" charset="0"/>
                              <a:ea typeface="宋体" panose="02010600030101010101" pitchFamily="2" charset="-122"/>
                              <a:cs typeface="Times New Roman" panose="02020603050405020304" pitchFamily="18" charset="0"/>
                            </a:rPr>
                            <m:t>;</m:t>
                          </m:r>
                          <m:acc>
                            <m:accPr>
                              <m:chr m:val="̃"/>
                              <m:ctrlPr>
                                <a:rPr lang="en-US" altLang="zh-CN" b="0" i="1" smtClean="0">
                                  <a:effectLst/>
                                  <a:latin typeface="Cambria Math" panose="02040503050406030204" pitchFamily="18" charset="0"/>
                                  <a:ea typeface="宋体" panose="02010600030101010101" pitchFamily="2" charset="-122"/>
                                  <a:cs typeface="Times New Roman" panose="02020603050405020304" pitchFamily="18" charset="0"/>
                                </a:rPr>
                              </m:ctrlPr>
                            </m:accPr>
                            <m:e>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𝑠</m:t>
                                  </m:r>
                                </m:e>
                                <m:sub>
                                  <m:r>
                                    <a:rPr lang="en-US" altLang="zh-CN" i="1">
                                      <a:latin typeface="Cambria Math" panose="02040503050406030204" pitchFamily="18" charset="0"/>
                                      <a:ea typeface="宋体" panose="02010600030101010101" pitchFamily="2" charset="-122"/>
                                      <a:cs typeface="Times New Roman" panose="02020603050405020304" pitchFamily="18" charset="0"/>
                                    </a:rPr>
                                    <m:t>0</m:t>
                                  </m:r>
                                </m:sub>
                              </m:sSub>
                            </m:e>
                          </m:acc>
                          <m:r>
                            <a:rPr lang="en-US" altLang="zh-CN" b="0" i="1" smtClean="0">
                              <a:latin typeface="Cambria Math" panose="02040503050406030204" pitchFamily="18" charset="0"/>
                              <a:ea typeface="宋体" panose="02010600030101010101" pitchFamily="2" charset="-122"/>
                              <a:cs typeface="Times New Roman" panose="02020603050405020304" pitchFamily="18" charset="0"/>
                            </a:rPr>
                            <m:t>,</m:t>
                          </m:r>
                          <m:acc>
                            <m:accPr>
                              <m:chr m:val="̃"/>
                              <m:ctrlPr>
                                <a:rPr lang="en-US" altLang="zh-CN" b="0" i="1" smtClean="0">
                                  <a:effectLst/>
                                  <a:latin typeface="Cambria Math" panose="02040503050406030204" pitchFamily="18" charset="0"/>
                                  <a:ea typeface="宋体" panose="02010600030101010101" pitchFamily="2" charset="-122"/>
                                  <a:cs typeface="Times New Roman" panose="02020603050405020304" pitchFamily="18" charset="0"/>
                                </a:rPr>
                              </m:ctrlPr>
                            </m:accPr>
                            <m:e>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𝑠</m:t>
                                  </m:r>
                                </m:e>
                                <m:sub>
                                  <m:r>
                                    <a:rPr lang="en-US" altLang="zh-CN" i="1">
                                      <a:latin typeface="Cambria Math" panose="02040503050406030204" pitchFamily="18" charset="0"/>
                                      <a:ea typeface="宋体" panose="02010600030101010101" pitchFamily="2" charset="-122"/>
                                      <a:cs typeface="Times New Roman" panose="02020603050405020304" pitchFamily="18" charset="0"/>
                                    </a:rPr>
                                    <m:t>1</m:t>
                                  </m:r>
                                </m:sub>
                              </m:sSub>
                            </m:e>
                          </m:acc>
                        </m:e>
                      </m:d>
                      <m:r>
                        <a:rPr lang="en-US" altLang="zh-CN" b="0" i="1" smtClean="0">
                          <a:latin typeface="Cambria Math" panose="02040503050406030204" pitchFamily="18" charset="0"/>
                          <a:ea typeface="宋体" panose="02010600030101010101" pitchFamily="2" charset="-122"/>
                          <a:cs typeface="Times New Roman" panose="02020603050405020304" pitchFamily="18" charset="0"/>
                        </a:rPr>
                        <m:t>≔−</m:t>
                      </m:r>
                      <m:r>
                        <m:rPr>
                          <m:sty m:val="p"/>
                        </m:rPr>
                        <a:rPr lang="en-US" altLang="zh-CN" b="0" i="0" smtClean="0">
                          <a:latin typeface="Cambria Math" panose="02040503050406030204" pitchFamily="18" charset="0"/>
                          <a:ea typeface="宋体" panose="02010600030101010101" pitchFamily="2" charset="-122"/>
                          <a:cs typeface="Times New Roman" panose="02020603050405020304" pitchFamily="18" charset="0"/>
                        </a:rPr>
                        <m:t>log</m:t>
                      </m:r>
                      <m:r>
                        <a:rPr lang="en-US" altLang="zh-CN"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b="0" i="1" smtClean="0">
                          <a:latin typeface="Cambria Math" panose="02040503050406030204" pitchFamily="18" charset="0"/>
                          <a:ea typeface="宋体" panose="02010600030101010101" pitchFamily="2" charset="-122"/>
                          <a:cs typeface="Times New Roman" panose="02020603050405020304" pitchFamily="18" charset="0"/>
                        </a:rPr>
                        <m:t>𝑃</m:t>
                      </m:r>
                      <m:d>
                        <m:dPr>
                          <m:endChr m:val="|"/>
                          <m:ctrlPr>
                            <a:rPr lang="en-US" altLang="zh-CN" b="0" i="1" smtClean="0">
                              <a:latin typeface="Cambria Math" panose="02040503050406030204" pitchFamily="18" charset="0"/>
                              <a:ea typeface="宋体" panose="02010600030101010101" pitchFamily="2" charset="-122"/>
                              <a:cs typeface="Times New Roman" panose="02020603050405020304" pitchFamily="18" charset="0"/>
                            </a:rPr>
                          </m:ctrlPr>
                        </m:dPr>
                        <m:e>
                          <m:sSubSup>
                            <m:sSubSup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SupPr>
                            <m:e>
                              <m:r>
                                <a:rPr lang="en-US" altLang="zh-CN" i="1">
                                  <a:latin typeface="Cambria Math" panose="02040503050406030204" pitchFamily="18" charset="0"/>
                                  <a:ea typeface="宋体" panose="02010600030101010101" pitchFamily="2" charset="-122"/>
                                  <a:cs typeface="Times New Roman" panose="02020603050405020304" pitchFamily="18" charset="0"/>
                                </a:rPr>
                                <m:t>𝑘</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sub>
                            <m:sup>
                              <m:r>
                                <a:rPr lang="en-US" altLang="zh-CN" i="1">
                                  <a:latin typeface="Cambria Math" panose="02040503050406030204" pitchFamily="18" charset="0"/>
                                  <a:ea typeface="宋体" panose="02010600030101010101" pitchFamily="2" charset="-122"/>
                                  <a:cs typeface="Times New Roman" panose="02020603050405020304" pitchFamily="18" charset="0"/>
                                </a:rPr>
                                <m:t>∗</m:t>
                              </m:r>
                            </m:sup>
                          </m:sSubSup>
                          <m:r>
                            <a:rPr lang="en-US" altLang="zh-CN" b="0" i="1" smtClean="0">
                              <a:latin typeface="Cambria Math" panose="02040503050406030204" pitchFamily="18" charset="0"/>
                              <a:ea typeface="宋体" panose="02010600030101010101" pitchFamily="2" charset="-122"/>
                              <a:cs typeface="Times New Roman" panose="02020603050405020304" pitchFamily="18" charset="0"/>
                            </a:rPr>
                            <m:t> </m:t>
                          </m:r>
                        </m:e>
                      </m:d>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𝑉</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i="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b="1"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b="1" i="1">
                              <a:latin typeface="Cambria Math" panose="02040503050406030204" pitchFamily="18" charset="0"/>
                              <a:ea typeface="宋体" panose="02010600030101010101" pitchFamily="2" charset="-122"/>
                              <a:cs typeface="Times New Roman" panose="02020603050405020304" pitchFamily="18" charset="0"/>
                            </a:rPr>
                            <m:t>𝑪</m:t>
                          </m:r>
                        </m:e>
                        <m:sub>
                          <m:r>
                            <a:rPr lang="en-US" altLang="zh-CN" b="1" i="1">
                              <a:latin typeface="Cambria Math" panose="02040503050406030204" pitchFamily="18" charset="0"/>
                              <a:ea typeface="宋体" panose="02010600030101010101" pitchFamily="2" charset="-122"/>
                              <a:cs typeface="Times New Roman" panose="02020603050405020304" pitchFamily="18" charset="0"/>
                            </a:rPr>
                            <m:t>𝒊</m:t>
                          </m:r>
                        </m:sub>
                      </m:sSub>
                      <m:r>
                        <a:rPr lang="en-US" altLang="zh-CN" i="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b="1"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b="1" i="1">
                              <a:latin typeface="Cambria Math" panose="02040503050406030204" pitchFamily="18" charset="0"/>
                              <a:ea typeface="宋体" panose="02010600030101010101" pitchFamily="2" charset="-122"/>
                              <a:cs typeface="Times New Roman" panose="02020603050405020304" pitchFamily="18" charset="0"/>
                            </a:rPr>
                            <m:t>𝑾</m:t>
                          </m:r>
                        </m:e>
                        <m:sub>
                          <m:r>
                            <a:rPr lang="en-US" altLang="zh-CN" b="1" i="1">
                              <a:latin typeface="Cambria Math" panose="02040503050406030204" pitchFamily="18" charset="0"/>
                              <a:ea typeface="宋体" panose="02010600030101010101" pitchFamily="2" charset="-122"/>
                              <a:cs typeface="Times New Roman" panose="02020603050405020304" pitchFamily="18" charset="0"/>
                            </a:rPr>
                            <m:t>𝒊</m:t>
                          </m:r>
                        </m:sub>
                      </m:sSub>
                      <m:r>
                        <a:rPr lang="en-US" altLang="zh-CN" b="1" i="1">
                          <a:latin typeface="Cambria Math" panose="02040503050406030204" pitchFamily="18" charset="0"/>
                          <a:ea typeface="宋体" panose="02010600030101010101" pitchFamily="2" charset="-122"/>
                          <a:cs typeface="Times New Roman" panose="02020603050405020304" pitchFamily="18" charset="0"/>
                        </a:rPr>
                        <m:t>,</m:t>
                      </m:r>
                      <m:sSubSup>
                        <m:sSubSup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SupPr>
                        <m:e>
                          <m:r>
                            <a:rPr lang="en-US" altLang="zh-CN" i="1">
                              <a:latin typeface="Cambria Math" panose="02040503050406030204" pitchFamily="18" charset="0"/>
                              <a:ea typeface="宋体" panose="02010600030101010101" pitchFamily="2" charset="-122"/>
                              <a:cs typeface="Times New Roman" panose="02020603050405020304" pitchFamily="18" charset="0"/>
                            </a:rPr>
                            <m:t>𝑘</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sub>
                        <m:sup>
                          <m:r>
                            <a:rPr lang="en-US" altLang="zh-CN" i="1">
                              <a:latin typeface="Cambria Math" panose="02040503050406030204" pitchFamily="18" charset="0"/>
                              <a:ea typeface="宋体" panose="02010600030101010101" pitchFamily="2" charset="-122"/>
                              <a:cs typeface="Times New Roman" panose="02020603050405020304" pitchFamily="18" charset="0"/>
                            </a:rPr>
                            <m:t>∗</m:t>
                          </m:r>
                        </m:sup>
                      </m:sSubSup>
                      <m:r>
                        <a:rPr lang="en-US" altLang="zh-CN" i="1">
                          <a:latin typeface="Cambria Math" panose="02040503050406030204" pitchFamily="18" charset="0"/>
                          <a:ea typeface="宋体" panose="02010600030101010101" pitchFamily="2" charset="-122"/>
                          <a:cs typeface="Times New Roman" panose="02020603050405020304" pitchFamily="18" charset="0"/>
                        </a:rPr>
                        <m:t>;</m:t>
                      </m:r>
                      <m:acc>
                        <m:accPr>
                          <m:chr m:val="̃"/>
                          <m:ctrlPr>
                            <a:rPr lang="en-US" altLang="zh-CN" i="1">
                              <a:latin typeface="Cambria Math" panose="02040503050406030204" pitchFamily="18" charset="0"/>
                              <a:ea typeface="宋体" panose="02010600030101010101" pitchFamily="2" charset="-122"/>
                              <a:cs typeface="Times New Roman" panose="02020603050405020304" pitchFamily="18" charset="0"/>
                            </a:rPr>
                          </m:ctrlPr>
                        </m:accPr>
                        <m:e>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𝑠</m:t>
                              </m:r>
                            </m:e>
                            <m:sub>
                              <m:r>
                                <a:rPr lang="en-US" altLang="zh-CN" i="1">
                                  <a:latin typeface="Cambria Math" panose="02040503050406030204" pitchFamily="18" charset="0"/>
                                  <a:ea typeface="宋体" panose="02010600030101010101" pitchFamily="2" charset="-122"/>
                                  <a:cs typeface="Times New Roman" panose="02020603050405020304" pitchFamily="18" charset="0"/>
                                </a:rPr>
                                <m:t>0</m:t>
                              </m:r>
                            </m:sub>
                          </m:sSub>
                        </m:e>
                      </m:acc>
                      <m:r>
                        <a:rPr lang="en-US" altLang="zh-CN" i="1">
                          <a:latin typeface="Cambria Math" panose="02040503050406030204" pitchFamily="18" charset="0"/>
                          <a:ea typeface="宋体" panose="02010600030101010101" pitchFamily="2" charset="-122"/>
                          <a:cs typeface="Times New Roman" panose="02020603050405020304" pitchFamily="18" charset="0"/>
                        </a:rPr>
                        <m:t>,</m:t>
                      </m:r>
                      <m:acc>
                        <m:accPr>
                          <m:chr m:val="̃"/>
                          <m:ctrlPr>
                            <a:rPr lang="en-US" altLang="zh-CN" i="1">
                              <a:latin typeface="Cambria Math" panose="02040503050406030204" pitchFamily="18" charset="0"/>
                              <a:ea typeface="宋体" panose="02010600030101010101" pitchFamily="2" charset="-122"/>
                              <a:cs typeface="Times New Roman" panose="02020603050405020304" pitchFamily="18" charset="0"/>
                            </a:rPr>
                          </m:ctrlPr>
                        </m:accPr>
                        <m:e>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𝑠</m:t>
                              </m:r>
                            </m:e>
                            <m:sub>
                              <m:r>
                                <a:rPr lang="en-US" altLang="zh-CN" i="1">
                                  <a:latin typeface="Cambria Math" panose="02040503050406030204" pitchFamily="18" charset="0"/>
                                  <a:ea typeface="宋体" panose="02010600030101010101" pitchFamily="2" charset="-122"/>
                                  <a:cs typeface="Times New Roman" panose="02020603050405020304" pitchFamily="18" charset="0"/>
                                </a:rPr>
                                <m:t>1</m:t>
                              </m:r>
                            </m:sub>
                          </m:sSub>
                        </m:e>
                      </m:acc>
                      <m:r>
                        <a:rPr lang="en-US" altLang="zh-CN" b="0" i="1" smtClean="0">
                          <a:latin typeface="Cambria Math" panose="02040503050406030204" pitchFamily="18" charset="0"/>
                          <a:ea typeface="宋体" panose="02010600030101010101" pitchFamily="2" charset="-122"/>
                          <a:cs typeface="Times New Roman" panose="02020603050405020304" pitchFamily="18" charset="0"/>
                        </a:rPr>
                        <m:t>))</m:t>
                      </m:r>
                    </m:oMath>
                  </m:oMathPara>
                </a14:m>
                <a:endParaRPr lang="en-US" altLang="zh-CN" dirty="0"/>
              </a:p>
              <a:p>
                <a:pPr>
                  <a:lnSpc>
                    <a:spcPct val="120000"/>
                  </a:lnSpc>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i="1">
                          <a:latin typeface="Cambria Math" panose="02040503050406030204" pitchFamily="18" charset="0"/>
                          <a:ea typeface="宋体" panose="02010600030101010101" pitchFamily="2" charset="-122"/>
                          <a:cs typeface="Times New Roman" panose="02020603050405020304" pitchFamily="18" charset="0"/>
                        </a:rPr>
                        <m:t>−</m:t>
                      </m:r>
                      <m:d>
                        <m:d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dPr>
                        <m:e>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𝑠</m:t>
                              </m:r>
                            </m:e>
                            <m:sub>
                              <m:r>
                                <a:rPr lang="en-US" altLang="zh-CN" i="1">
                                  <a:latin typeface="Cambria Math" panose="02040503050406030204" pitchFamily="18" charset="0"/>
                                  <a:ea typeface="宋体" panose="02010600030101010101" pitchFamily="2" charset="-122"/>
                                  <a:cs typeface="Times New Roman" panose="02020603050405020304" pitchFamily="18" charset="0"/>
                                </a:rPr>
                                <m:t>0</m:t>
                              </m:r>
                            </m:sub>
                          </m:sSub>
                          <m:d>
                            <m:d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dPr>
                            <m:e>
                              <m:sSub>
                                <m:sSubPr>
                                  <m:ctrlPr>
                                    <a:rPr lang="en-US" altLang="zh-CN" b="1" i="1">
                                      <a:latin typeface="Cambria Math" panose="02040503050406030204" pitchFamily="18" charset="0"/>
                                      <a:ea typeface="宋体" panose="02010600030101010101" pitchFamily="2" charset="-122"/>
                                      <a:cs typeface="Times New Roman" panose="02020603050405020304" pitchFamily="18" charset="0"/>
                                    </a:rPr>
                                  </m:ctrlPr>
                                </m:sSubPr>
                                <m:e>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𝑉</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b="1"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b="1" i="1">
                                      <a:latin typeface="Cambria Math" panose="02040503050406030204" pitchFamily="18" charset="0"/>
                                      <a:ea typeface="宋体" panose="02010600030101010101" pitchFamily="2" charset="-122"/>
                                      <a:cs typeface="Times New Roman" panose="02020603050405020304" pitchFamily="18" charset="0"/>
                                    </a:rPr>
                                    <m:t>𝑪</m:t>
                                  </m:r>
                                </m:e>
                                <m:sub>
                                  <m:r>
                                    <a:rPr lang="en-US" altLang="zh-CN" b="1" i="1">
                                      <a:latin typeface="Cambria Math" panose="02040503050406030204" pitchFamily="18" charset="0"/>
                                      <a:ea typeface="宋体" panose="02010600030101010101" pitchFamily="2" charset="-122"/>
                                      <a:cs typeface="Times New Roman" panose="02020603050405020304" pitchFamily="18" charset="0"/>
                                    </a:rPr>
                                    <m:t>𝒊</m:t>
                                  </m:r>
                                  <m:r>
                                    <a:rPr lang="en-US" altLang="zh-CN" b="1" i="1" smtClean="0">
                                      <a:latin typeface="Cambria Math" panose="02040503050406030204" pitchFamily="18" charset="0"/>
                                      <a:ea typeface="宋体" panose="02010600030101010101" pitchFamily="2" charset="-122"/>
                                      <a:cs typeface="Times New Roman" panose="02020603050405020304" pitchFamily="18" charset="0"/>
                                    </a:rPr>
                                    <m:t>,</m:t>
                                  </m:r>
                                  <m:sSubSup>
                                    <m:sSubSup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SupPr>
                                    <m:e>
                                      <m:r>
                                        <a:rPr lang="en-US" altLang="zh-CN" i="1">
                                          <a:latin typeface="Cambria Math" panose="02040503050406030204" pitchFamily="18" charset="0"/>
                                          <a:ea typeface="宋体" panose="02010600030101010101" pitchFamily="2" charset="-122"/>
                                          <a:cs typeface="Times New Roman" panose="02020603050405020304" pitchFamily="18" charset="0"/>
                                        </a:rPr>
                                        <m:t>𝑘</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sub>
                                    <m:sup>
                                      <m:r>
                                        <a:rPr lang="en-US" altLang="zh-CN" i="1">
                                          <a:latin typeface="Cambria Math" panose="02040503050406030204" pitchFamily="18" charset="0"/>
                                          <a:ea typeface="宋体" panose="02010600030101010101" pitchFamily="2" charset="-122"/>
                                          <a:cs typeface="Times New Roman" panose="02020603050405020304" pitchFamily="18" charset="0"/>
                                        </a:rPr>
                                        <m:t>∗</m:t>
                                      </m:r>
                                    </m:sup>
                                  </m:sSubSup>
                                </m:sub>
                              </m:sSub>
                            </m:e>
                          </m:d>
                          <m:r>
                            <a:rPr lang="en-US" altLang="zh-CN" b="1" i="1" smtClean="0">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b="1"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b="1" i="1">
                                  <a:latin typeface="Cambria Math" panose="02040503050406030204" pitchFamily="18" charset="0"/>
                                  <a:ea typeface="宋体" panose="02010600030101010101" pitchFamily="2" charset="-122"/>
                                  <a:cs typeface="Times New Roman" panose="02020603050405020304" pitchFamily="18" charset="0"/>
                                </a:rPr>
                                <m:t>𝑾</m:t>
                              </m:r>
                            </m:e>
                            <m:sub>
                              <m:r>
                                <a:rPr lang="en-US" altLang="zh-CN" b="1" i="1">
                                  <a:latin typeface="Cambria Math" panose="02040503050406030204" pitchFamily="18" charset="0"/>
                                  <a:ea typeface="宋体" panose="02010600030101010101" pitchFamily="2" charset="-122"/>
                                  <a:cs typeface="Times New Roman" panose="02020603050405020304" pitchFamily="18" charset="0"/>
                                </a:rPr>
                                <m:t>𝒊</m:t>
                              </m:r>
                              <m:r>
                                <a:rPr lang="en-US" altLang="zh-CN" b="1" i="1">
                                  <a:latin typeface="Cambria Math" panose="02040503050406030204" pitchFamily="18" charset="0"/>
                                  <a:ea typeface="宋体" panose="02010600030101010101" pitchFamily="2" charset="-122"/>
                                  <a:cs typeface="Times New Roman" panose="02020603050405020304" pitchFamily="18" charset="0"/>
                                </a:rPr>
                                <m:t>,</m:t>
                              </m:r>
                              <m:sSubSup>
                                <m:sSubSup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SupPr>
                                <m:e>
                                  <m:r>
                                    <a:rPr lang="en-US" altLang="zh-CN" i="1">
                                      <a:latin typeface="Cambria Math" panose="02040503050406030204" pitchFamily="18" charset="0"/>
                                      <a:ea typeface="宋体" panose="02010600030101010101" pitchFamily="2" charset="-122"/>
                                      <a:cs typeface="Times New Roman" panose="02020603050405020304" pitchFamily="18" charset="0"/>
                                    </a:rPr>
                                    <m:t>𝑘</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sub>
                                <m:sup>
                                  <m:r>
                                    <a:rPr lang="en-US" altLang="zh-CN" i="1">
                                      <a:latin typeface="Cambria Math" panose="02040503050406030204" pitchFamily="18" charset="0"/>
                                      <a:ea typeface="宋体" panose="02010600030101010101" pitchFamily="2" charset="-122"/>
                                      <a:cs typeface="Times New Roman" panose="02020603050405020304" pitchFamily="18" charset="0"/>
                                    </a:rPr>
                                    <m:t>∗</m:t>
                                  </m:r>
                                </m:sup>
                              </m:sSubSup>
                            </m:sub>
                          </m:sSub>
                          <m:r>
                            <a:rPr lang="en-US" altLang="zh-CN" i="1">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𝑠</m:t>
                              </m:r>
                            </m:e>
                            <m:sub>
                              <m:r>
                                <a:rPr lang="en-US" altLang="zh-CN" i="1">
                                  <a:latin typeface="Cambria Math" panose="02040503050406030204" pitchFamily="18" charset="0"/>
                                  <a:ea typeface="宋体" panose="02010600030101010101" pitchFamily="2" charset="-122"/>
                                  <a:cs typeface="Times New Roman" panose="02020603050405020304" pitchFamily="18" charset="0"/>
                                </a:rPr>
                                <m:t>1</m:t>
                              </m:r>
                            </m:sub>
                          </m:sSub>
                          <m:d>
                            <m:dPr>
                              <m:ctrlPr>
                                <a:rPr lang="en-US" altLang="zh-CN" b="1" i="1">
                                  <a:latin typeface="Cambria Math" panose="02040503050406030204" pitchFamily="18" charset="0"/>
                                  <a:ea typeface="宋体" panose="02010600030101010101" pitchFamily="2" charset="-122"/>
                                  <a:cs typeface="Times New Roman" panose="02020603050405020304" pitchFamily="18" charset="0"/>
                                </a:rPr>
                              </m:ctrlPr>
                            </m:dPr>
                            <m:e>
                              <m:sSub>
                                <m:sSubPr>
                                  <m:ctrlPr>
                                    <a:rPr lang="en-US" altLang="zh-CN" b="1" i="1">
                                      <a:latin typeface="Cambria Math" panose="02040503050406030204" pitchFamily="18" charset="0"/>
                                      <a:ea typeface="宋体" panose="02010600030101010101" pitchFamily="2" charset="-122"/>
                                      <a:cs typeface="Times New Roman" panose="02020603050405020304" pitchFamily="18" charset="0"/>
                                    </a:rPr>
                                  </m:ctrlPr>
                                </m:sSubPr>
                                <m:e>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𝑉</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b="1" i="1">
                                      <a:latin typeface="Cambria Math" panose="02040503050406030204" pitchFamily="18" charset="0"/>
                                      <a:ea typeface="宋体" panose="02010600030101010101" pitchFamily="2" charset="-122"/>
                                      <a:cs typeface="Times New Roman" panose="02020603050405020304" pitchFamily="18" charset="0"/>
                                    </a:rPr>
                                    <m:t>,</m:t>
                                  </m:r>
                                  <m:r>
                                    <a:rPr lang="en-US" altLang="zh-CN" b="1" i="1">
                                      <a:latin typeface="Cambria Math" panose="02040503050406030204" pitchFamily="18" charset="0"/>
                                      <a:ea typeface="宋体" panose="02010600030101010101" pitchFamily="2" charset="-122"/>
                                      <a:cs typeface="Times New Roman" panose="02020603050405020304" pitchFamily="18" charset="0"/>
                                    </a:rPr>
                                    <m:t>𝑪</m:t>
                                  </m:r>
                                </m:e>
                                <m:sub>
                                  <m:r>
                                    <a:rPr lang="en-US" altLang="zh-CN" b="1" i="1">
                                      <a:latin typeface="Cambria Math" panose="02040503050406030204" pitchFamily="18" charset="0"/>
                                      <a:ea typeface="宋体" panose="02010600030101010101" pitchFamily="2" charset="-122"/>
                                      <a:cs typeface="Times New Roman" panose="02020603050405020304" pitchFamily="18" charset="0"/>
                                    </a:rPr>
                                    <m:t>𝒊</m:t>
                                  </m:r>
                                  <m:r>
                                    <a:rPr lang="en-US" altLang="zh-CN" b="1" i="1">
                                      <a:latin typeface="Cambria Math" panose="02040503050406030204" pitchFamily="18" charset="0"/>
                                      <a:ea typeface="宋体" panose="02010600030101010101" pitchFamily="2" charset="-122"/>
                                      <a:cs typeface="Times New Roman" panose="02020603050405020304" pitchFamily="18" charset="0"/>
                                    </a:rPr>
                                    <m:t>,</m:t>
                                  </m:r>
                                  <m:sSubSup>
                                    <m:sSubSup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SupPr>
                                    <m:e>
                                      <m:r>
                                        <a:rPr lang="en-US" altLang="zh-CN" i="1">
                                          <a:latin typeface="Cambria Math" panose="02040503050406030204" pitchFamily="18" charset="0"/>
                                          <a:ea typeface="宋体" panose="02010600030101010101" pitchFamily="2" charset="-122"/>
                                          <a:cs typeface="Times New Roman" panose="02020603050405020304" pitchFamily="18" charset="0"/>
                                        </a:rPr>
                                        <m:t>𝑘</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sub>
                                    <m:sup>
                                      <m:r>
                                        <a:rPr lang="en-US" altLang="zh-CN" i="1">
                                          <a:latin typeface="Cambria Math" panose="02040503050406030204" pitchFamily="18" charset="0"/>
                                          <a:ea typeface="宋体" panose="02010600030101010101" pitchFamily="2" charset="-122"/>
                                          <a:cs typeface="Times New Roman" panose="02020603050405020304" pitchFamily="18" charset="0"/>
                                        </a:rPr>
                                        <m:t>∗</m:t>
                                      </m:r>
                                    </m:sup>
                                  </m:sSubSup>
                                </m:sub>
                              </m:sSub>
                            </m:e>
                          </m:d>
                        </m:e>
                      </m:d>
                      <m:r>
                        <a:rPr lang="en-US" altLang="zh-CN" b="0" i="1" smtClean="0">
                          <a:latin typeface="Cambria Math" panose="02040503050406030204" pitchFamily="18" charset="0"/>
                          <a:ea typeface="宋体" panose="02010600030101010101" pitchFamily="2" charset="-122"/>
                          <a:cs typeface="Times New Roman" panose="02020603050405020304" pitchFamily="18" charset="0"/>
                        </a:rPr>
                        <m:t>+</m:t>
                      </m:r>
                      <m:r>
                        <m:rPr>
                          <m:sty m:val="p"/>
                        </m:rPr>
                        <a:rPr lang="en-US" altLang="zh-CN" b="0" i="0" smtClean="0">
                          <a:latin typeface="Cambria Math" panose="02040503050406030204" pitchFamily="18" charset="0"/>
                          <a:ea typeface="宋体" panose="02010600030101010101" pitchFamily="2" charset="-122"/>
                          <a:cs typeface="Times New Roman" panose="02020603050405020304" pitchFamily="18" charset="0"/>
                        </a:rPr>
                        <m:t>log</m:t>
                      </m:r>
                      <m:r>
                        <a:rPr lang="en-US" altLang="zh-CN" b="0" i="1" smtClean="0">
                          <a:latin typeface="Cambria Math" panose="02040503050406030204" pitchFamily="18" charset="0"/>
                          <a:ea typeface="宋体" panose="02010600030101010101" pitchFamily="2" charset="-122"/>
                          <a:cs typeface="Times New Roman" panose="02020603050405020304" pitchFamily="18" charset="0"/>
                        </a:rPr>
                        <m:t>⁡(</m:t>
                      </m:r>
                      <m:sSubSup>
                        <m:sSubSupPr>
                          <m:ctrlPr>
                            <a:rPr lang="en-US" altLang="zh-CN" i="1" dirty="0">
                              <a:latin typeface="Cambria Math" panose="02040503050406030204" pitchFamily="18" charset="0"/>
                              <a:ea typeface="宋体" panose="02010600030101010101" pitchFamily="2" charset="-122"/>
                              <a:cs typeface="Times New Roman" panose="02020603050405020304" pitchFamily="18" charset="0"/>
                            </a:rPr>
                          </m:ctrlPr>
                        </m:sSubSupPr>
                        <m:e>
                          <m:r>
                            <m:rPr>
                              <m:sty m:val="p"/>
                            </m:rPr>
                            <a:rPr lang="en-US" altLang="zh-CN" i="1" dirty="0">
                              <a:latin typeface="Cambria Math" panose="02040503050406030204" pitchFamily="18" charset="0"/>
                              <a:ea typeface="宋体" panose="02010600030101010101" pitchFamily="2" charset="-122"/>
                              <a:cs typeface="Times New Roman" panose="02020603050405020304" pitchFamily="18" charset="0"/>
                            </a:rPr>
                            <m:t>Σ</m:t>
                          </m:r>
                        </m:e>
                        <m:sub>
                          <m:r>
                            <a:rPr lang="en-US" altLang="zh-CN" b="0" i="1" dirty="0" smtClean="0">
                              <a:latin typeface="Cambria Math" panose="02040503050406030204" pitchFamily="18" charset="0"/>
                              <a:ea typeface="宋体" panose="02010600030101010101" pitchFamily="2" charset="-122"/>
                              <a:cs typeface="Times New Roman" panose="02020603050405020304" pitchFamily="18" charset="0"/>
                            </a:rPr>
                            <m:t>𝑘</m:t>
                          </m:r>
                          <m:r>
                            <a:rPr lang="en-US" altLang="zh-CN" i="1" dirty="0">
                              <a:latin typeface="Cambria Math" panose="02040503050406030204" pitchFamily="18" charset="0"/>
                              <a:ea typeface="宋体" panose="02010600030101010101" pitchFamily="2" charset="-122"/>
                              <a:cs typeface="Times New Roman" panose="02020603050405020304" pitchFamily="18" charset="0"/>
                            </a:rPr>
                            <m:t>=1</m:t>
                          </m:r>
                        </m:sub>
                        <m:sup>
                          <m:r>
                            <a:rPr lang="en-US" altLang="zh-CN" i="1" dirty="0">
                              <a:latin typeface="Cambria Math" panose="02040503050406030204" pitchFamily="18" charset="0"/>
                              <a:ea typeface="宋体" panose="02010600030101010101" pitchFamily="2" charset="-122"/>
                              <a:cs typeface="Times New Roman" panose="02020603050405020304" pitchFamily="18" charset="0"/>
                            </a:rPr>
                            <m:t>𝐾</m:t>
                          </m:r>
                        </m:sup>
                      </m:sSubSup>
                      <m:sSup>
                        <m:sSup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pPr>
                        <m:e>
                          <m:r>
                            <a:rPr lang="en-US" altLang="zh-CN" i="1">
                              <a:latin typeface="Cambria Math" panose="02040503050406030204" pitchFamily="18" charset="0"/>
                              <a:ea typeface="宋体" panose="02010600030101010101" pitchFamily="2" charset="-122"/>
                              <a:cs typeface="Times New Roman" panose="02020603050405020304" pitchFamily="18" charset="0"/>
                            </a:rPr>
                            <m:t>𝑒</m:t>
                          </m:r>
                        </m:e>
                        <m:sup>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𝑠</m:t>
                              </m:r>
                            </m:e>
                            <m:sub>
                              <m:r>
                                <a:rPr lang="en-US" altLang="zh-CN" i="1">
                                  <a:latin typeface="Cambria Math" panose="02040503050406030204" pitchFamily="18" charset="0"/>
                                  <a:ea typeface="宋体" panose="02010600030101010101" pitchFamily="2" charset="-122"/>
                                  <a:cs typeface="Times New Roman" panose="02020603050405020304" pitchFamily="18" charset="0"/>
                                </a:rPr>
                                <m:t>0</m:t>
                              </m:r>
                            </m:sub>
                          </m:sSub>
                          <m:d>
                            <m:d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dPr>
                            <m:e>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𝑉</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i="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𝐶</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r>
                                    <a:rPr lang="en-US" altLang="zh-CN" i="1">
                                      <a:latin typeface="Cambria Math" panose="02040503050406030204" pitchFamily="18" charset="0"/>
                                      <a:ea typeface="宋体" panose="02010600030101010101" pitchFamily="2" charset="-122"/>
                                      <a:cs typeface="Times New Roman" panose="02020603050405020304" pitchFamily="18" charset="0"/>
                                    </a:rPr>
                                    <m:t>,</m:t>
                                  </m:r>
                                  <m:r>
                                    <a:rPr lang="en-US" altLang="zh-CN" i="1">
                                      <a:latin typeface="Cambria Math" panose="02040503050406030204" pitchFamily="18" charset="0"/>
                                      <a:ea typeface="宋体" panose="02010600030101010101" pitchFamily="2" charset="-122"/>
                                      <a:cs typeface="Times New Roman" panose="02020603050405020304" pitchFamily="18" charset="0"/>
                                    </a:rPr>
                                    <m:t>𝑘</m:t>
                                  </m:r>
                                </m:sub>
                              </m:sSub>
                            </m:e>
                          </m:d>
                          <m:r>
                            <a:rPr lang="en-US" altLang="zh-CN" i="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𝑊</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r>
                                <a:rPr lang="en-US" altLang="zh-CN" i="1">
                                  <a:latin typeface="Cambria Math" panose="02040503050406030204" pitchFamily="18" charset="0"/>
                                  <a:ea typeface="宋体" panose="02010600030101010101" pitchFamily="2" charset="-122"/>
                                  <a:cs typeface="Times New Roman" panose="02020603050405020304" pitchFamily="18" charset="0"/>
                                </a:rPr>
                                <m:t>,</m:t>
                              </m:r>
                              <m:r>
                                <a:rPr lang="en-US" altLang="zh-CN" i="1">
                                  <a:latin typeface="Cambria Math" panose="02040503050406030204" pitchFamily="18" charset="0"/>
                                  <a:ea typeface="宋体" panose="02010600030101010101" pitchFamily="2" charset="-122"/>
                                  <a:cs typeface="Times New Roman" panose="02020603050405020304" pitchFamily="18" charset="0"/>
                                </a:rPr>
                                <m:t>𝑘</m:t>
                              </m:r>
                            </m:sub>
                          </m:sSub>
                          <m:r>
                            <a:rPr lang="en-US" altLang="zh-CN" i="1">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𝑠</m:t>
                              </m:r>
                            </m:e>
                            <m:sub>
                              <m:r>
                                <a:rPr lang="en-US" altLang="zh-CN" i="1">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i="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𝑉</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i="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𝐶</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r>
                                <a:rPr lang="en-US" altLang="zh-CN" i="1">
                                  <a:latin typeface="Cambria Math" panose="02040503050406030204" pitchFamily="18" charset="0"/>
                                  <a:ea typeface="宋体" panose="02010600030101010101" pitchFamily="2" charset="-122"/>
                                  <a:cs typeface="Times New Roman" panose="02020603050405020304" pitchFamily="18" charset="0"/>
                                </a:rPr>
                                <m:t>,</m:t>
                              </m:r>
                              <m:r>
                                <a:rPr lang="en-US" altLang="zh-CN" i="1">
                                  <a:latin typeface="Cambria Math" panose="02040503050406030204" pitchFamily="18" charset="0"/>
                                  <a:ea typeface="宋体" panose="02010600030101010101" pitchFamily="2" charset="-122"/>
                                  <a:cs typeface="Times New Roman" panose="02020603050405020304" pitchFamily="18" charset="0"/>
                                </a:rPr>
                                <m:t>𝑘</m:t>
                              </m:r>
                            </m:sub>
                          </m:sSub>
                          <m:r>
                            <a:rPr lang="en-US" altLang="zh-CN" i="1">
                              <a:latin typeface="Cambria Math" panose="02040503050406030204" pitchFamily="18" charset="0"/>
                              <a:ea typeface="宋体" panose="02010600030101010101" pitchFamily="2" charset="-122"/>
                              <a:cs typeface="Times New Roman" panose="02020603050405020304" pitchFamily="18" charset="0"/>
                            </a:rPr>
                            <m:t>)</m:t>
                          </m:r>
                        </m:sup>
                      </m:sSup>
                      <m:r>
                        <a:rPr lang="en-US" altLang="zh-CN" b="0" i="1" smtClean="0">
                          <a:latin typeface="Cambria Math" panose="02040503050406030204" pitchFamily="18" charset="0"/>
                          <a:ea typeface="宋体" panose="02010600030101010101" pitchFamily="2" charset="-122"/>
                          <a:cs typeface="Times New Roman" panose="02020603050405020304" pitchFamily="18" charset="0"/>
                        </a:rPr>
                        <m:t>)</m:t>
                      </m:r>
                    </m:oMath>
                  </m:oMathPara>
                </a14:m>
                <a:endParaRPr lang="en-US" altLang="zh-CN" b="0" i="0" dirty="0">
                  <a:effectLst/>
                  <a:latin typeface="宋体" panose="02010600030101010101" pitchFamily="2" charset="-122"/>
                  <a:ea typeface="宋体" panose="02010600030101010101" pitchFamily="2" charset="-122"/>
                </a:endParaRPr>
              </a:p>
              <a:p>
                <a:pPr>
                  <a:lnSpc>
                    <a:spcPct val="120000"/>
                  </a:lnSpc>
                  <a:spcBef>
                    <a:spcPts val="600"/>
                  </a:spcBef>
                </a:pPr>
                <a:r>
                  <a:rPr lang="zh-CN" altLang="en-US" dirty="0">
                    <a:latin typeface="宋体" panose="02010600030101010101" pitchFamily="2" charset="-122"/>
                    <a:ea typeface="宋体" panose="02010600030101010101" pitchFamily="2" charset="-122"/>
                  </a:rPr>
                  <a:t>神经网络训练过程中不断更新参数，以便得到</a:t>
                </a:r>
                <a:r>
                  <a:rPr lang="zh-CN" altLang="en-US" b="0" i="0" dirty="0">
                    <a:effectLst/>
                    <a:latin typeface="宋体" panose="02010600030101010101" pitchFamily="2" charset="-122"/>
                    <a:ea typeface="宋体" panose="02010600030101010101" pitchFamily="2" charset="-122"/>
                  </a:rPr>
                  <a:t>最小化交叉熵损失的估计</a:t>
                </a:r>
                <a:r>
                  <a:rPr lang="en-US" altLang="zh-CN" b="0" i="0" dirty="0">
                    <a:effectLst/>
                    <a:latin typeface="宋体" panose="02010600030101010101" pitchFamily="2" charset="-122"/>
                    <a:ea typeface="宋体" panose="02010600030101010101" pitchFamily="2" charset="-122"/>
                  </a:rPr>
                  <a:t>:</a:t>
                </a:r>
              </a:p>
              <a:p>
                <a:pPr>
                  <a:lnSpc>
                    <a:spcPct val="120000"/>
                  </a:lnSpc>
                </a:pPr>
                <a:r>
                  <a:rPr lang="en-US" altLang="zh-CN" dirty="0">
                    <a:latin typeface="-apple-system"/>
                  </a:rPr>
                  <a:t> </a:t>
                </a:r>
                <a14:m>
                  <m:oMath xmlns:m="http://schemas.openxmlformats.org/officeDocument/2006/math">
                    <m:d>
                      <m:dPr>
                        <m:ctrlPr>
                          <a:rPr lang="en-US" altLang="zh-CN" i="1" smtClean="0">
                            <a:latin typeface="Cambria Math" panose="02040503050406030204" pitchFamily="18" charset="0"/>
                          </a:rPr>
                        </m:ctrlPr>
                      </m:dPr>
                      <m:e>
                        <m:acc>
                          <m:accPr>
                            <m:chr m:val="̂"/>
                            <m:ctrlPr>
                              <a:rPr lang="en-US" altLang="zh-CN" i="1" smtClean="0">
                                <a:latin typeface="Cambria Math" panose="02040503050406030204" pitchFamily="18" charset="0"/>
                              </a:rPr>
                            </m:ctrlPr>
                          </m:accPr>
                          <m:e>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𝑠</m:t>
                                </m:r>
                              </m:e>
                              <m:sub>
                                <m:r>
                                  <a:rPr lang="en-US" altLang="zh-CN" i="1">
                                    <a:latin typeface="Cambria Math" panose="02040503050406030204" pitchFamily="18" charset="0"/>
                                    <a:ea typeface="宋体" panose="02010600030101010101" pitchFamily="2" charset="-122"/>
                                    <a:cs typeface="Times New Roman" panose="02020603050405020304" pitchFamily="18" charset="0"/>
                                  </a:rPr>
                                  <m:t>0</m:t>
                                </m:r>
                              </m:sub>
                            </m:sSub>
                          </m:e>
                        </m:acc>
                        <m:r>
                          <a:rPr lang="en-US" altLang="zh-CN" b="0" i="1" smtClean="0">
                            <a:latin typeface="Cambria Math" panose="02040503050406030204" pitchFamily="18" charset="0"/>
                          </a:rPr>
                          <m:t>,</m:t>
                        </m:r>
                        <m:acc>
                          <m:accPr>
                            <m:chr m:val="̂"/>
                            <m:ctrlPr>
                              <a:rPr lang="en-US" altLang="zh-CN" b="0" i="1" smtClean="0">
                                <a:latin typeface="Cambria Math" panose="02040503050406030204" pitchFamily="18" charset="0"/>
                              </a:rPr>
                            </m:ctrlPr>
                          </m:accPr>
                          <m:e>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𝑠</m:t>
                                </m:r>
                              </m:e>
                              <m:sub>
                                <m:r>
                                  <a:rPr lang="en-US" altLang="zh-CN" i="1">
                                    <a:latin typeface="Cambria Math" panose="02040503050406030204" pitchFamily="18" charset="0"/>
                                    <a:ea typeface="宋体" panose="02010600030101010101" pitchFamily="2" charset="-122"/>
                                    <a:cs typeface="Times New Roman" panose="02020603050405020304" pitchFamily="18" charset="0"/>
                                  </a:rPr>
                                  <m:t>1</m:t>
                                </m:r>
                              </m:sub>
                            </m:sSub>
                          </m:e>
                        </m:acc>
                      </m:e>
                    </m:d>
                    <m:r>
                      <a:rPr lang="en-US" altLang="zh-CN" i="1" smtClean="0">
                        <a:latin typeface="Cambria Math" panose="02040503050406030204" pitchFamily="18" charset="0"/>
                        <a:ea typeface="Cambria Math" panose="02040503050406030204" pitchFamily="18" charset="0"/>
                      </a:rPr>
                      <m:t>∈</m:t>
                    </m:r>
                    <m:m>
                      <m:mPr>
                        <m:mcs>
                          <m:mc>
                            <m:mcPr>
                              <m:count m:val="1"/>
                              <m:mcJc m:val="center"/>
                            </m:mcPr>
                          </m:mc>
                        </m:mcs>
                        <m:ctrlPr>
                          <a:rPr lang="en-US" altLang="zh-CN" i="1" smtClean="0">
                            <a:latin typeface="Cambria Math" panose="02040503050406030204" pitchFamily="18" charset="0"/>
                            <a:ea typeface="Cambria Math" panose="02040503050406030204" pitchFamily="18" charset="0"/>
                          </a:rPr>
                        </m:ctrlPr>
                      </m:mPr>
                      <m:mr>
                        <m:e>
                          <m:func>
                            <m:funcPr>
                              <m:ctrlPr>
                                <a:rPr lang="en-US" altLang="zh-CN" i="1">
                                  <a:latin typeface="Cambria Math" panose="02040503050406030204" pitchFamily="18" charset="0"/>
                                  <a:ea typeface="Cambria Math" panose="02040503050406030204" pitchFamily="18" charset="0"/>
                                </a:rPr>
                              </m:ctrlPr>
                            </m:funcPr>
                            <m:fName>
                              <m:r>
                                <m:rPr>
                                  <m:sty m:val="p"/>
                                </m:rPr>
                                <a:rPr lang="en-US" altLang="zh-CN">
                                  <a:latin typeface="Cambria Math" panose="02040503050406030204" pitchFamily="18" charset="0"/>
                                  <a:ea typeface="Cambria Math" panose="02040503050406030204" pitchFamily="18" charset="0"/>
                                </a:rPr>
                                <m:t>arg</m:t>
                              </m:r>
                            </m:fName>
                            <m:e>
                              <m:r>
                                <a:rPr lang="en-US" altLang="zh-CN" i="1">
                                  <a:latin typeface="Cambria Math" panose="02040503050406030204" pitchFamily="18" charset="0"/>
                                  <a:ea typeface="Cambria Math" panose="02040503050406030204" pitchFamily="18" charset="0"/>
                                </a:rPr>
                                <m:t>𝑚𝑖𝑛</m:t>
                              </m:r>
                            </m:e>
                          </m:func>
                        </m:e>
                      </m:mr>
                      <m:mr>
                        <m:e>
                          <m:acc>
                            <m:accPr>
                              <m:chr m:val="̃"/>
                              <m:ctrlPr>
                                <a:rPr lang="en-US" altLang="zh-CN" i="1">
                                  <a:latin typeface="Cambria Math" panose="02040503050406030204" pitchFamily="18" charset="0"/>
                                  <a:ea typeface="宋体" panose="02010600030101010101" pitchFamily="2" charset="-122"/>
                                  <a:cs typeface="Times New Roman" panose="02020603050405020304" pitchFamily="18" charset="0"/>
                                </a:rPr>
                              </m:ctrlPr>
                            </m:accPr>
                            <m:e>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𝑠</m:t>
                                  </m:r>
                                </m:e>
                                <m:sub>
                                  <m:r>
                                    <a:rPr lang="en-US" altLang="zh-CN" i="1">
                                      <a:latin typeface="Cambria Math" panose="02040503050406030204" pitchFamily="18" charset="0"/>
                                      <a:ea typeface="宋体" panose="02010600030101010101" pitchFamily="2" charset="-122"/>
                                      <a:cs typeface="Times New Roman" panose="02020603050405020304" pitchFamily="18" charset="0"/>
                                    </a:rPr>
                                    <m:t>0</m:t>
                                  </m:r>
                                </m:sub>
                              </m:sSub>
                            </m:e>
                          </m:acc>
                          <m:r>
                            <a:rPr lang="en-US" altLang="zh-CN" i="1">
                              <a:latin typeface="Cambria Math" panose="02040503050406030204" pitchFamily="18" charset="0"/>
                              <a:ea typeface="宋体" panose="02010600030101010101" pitchFamily="2" charset="-122"/>
                              <a:cs typeface="Times New Roman" panose="02020603050405020304" pitchFamily="18" charset="0"/>
                            </a:rPr>
                            <m:t>,</m:t>
                          </m:r>
                          <m:acc>
                            <m:accPr>
                              <m:chr m:val="̃"/>
                              <m:ctrlPr>
                                <a:rPr lang="en-US" altLang="zh-CN" i="1">
                                  <a:latin typeface="Cambria Math" panose="02040503050406030204" pitchFamily="18" charset="0"/>
                                  <a:ea typeface="宋体" panose="02010600030101010101" pitchFamily="2" charset="-122"/>
                                  <a:cs typeface="Times New Roman" panose="02020603050405020304" pitchFamily="18" charset="0"/>
                                </a:rPr>
                              </m:ctrlPr>
                            </m:accPr>
                            <m:e>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𝑠</m:t>
                                  </m:r>
                                </m:e>
                                <m:sub>
                                  <m:r>
                                    <a:rPr lang="en-US" altLang="zh-CN" i="1">
                                      <a:latin typeface="Cambria Math" panose="02040503050406030204" pitchFamily="18" charset="0"/>
                                      <a:ea typeface="宋体" panose="02010600030101010101" pitchFamily="2" charset="-122"/>
                                      <a:cs typeface="Times New Roman" panose="02020603050405020304" pitchFamily="18" charset="0"/>
                                    </a:rPr>
                                    <m:t>1</m:t>
                                  </m:r>
                                </m:sub>
                              </m:sSub>
                            </m:e>
                          </m:acc>
                          <m:r>
                            <a:rPr lang="en-US" altLang="zh-CN" i="1">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m:rPr>
                                  <m:sty m:val="p"/>
                                </m:rPr>
                                <a:rPr lang="el-GR" altLang="zh-CN" i="1" smtClean="0">
                                  <a:latin typeface="Cambria Math" panose="02040503050406030204" pitchFamily="18" charset="0"/>
                                  <a:ea typeface="Cambria Math" panose="02040503050406030204" pitchFamily="18" charset="0"/>
                                  <a:cs typeface="Times New Roman" panose="02020603050405020304" pitchFamily="18" charset="0"/>
                                </a:rPr>
                                <m:t>Γ</m:t>
                              </m:r>
                            </m:e>
                            <m:sub>
                              <m:r>
                                <a:rPr lang="en-US" altLang="zh-CN" b="0" i="1" smtClean="0">
                                  <a:latin typeface="Cambria Math" panose="02040503050406030204" pitchFamily="18" charset="0"/>
                                  <a:ea typeface="宋体" panose="02010600030101010101" pitchFamily="2" charset="-122"/>
                                  <a:cs typeface="Times New Roman" panose="02020603050405020304" pitchFamily="18" charset="0"/>
                                </a:rPr>
                                <m:t>𝑠</m:t>
                              </m:r>
                            </m:sub>
                          </m:sSub>
                        </m:e>
                      </m:mr>
                    </m:m>
                    <m:f>
                      <m:fPr>
                        <m:ctrlPr>
                          <a:rPr lang="en-US" altLang="zh-CN" i="1" smtClean="0">
                            <a:latin typeface="Cambria Math" panose="02040503050406030204" pitchFamily="18" charset="0"/>
                            <a:ea typeface="Cambria Math" panose="02040503050406030204" pitchFamily="18" charset="0"/>
                          </a:rPr>
                        </m:ctrlPr>
                      </m:fPr>
                      <m:num>
                        <m:r>
                          <a:rPr lang="en-US" altLang="zh-CN" b="0" i="1" smtClean="0">
                            <a:latin typeface="Cambria Math" panose="02040503050406030204" pitchFamily="18" charset="0"/>
                            <a:ea typeface="Cambria Math" panose="02040503050406030204" pitchFamily="18" charset="0"/>
                          </a:rPr>
                          <m:t>1</m:t>
                        </m:r>
                      </m:num>
                      <m:den>
                        <m:r>
                          <a:rPr lang="en-US" altLang="zh-CN" b="0" i="1" smtClean="0">
                            <a:latin typeface="Cambria Math" panose="02040503050406030204" pitchFamily="18" charset="0"/>
                            <a:ea typeface="Cambria Math" panose="02040503050406030204" pitchFamily="18" charset="0"/>
                          </a:rPr>
                          <m:t>𝑛</m:t>
                        </m:r>
                      </m:den>
                    </m:f>
                    <m:sSubSup>
                      <m:sSubSupPr>
                        <m:ctrlPr>
                          <a:rPr lang="en-US" altLang="zh-CN" i="1" dirty="0">
                            <a:latin typeface="Cambria Math" panose="02040503050406030204" pitchFamily="18" charset="0"/>
                            <a:ea typeface="宋体" panose="02010600030101010101" pitchFamily="2" charset="-122"/>
                            <a:cs typeface="Times New Roman" panose="02020603050405020304" pitchFamily="18" charset="0"/>
                          </a:rPr>
                        </m:ctrlPr>
                      </m:sSubSupPr>
                      <m:e>
                        <m:r>
                          <m:rPr>
                            <m:sty m:val="p"/>
                          </m:rPr>
                          <a:rPr lang="en-US" altLang="zh-CN" i="1" dirty="0">
                            <a:latin typeface="Cambria Math" panose="02040503050406030204" pitchFamily="18" charset="0"/>
                            <a:ea typeface="宋体" panose="02010600030101010101" pitchFamily="2" charset="-122"/>
                            <a:cs typeface="Times New Roman" panose="02020603050405020304" pitchFamily="18" charset="0"/>
                          </a:rPr>
                          <m:t>Σ</m:t>
                        </m:r>
                      </m:e>
                      <m:sub>
                        <m:r>
                          <a:rPr lang="en-US" altLang="zh-CN" b="0" i="1" dirty="0" smtClean="0">
                            <a:latin typeface="Cambria Math" panose="02040503050406030204" pitchFamily="18" charset="0"/>
                            <a:ea typeface="宋体" panose="02010600030101010101" pitchFamily="2" charset="-122"/>
                            <a:cs typeface="Times New Roman" panose="02020603050405020304" pitchFamily="18" charset="0"/>
                          </a:rPr>
                          <m:t>𝑖</m:t>
                        </m:r>
                        <m:r>
                          <a:rPr lang="en-US" altLang="zh-CN" i="1" dirty="0">
                            <a:latin typeface="Cambria Math" panose="02040503050406030204" pitchFamily="18" charset="0"/>
                            <a:ea typeface="宋体" panose="02010600030101010101" pitchFamily="2" charset="-122"/>
                            <a:cs typeface="Times New Roman" panose="02020603050405020304" pitchFamily="18" charset="0"/>
                          </a:rPr>
                          <m:t>=1</m:t>
                        </m:r>
                      </m:sub>
                      <m:sup>
                        <m:r>
                          <a:rPr lang="en-US" altLang="zh-CN" b="0" i="1" dirty="0" smtClean="0">
                            <a:latin typeface="Cambria Math" panose="02040503050406030204" pitchFamily="18" charset="0"/>
                            <a:ea typeface="宋体" panose="02010600030101010101" pitchFamily="2" charset="-122"/>
                            <a:cs typeface="Times New Roman" panose="02020603050405020304" pitchFamily="18" charset="0"/>
                          </a:rPr>
                          <m:t>𝑛</m:t>
                        </m:r>
                      </m:sup>
                    </m:sSubSup>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𝑙</m:t>
                        </m:r>
                      </m:e>
                      <m:sub>
                        <m:r>
                          <a:rPr lang="en-US" altLang="zh-CN" i="1">
                            <a:latin typeface="Cambria Math" panose="02040503050406030204" pitchFamily="18" charset="0"/>
                            <a:ea typeface="宋体" panose="02010600030101010101" pitchFamily="2" charset="-122"/>
                            <a:cs typeface="Times New Roman" panose="02020603050405020304" pitchFamily="18" charset="0"/>
                          </a:rPr>
                          <m:t>1</m:t>
                        </m:r>
                      </m:sub>
                    </m:sSub>
                    <m:d>
                      <m:d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dPr>
                      <m:e>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𝑉</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i="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b="1"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b="1" i="1">
                                <a:latin typeface="Cambria Math" panose="02040503050406030204" pitchFamily="18" charset="0"/>
                                <a:ea typeface="宋体" panose="02010600030101010101" pitchFamily="2" charset="-122"/>
                                <a:cs typeface="Times New Roman" panose="02020603050405020304" pitchFamily="18" charset="0"/>
                              </a:rPr>
                              <m:t>𝑪</m:t>
                            </m:r>
                          </m:e>
                          <m:sub>
                            <m:r>
                              <a:rPr lang="en-US" altLang="zh-CN" b="1" i="1">
                                <a:latin typeface="Cambria Math" panose="02040503050406030204" pitchFamily="18" charset="0"/>
                                <a:ea typeface="宋体" panose="02010600030101010101" pitchFamily="2" charset="-122"/>
                                <a:cs typeface="Times New Roman" panose="02020603050405020304" pitchFamily="18" charset="0"/>
                              </a:rPr>
                              <m:t>𝒊</m:t>
                            </m:r>
                          </m:sub>
                        </m:sSub>
                        <m:r>
                          <a:rPr lang="en-US" altLang="zh-CN" i="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b="1"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b="1" i="1">
                                <a:latin typeface="Cambria Math" panose="02040503050406030204" pitchFamily="18" charset="0"/>
                                <a:ea typeface="宋体" panose="02010600030101010101" pitchFamily="2" charset="-122"/>
                                <a:cs typeface="Times New Roman" panose="02020603050405020304" pitchFamily="18" charset="0"/>
                              </a:rPr>
                              <m:t>𝑾</m:t>
                            </m:r>
                          </m:e>
                          <m:sub>
                            <m:r>
                              <a:rPr lang="en-US" altLang="zh-CN" b="1" i="1">
                                <a:latin typeface="Cambria Math" panose="02040503050406030204" pitchFamily="18" charset="0"/>
                                <a:ea typeface="宋体" panose="02010600030101010101" pitchFamily="2" charset="-122"/>
                                <a:cs typeface="Times New Roman" panose="02020603050405020304" pitchFamily="18" charset="0"/>
                              </a:rPr>
                              <m:t>𝒊</m:t>
                            </m:r>
                          </m:sub>
                        </m:sSub>
                        <m:r>
                          <a:rPr lang="en-US" altLang="zh-CN" b="1" i="1">
                            <a:latin typeface="Cambria Math" panose="02040503050406030204" pitchFamily="18" charset="0"/>
                            <a:ea typeface="宋体" panose="02010600030101010101" pitchFamily="2" charset="-122"/>
                            <a:cs typeface="Times New Roman" panose="02020603050405020304" pitchFamily="18" charset="0"/>
                          </a:rPr>
                          <m:t>,</m:t>
                        </m:r>
                        <m:sSubSup>
                          <m:sSubSup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SupPr>
                          <m:e>
                            <m:r>
                              <a:rPr lang="en-US" altLang="zh-CN" i="1">
                                <a:latin typeface="Cambria Math" panose="02040503050406030204" pitchFamily="18" charset="0"/>
                                <a:ea typeface="宋体" panose="02010600030101010101" pitchFamily="2" charset="-122"/>
                                <a:cs typeface="Times New Roman" panose="02020603050405020304" pitchFamily="18" charset="0"/>
                              </a:rPr>
                              <m:t>𝑘</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sub>
                          <m:sup>
                            <m:r>
                              <a:rPr lang="en-US" altLang="zh-CN" i="1">
                                <a:latin typeface="Cambria Math" panose="02040503050406030204" pitchFamily="18" charset="0"/>
                                <a:ea typeface="宋体" panose="02010600030101010101" pitchFamily="2" charset="-122"/>
                                <a:cs typeface="Times New Roman" panose="02020603050405020304" pitchFamily="18" charset="0"/>
                              </a:rPr>
                              <m:t>∗</m:t>
                            </m:r>
                          </m:sup>
                        </m:sSubSup>
                        <m:r>
                          <a:rPr lang="en-US" altLang="zh-CN" i="1">
                            <a:latin typeface="Cambria Math" panose="02040503050406030204" pitchFamily="18" charset="0"/>
                            <a:ea typeface="宋体" panose="02010600030101010101" pitchFamily="2" charset="-122"/>
                            <a:cs typeface="Times New Roman" panose="02020603050405020304" pitchFamily="18" charset="0"/>
                          </a:rPr>
                          <m:t>;</m:t>
                        </m:r>
                        <m:acc>
                          <m:accPr>
                            <m:chr m:val="̃"/>
                            <m:ctrlPr>
                              <a:rPr lang="en-US" altLang="zh-CN" i="1">
                                <a:latin typeface="Cambria Math" panose="02040503050406030204" pitchFamily="18" charset="0"/>
                                <a:ea typeface="宋体" panose="02010600030101010101" pitchFamily="2" charset="-122"/>
                                <a:cs typeface="Times New Roman" panose="02020603050405020304" pitchFamily="18" charset="0"/>
                              </a:rPr>
                            </m:ctrlPr>
                          </m:accPr>
                          <m:e>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𝑠</m:t>
                                </m:r>
                              </m:e>
                              <m:sub>
                                <m:r>
                                  <a:rPr lang="en-US" altLang="zh-CN" i="1">
                                    <a:latin typeface="Cambria Math" panose="02040503050406030204" pitchFamily="18" charset="0"/>
                                    <a:ea typeface="宋体" panose="02010600030101010101" pitchFamily="2" charset="-122"/>
                                    <a:cs typeface="Times New Roman" panose="02020603050405020304" pitchFamily="18" charset="0"/>
                                  </a:rPr>
                                  <m:t>0</m:t>
                                </m:r>
                              </m:sub>
                            </m:sSub>
                          </m:e>
                        </m:acc>
                        <m:r>
                          <a:rPr lang="en-US" altLang="zh-CN" i="1">
                            <a:latin typeface="Cambria Math" panose="02040503050406030204" pitchFamily="18" charset="0"/>
                            <a:ea typeface="宋体" panose="02010600030101010101" pitchFamily="2" charset="-122"/>
                            <a:cs typeface="Times New Roman" panose="02020603050405020304" pitchFamily="18" charset="0"/>
                          </a:rPr>
                          <m:t>,</m:t>
                        </m:r>
                        <m:acc>
                          <m:accPr>
                            <m:chr m:val="̃"/>
                            <m:ctrlPr>
                              <a:rPr lang="en-US" altLang="zh-CN" i="1">
                                <a:latin typeface="Cambria Math" panose="02040503050406030204" pitchFamily="18" charset="0"/>
                                <a:ea typeface="宋体" panose="02010600030101010101" pitchFamily="2" charset="-122"/>
                                <a:cs typeface="Times New Roman" panose="02020603050405020304" pitchFamily="18" charset="0"/>
                              </a:rPr>
                            </m:ctrlPr>
                          </m:accPr>
                          <m:e>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𝑠</m:t>
                                </m:r>
                              </m:e>
                              <m:sub>
                                <m:r>
                                  <a:rPr lang="en-US" altLang="zh-CN" i="1">
                                    <a:latin typeface="Cambria Math" panose="02040503050406030204" pitchFamily="18" charset="0"/>
                                    <a:ea typeface="宋体" panose="02010600030101010101" pitchFamily="2" charset="-122"/>
                                    <a:cs typeface="Times New Roman" panose="02020603050405020304" pitchFamily="18" charset="0"/>
                                  </a:rPr>
                                  <m:t>1</m:t>
                                </m:r>
                              </m:sub>
                            </m:sSub>
                          </m:e>
                        </m:acc>
                      </m:e>
                    </m:d>
                  </m:oMath>
                </a14:m>
                <a:endParaRPr lang="en-US" altLang="zh-CN" dirty="0"/>
              </a:p>
            </p:txBody>
          </p:sp>
        </mc:Choice>
        <mc:Fallback xmlns="">
          <p:sp>
            <p:nvSpPr>
              <p:cNvPr id="26" name="文本框 25">
                <a:extLst>
                  <a:ext uri="{FF2B5EF4-FFF2-40B4-BE49-F238E27FC236}">
                    <a16:creationId xmlns:a16="http://schemas.microsoft.com/office/drawing/2014/main" id="{0FFDF17C-74C3-47F5-AD4C-2B22EB94A230}"/>
                  </a:ext>
                </a:extLst>
              </p:cNvPr>
              <p:cNvSpPr txBox="1">
                <a:spLocks noRot="1" noChangeAspect="1" noMove="1" noResize="1" noEditPoints="1" noAdjustHandles="1" noChangeArrowheads="1" noChangeShapeType="1" noTextEdit="1"/>
              </p:cNvSpPr>
              <p:nvPr/>
            </p:nvSpPr>
            <p:spPr>
              <a:xfrm>
                <a:off x="535360" y="2532994"/>
                <a:ext cx="7605338" cy="3992311"/>
              </a:xfrm>
              <a:prstGeom prst="rect">
                <a:avLst/>
              </a:prstGeom>
              <a:blipFill>
                <a:blip r:embed="rId4"/>
                <a:stretch>
                  <a:fillRect l="-722" t="-153"/>
                </a:stretch>
              </a:blipFill>
            </p:spPr>
            <p:txBody>
              <a:bodyPr/>
              <a:lstStyle/>
              <a:p>
                <a:r>
                  <a:rPr lang="zh-CN" altLang="en-US">
                    <a:noFill/>
                  </a:rPr>
                  <a:t> </a:t>
                </a:r>
              </a:p>
            </p:txBody>
          </p:sp>
        </mc:Fallback>
      </mc:AlternateContent>
      <p:cxnSp>
        <p:nvCxnSpPr>
          <p:cNvPr id="37" name="直接箭头连接符 36">
            <a:extLst>
              <a:ext uri="{FF2B5EF4-FFF2-40B4-BE49-F238E27FC236}">
                <a16:creationId xmlns:a16="http://schemas.microsoft.com/office/drawing/2014/main" id="{C530A6C5-13A9-4EBC-B6B4-AB8D47A72503}"/>
              </a:ext>
            </a:extLst>
          </p:cNvPr>
          <p:cNvCxnSpPr>
            <a:cxnSpLocks/>
          </p:cNvCxnSpPr>
          <p:nvPr/>
        </p:nvCxnSpPr>
        <p:spPr>
          <a:xfrm>
            <a:off x="535360" y="4014073"/>
            <a:ext cx="0" cy="464638"/>
          </a:xfrm>
          <a:prstGeom prst="straightConnector1">
            <a:avLst/>
          </a:prstGeom>
          <a:ln w="635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文本框 38">
                <a:extLst>
                  <a:ext uri="{FF2B5EF4-FFF2-40B4-BE49-F238E27FC236}">
                    <a16:creationId xmlns:a16="http://schemas.microsoft.com/office/drawing/2014/main" id="{569E9EC7-0213-4243-954F-52DD8F3415FC}"/>
                  </a:ext>
                </a:extLst>
              </p:cNvPr>
              <p:cNvSpPr txBox="1"/>
              <p:nvPr/>
            </p:nvSpPr>
            <p:spPr>
              <a:xfrm>
                <a:off x="7117605" y="2835663"/>
                <a:ext cx="6928834" cy="1633139"/>
              </a:xfrm>
              <a:prstGeom prst="rect">
                <a:avLst/>
              </a:prstGeom>
              <a:noFill/>
            </p:spPr>
            <p:txBody>
              <a:bodyPr wrap="square">
                <a:spAutoFit/>
              </a:bodyPr>
              <a:lstStyle/>
              <a:p>
                <a:pPr>
                  <a:lnSpc>
                    <a:spcPct val="120000"/>
                  </a:lnSpc>
                </a:pPr>
                <a:r>
                  <a:rPr lang="zh-CN" altLang="en-US" dirty="0">
                    <a:latin typeface="宋体" panose="02010600030101010101" pitchFamily="2" charset="-122"/>
                    <a:ea typeface="宋体" panose="02010600030101010101" pitchFamily="2" charset="-122"/>
                  </a:rPr>
                  <a:t>与选择模型类似，对参数</a:t>
                </a:r>
                <a:r>
                  <a:rPr lang="en-US" altLang="zh-CN" dirty="0"/>
                  <a:t>(</a:t>
                </a:r>
                <a14:m>
                  <m:oMath xmlns:m="http://schemas.openxmlformats.org/officeDocument/2006/math">
                    <m:acc>
                      <m:accPr>
                        <m:chr m:val="̃"/>
                        <m:ctrlPr>
                          <a:rPr lang="en-US" altLang="zh-CN" i="1">
                            <a:latin typeface="Cambria Math" panose="02040503050406030204" pitchFamily="18" charset="0"/>
                            <a:ea typeface="宋体" panose="02010600030101010101" pitchFamily="2" charset="-122"/>
                            <a:cs typeface="Times New Roman" panose="02020603050405020304" pitchFamily="18" charset="0"/>
                          </a:rPr>
                        </m:ctrlPr>
                      </m:accPr>
                      <m:e>
                        <m:r>
                          <a:rPr lang="en-US" altLang="zh-CN" i="1">
                            <a:latin typeface="Cambria Math" panose="02040503050406030204" pitchFamily="18" charset="0"/>
                            <a:ea typeface="宋体" panose="02010600030101010101" pitchFamily="2" charset="-122"/>
                            <a:cs typeface="Times New Roman" panose="02020603050405020304" pitchFamily="18" charset="0"/>
                          </a:rPr>
                          <m:t>𝑧</m:t>
                        </m:r>
                      </m:e>
                    </m:acc>
                    <m:r>
                      <a:rPr lang="en-US" altLang="zh-CN" i="1">
                        <a:latin typeface="Cambria Math" panose="02040503050406030204" pitchFamily="18" charset="0"/>
                        <a:ea typeface="宋体" panose="02010600030101010101" pitchFamily="2" charset="-122"/>
                        <a:cs typeface="Times New Roman" panose="02020603050405020304" pitchFamily="18" charset="0"/>
                      </a:rPr>
                      <m:t>)</m:t>
                    </m:r>
                    <m:r>
                      <a:rPr lang="zh-CN" altLang="en-US" i="1">
                        <a:latin typeface="Cambria Math" panose="02040503050406030204" pitchFamily="18" charset="0"/>
                        <a:ea typeface="宋体" panose="02010600030101010101" pitchFamily="2" charset="-122"/>
                        <a:cs typeface="Times New Roman" panose="02020603050405020304" pitchFamily="18" charset="0"/>
                      </a:rPr>
                      <m:t>，</m:t>
                    </m:r>
                    <m:r>
                      <m:rPr>
                        <m:nor/>
                      </m:rPr>
                      <a:rPr lang="en-US" altLang="zh-CN" dirty="0"/>
                      <m:t>MSE</m:t>
                    </m:r>
                    <m:r>
                      <a:rPr lang="zh-CN" altLang="en-US" i="0">
                        <a:latin typeface="Cambria Math" panose="02040503050406030204" pitchFamily="18" charset="0"/>
                        <a:ea typeface="宋体" panose="02010600030101010101" pitchFamily="2" charset="-122"/>
                        <a:cs typeface="Times New Roman" panose="02020603050405020304" pitchFamily="18" charset="0"/>
                      </a:rPr>
                      <m:t>损失</m:t>
                    </m:r>
                  </m:oMath>
                </a14:m>
                <a:r>
                  <a:rPr lang="zh-CN" altLang="en-US" dirty="0">
                    <a:latin typeface="Cambria Math" panose="02040503050406030204" pitchFamily="18" charset="0"/>
                    <a:ea typeface="宋体" panose="02010600030101010101" pitchFamily="2" charset="-122"/>
                    <a:cs typeface="Times New Roman" panose="02020603050405020304" pitchFamily="18" charset="0"/>
                  </a:rPr>
                  <a:t>函数</a:t>
                </a:r>
                <a:endParaRPr lang="en-US" altLang="zh-CN" b="0" i="1" dirty="0">
                  <a:effectLst/>
                  <a:latin typeface="Cambria Math" panose="02040503050406030204" pitchFamily="18" charset="0"/>
                  <a:ea typeface="宋体" panose="02010600030101010101" pitchFamily="2" charset="-122"/>
                  <a:cs typeface="Times New Roman" panose="02020603050405020304" pitchFamily="18" charset="0"/>
                </a:endParaRPr>
              </a:p>
              <a:p>
                <a:pPr>
                  <a:lnSpc>
                    <a:spcPct val="120000"/>
                  </a:lnSpc>
                </a:pPr>
                <a14:m>
                  <m:oMathPara xmlns:m="http://schemas.openxmlformats.org/officeDocument/2006/math">
                    <m:oMathParaPr>
                      <m:jc m:val="left"/>
                    </m:oMathParaPr>
                    <m:oMath xmlns:m="http://schemas.openxmlformats.org/officeDocument/2006/math">
                      <m:sSub>
                        <m:sSubPr>
                          <m:ctrlPr>
                            <a:rPr lang="en-US" altLang="zh-CN" b="0" i="1" smtClean="0">
                              <a:effectLst/>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𝑙</m:t>
                          </m:r>
                        </m:e>
                        <m:sub>
                          <m:r>
                            <a:rPr lang="en-US" altLang="zh-CN" b="0" i="1" smtClean="0">
                              <a:latin typeface="Cambria Math" panose="02040503050406030204" pitchFamily="18" charset="0"/>
                              <a:ea typeface="宋体" panose="02010600030101010101" pitchFamily="2" charset="-122"/>
                              <a:cs typeface="Times New Roman" panose="02020603050405020304" pitchFamily="18" charset="0"/>
                            </a:rPr>
                            <m:t>2</m:t>
                          </m:r>
                        </m:sub>
                      </m:sSub>
                      <m:d>
                        <m:dPr>
                          <m:ctrlPr>
                            <a:rPr lang="en-US" altLang="zh-CN" b="0" i="1" smtClean="0">
                              <a:effectLst/>
                              <a:latin typeface="Cambria Math" panose="02040503050406030204" pitchFamily="18" charset="0"/>
                              <a:ea typeface="宋体" panose="02010600030101010101" pitchFamily="2" charset="-122"/>
                              <a:cs typeface="Times New Roman" panose="02020603050405020304" pitchFamily="18" charset="0"/>
                            </a:rPr>
                          </m:ctrlPr>
                        </m:dPr>
                        <m:e>
                          <m:sSub>
                            <m:sSubPr>
                              <m:ctrlPr>
                                <a:rPr lang="en-US" altLang="zh-CN" i="1" smtClean="0">
                                  <a:effectLst/>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b="0" i="1" smtClean="0">
                                  <a:effectLst/>
                                  <a:latin typeface="Cambria Math" panose="02040503050406030204" pitchFamily="18" charset="0"/>
                                  <a:ea typeface="宋体" panose="02010600030101010101" pitchFamily="2" charset="-122"/>
                                  <a:cs typeface="Times New Roman" panose="02020603050405020304" pitchFamily="18" charset="0"/>
                                </a:rPr>
                                <m:t>𝑉</m:t>
                              </m:r>
                            </m:e>
                            <m:sub>
                              <m:r>
                                <a:rPr lang="en-US" altLang="zh-CN" b="0" i="1" smtClean="0">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b="0" i="1" smtClean="0">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b="0" i="1">
                                  <a:latin typeface="Cambria Math" panose="02040503050406030204" pitchFamily="18" charset="0"/>
                                  <a:ea typeface="宋体" panose="02010600030101010101" pitchFamily="2" charset="-122"/>
                                  <a:cs typeface="Times New Roman" panose="02020603050405020304" pitchFamily="18" charset="0"/>
                                </a:rPr>
                                <m:t>𝐶</m:t>
                              </m:r>
                            </m:e>
                            <m:sub>
                              <m:r>
                                <a:rPr lang="en-US" altLang="zh-CN" b="0" i="1">
                                  <a:latin typeface="Cambria Math" panose="02040503050406030204" pitchFamily="18" charset="0"/>
                                  <a:ea typeface="宋体" panose="02010600030101010101" pitchFamily="2" charset="-122"/>
                                  <a:cs typeface="Times New Roman" panose="02020603050405020304" pitchFamily="18" charset="0"/>
                                </a:rPr>
                                <m:t>𝑖</m:t>
                              </m:r>
                              <m:r>
                                <a:rPr lang="en-US" altLang="zh-CN" b="0" i="1" smtClean="0">
                                  <a:latin typeface="Cambria Math" panose="02040503050406030204" pitchFamily="18" charset="0"/>
                                  <a:ea typeface="宋体" panose="02010600030101010101" pitchFamily="2" charset="-122"/>
                                  <a:cs typeface="Times New Roman" panose="02020603050405020304" pitchFamily="18" charset="0"/>
                                </a:rPr>
                                <m:t>,</m:t>
                              </m:r>
                              <m:sSubSup>
                                <m:sSubSup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SupPr>
                                <m:e>
                                  <m:r>
                                    <a:rPr lang="en-US" altLang="zh-CN" b="0" i="1">
                                      <a:latin typeface="Cambria Math" panose="02040503050406030204" pitchFamily="18" charset="0"/>
                                      <a:ea typeface="宋体" panose="02010600030101010101" pitchFamily="2" charset="-122"/>
                                      <a:cs typeface="Times New Roman" panose="02020603050405020304" pitchFamily="18" charset="0"/>
                                    </a:rPr>
                                    <m:t>𝑘</m:t>
                                  </m:r>
                                </m:e>
                                <m:sub>
                                  <m:r>
                                    <a:rPr lang="en-US" altLang="zh-CN" b="0" i="1">
                                      <a:latin typeface="Cambria Math" panose="02040503050406030204" pitchFamily="18" charset="0"/>
                                      <a:ea typeface="宋体" panose="02010600030101010101" pitchFamily="2" charset="-122"/>
                                      <a:cs typeface="Times New Roman" panose="02020603050405020304" pitchFamily="18" charset="0"/>
                                    </a:rPr>
                                    <m:t>𝑖</m:t>
                                  </m:r>
                                </m:sub>
                                <m:sup>
                                  <m:r>
                                    <a:rPr lang="en-US" altLang="zh-CN" b="0" i="1">
                                      <a:latin typeface="Cambria Math" panose="02040503050406030204" pitchFamily="18" charset="0"/>
                                      <a:ea typeface="宋体" panose="02010600030101010101" pitchFamily="2" charset="-122"/>
                                      <a:cs typeface="Times New Roman" panose="02020603050405020304" pitchFamily="18" charset="0"/>
                                    </a:rPr>
                                    <m:t>∗</m:t>
                                  </m:r>
                                </m:sup>
                              </m:sSubSup>
                            </m:sub>
                          </m:sSub>
                          <m:r>
                            <a:rPr lang="en-US" altLang="zh-CN" b="0" i="1" smtClean="0">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b="0" i="1" smtClean="0">
                                  <a:latin typeface="Cambria Math" panose="02040503050406030204" pitchFamily="18" charset="0"/>
                                  <a:ea typeface="宋体" panose="02010600030101010101" pitchFamily="2" charset="-122"/>
                                  <a:cs typeface="Times New Roman" panose="02020603050405020304" pitchFamily="18" charset="0"/>
                                </a:rPr>
                                <m:t>𝑌</m:t>
                              </m:r>
                            </m:e>
                            <m:sub>
                              <m:r>
                                <a:rPr lang="en-US" altLang="zh-CN" b="0" i="1">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b="0" i="1" smtClean="0">
                              <a:latin typeface="Cambria Math" panose="02040503050406030204" pitchFamily="18" charset="0"/>
                              <a:ea typeface="宋体" panose="02010600030101010101" pitchFamily="2" charset="-122"/>
                              <a:cs typeface="Times New Roman" panose="02020603050405020304" pitchFamily="18" charset="0"/>
                            </a:rPr>
                            <m:t>;</m:t>
                          </m:r>
                          <m:acc>
                            <m:accPr>
                              <m:chr m:val="̃"/>
                              <m:ctrlPr>
                                <a:rPr lang="en-US" altLang="zh-CN" b="0" i="1" smtClean="0">
                                  <a:effectLst/>
                                  <a:latin typeface="Cambria Math" panose="02040503050406030204" pitchFamily="18" charset="0"/>
                                  <a:ea typeface="宋体" panose="02010600030101010101" pitchFamily="2" charset="-122"/>
                                  <a:cs typeface="Times New Roman" panose="02020603050405020304" pitchFamily="18" charset="0"/>
                                </a:rPr>
                              </m:ctrlPr>
                            </m:accPr>
                            <m:e>
                              <m:r>
                                <a:rPr lang="en-US" altLang="zh-CN" b="0" i="1" smtClean="0">
                                  <a:effectLst/>
                                  <a:latin typeface="Cambria Math" panose="02040503050406030204" pitchFamily="18" charset="0"/>
                                  <a:ea typeface="宋体" panose="02010600030101010101" pitchFamily="2" charset="-122"/>
                                  <a:cs typeface="Times New Roman" panose="02020603050405020304" pitchFamily="18" charset="0"/>
                                </a:rPr>
                                <m:t>𝑧</m:t>
                              </m:r>
                            </m:e>
                          </m:acc>
                        </m:e>
                      </m:d>
                      <m:r>
                        <a:rPr lang="en-US" altLang="zh-CN" b="0" i="1" smtClean="0">
                          <a:latin typeface="Cambria Math" panose="02040503050406030204" pitchFamily="18" charset="0"/>
                          <a:ea typeface="宋体" panose="02010600030101010101" pitchFamily="2" charset="-122"/>
                          <a:cs typeface="Times New Roman" panose="02020603050405020304" pitchFamily="18" charset="0"/>
                        </a:rPr>
                        <m:t>=</m:t>
                      </m:r>
                      <m:sSup>
                        <m:sSupPr>
                          <m:ctrlPr>
                            <a:rPr lang="en-US" altLang="zh-CN" b="0" i="1" smtClean="0">
                              <a:latin typeface="Cambria Math" panose="02040503050406030204" pitchFamily="18" charset="0"/>
                              <a:ea typeface="宋体" panose="02010600030101010101" pitchFamily="2" charset="-122"/>
                              <a:cs typeface="Times New Roman" panose="02020603050405020304" pitchFamily="18" charset="0"/>
                            </a:rPr>
                          </m:ctrlPr>
                        </m:sSupPr>
                        <m:e>
                          <m:d>
                            <m:d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dPr>
                            <m:e>
                              <m:acc>
                                <m:accPr>
                                  <m:chr m:val="̃"/>
                                  <m:ctrlPr>
                                    <a:rPr lang="en-US" altLang="zh-CN" i="1">
                                      <a:latin typeface="Cambria Math" panose="02040503050406030204" pitchFamily="18" charset="0"/>
                                      <a:ea typeface="宋体" panose="02010600030101010101" pitchFamily="2" charset="-122"/>
                                      <a:cs typeface="Times New Roman" panose="02020603050405020304" pitchFamily="18" charset="0"/>
                                    </a:rPr>
                                  </m:ctrlPr>
                                </m:accPr>
                                <m:e>
                                  <m:r>
                                    <a:rPr lang="en-US" altLang="zh-CN" i="1">
                                      <a:latin typeface="Cambria Math" panose="02040503050406030204" pitchFamily="18" charset="0"/>
                                      <a:ea typeface="宋体" panose="02010600030101010101" pitchFamily="2" charset="-122"/>
                                      <a:cs typeface="Times New Roman" panose="02020603050405020304" pitchFamily="18" charset="0"/>
                                    </a:rPr>
                                    <m:t>𝑧</m:t>
                                  </m:r>
                                </m:e>
                              </m:acc>
                              <m:d>
                                <m:d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dPr>
                                <m:e>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𝑉</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i="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𝐶</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r>
                                        <a:rPr lang="en-US" altLang="zh-CN" i="1">
                                          <a:latin typeface="Cambria Math" panose="02040503050406030204" pitchFamily="18" charset="0"/>
                                          <a:ea typeface="宋体" panose="02010600030101010101" pitchFamily="2" charset="-122"/>
                                          <a:cs typeface="Times New Roman" panose="02020603050405020304" pitchFamily="18" charset="0"/>
                                        </a:rPr>
                                        <m:t>,</m:t>
                                      </m:r>
                                      <m:sSubSup>
                                        <m:sSubSup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SupPr>
                                        <m:e>
                                          <m:r>
                                            <a:rPr lang="en-US" altLang="zh-CN" i="1">
                                              <a:latin typeface="Cambria Math" panose="02040503050406030204" pitchFamily="18" charset="0"/>
                                              <a:ea typeface="宋体" panose="02010600030101010101" pitchFamily="2" charset="-122"/>
                                              <a:cs typeface="Times New Roman" panose="02020603050405020304" pitchFamily="18" charset="0"/>
                                            </a:rPr>
                                            <m:t>𝑘</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sub>
                                        <m:sup>
                                          <m:r>
                                            <a:rPr lang="en-US" altLang="zh-CN" i="1">
                                              <a:latin typeface="Cambria Math" panose="02040503050406030204" pitchFamily="18" charset="0"/>
                                              <a:ea typeface="宋体" panose="02010600030101010101" pitchFamily="2" charset="-122"/>
                                              <a:cs typeface="Times New Roman" panose="02020603050405020304" pitchFamily="18" charset="0"/>
                                            </a:rPr>
                                            <m:t>∗</m:t>
                                          </m:r>
                                        </m:sup>
                                      </m:sSubSup>
                                    </m:sub>
                                  </m:sSub>
                                </m:e>
                              </m:d>
                              <m:r>
                                <a:rPr lang="en-US" altLang="zh-CN" i="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𝑌</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sub>
                              </m:sSub>
                            </m:e>
                          </m:d>
                        </m:e>
                        <m:sup>
                          <m:r>
                            <a:rPr lang="en-US" altLang="zh-CN" b="0" i="1" smtClean="0">
                              <a:latin typeface="Cambria Math" panose="02040503050406030204" pitchFamily="18" charset="0"/>
                              <a:ea typeface="宋体" panose="02010600030101010101" pitchFamily="2" charset="-122"/>
                              <a:cs typeface="Times New Roman" panose="02020603050405020304" pitchFamily="18" charset="0"/>
                            </a:rPr>
                            <m:t>2</m:t>
                          </m:r>
                        </m:sup>
                      </m:sSup>
                    </m:oMath>
                  </m:oMathPara>
                </a14:m>
                <a:endParaRPr lang="en-US" altLang="zh-CN" b="0" dirty="0">
                  <a:ea typeface="宋体" panose="02010600030101010101" pitchFamily="2" charset="-122"/>
                  <a:cs typeface="Times New Roman" panose="02020603050405020304" pitchFamily="18" charset="0"/>
                </a:endParaRPr>
              </a:p>
              <a:p>
                <a:pPr>
                  <a:lnSpc>
                    <a:spcPct val="120000"/>
                  </a:lnSpc>
                </a:pPr>
                <a14:m>
                  <m:oMath xmlns:m="http://schemas.openxmlformats.org/officeDocument/2006/math">
                    <m:acc>
                      <m:accPr>
                        <m:chr m:val="̃"/>
                        <m:ctrlPr>
                          <a:rPr lang="en-US" altLang="zh-CN" i="1" smtClean="0">
                            <a:latin typeface="Cambria Math" panose="02040503050406030204" pitchFamily="18" charset="0"/>
                            <a:ea typeface="宋体" panose="02010600030101010101" pitchFamily="2" charset="-122"/>
                            <a:cs typeface="Times New Roman" panose="02020603050405020304" pitchFamily="18" charset="0"/>
                          </a:rPr>
                        </m:ctrlPr>
                      </m:accPr>
                      <m:e>
                        <m:r>
                          <a:rPr lang="en-US" altLang="zh-CN" i="1">
                            <a:latin typeface="Cambria Math" panose="02040503050406030204" pitchFamily="18" charset="0"/>
                            <a:ea typeface="宋体" panose="02010600030101010101" pitchFamily="2" charset="-122"/>
                            <a:cs typeface="Times New Roman" panose="02020603050405020304" pitchFamily="18" charset="0"/>
                          </a:rPr>
                          <m:t>𝑧</m:t>
                        </m:r>
                      </m:e>
                    </m:acc>
                    <m:r>
                      <a:rPr lang="en-US" altLang="zh-CN" i="1">
                        <a:latin typeface="Cambria Math" panose="02040503050406030204" pitchFamily="18" charset="0"/>
                        <a:ea typeface="Cambria Math" panose="02040503050406030204" pitchFamily="18" charset="0"/>
                      </a:rPr>
                      <m:t>∈</m:t>
                    </m:r>
                    <m:m>
                      <m:mPr>
                        <m:mcs>
                          <m:mc>
                            <m:mcPr>
                              <m:count m:val="1"/>
                              <m:mcJc m:val="center"/>
                            </m:mcPr>
                          </m:mc>
                        </m:mcs>
                        <m:ctrlPr>
                          <a:rPr lang="en-US" altLang="zh-CN" i="1">
                            <a:latin typeface="Cambria Math" panose="02040503050406030204" pitchFamily="18" charset="0"/>
                            <a:ea typeface="Cambria Math" panose="02040503050406030204" pitchFamily="18" charset="0"/>
                          </a:rPr>
                        </m:ctrlPr>
                      </m:mPr>
                      <m:mr>
                        <m:e>
                          <m:func>
                            <m:funcPr>
                              <m:ctrlPr>
                                <a:rPr lang="en-US" altLang="zh-CN" i="1">
                                  <a:latin typeface="Cambria Math" panose="02040503050406030204" pitchFamily="18" charset="0"/>
                                  <a:ea typeface="Cambria Math" panose="02040503050406030204" pitchFamily="18" charset="0"/>
                                </a:rPr>
                              </m:ctrlPr>
                            </m:funcPr>
                            <m:fName>
                              <m:r>
                                <m:rPr>
                                  <m:sty m:val="p"/>
                                </m:rPr>
                                <a:rPr lang="en-US" altLang="zh-CN">
                                  <a:latin typeface="Cambria Math" panose="02040503050406030204" pitchFamily="18" charset="0"/>
                                  <a:ea typeface="Cambria Math" panose="02040503050406030204" pitchFamily="18" charset="0"/>
                                </a:rPr>
                                <m:t>arg</m:t>
                              </m:r>
                            </m:fName>
                            <m:e>
                              <m:r>
                                <a:rPr lang="en-US" altLang="zh-CN" i="1">
                                  <a:latin typeface="Cambria Math" panose="02040503050406030204" pitchFamily="18" charset="0"/>
                                  <a:ea typeface="Cambria Math" panose="02040503050406030204" pitchFamily="18" charset="0"/>
                                </a:rPr>
                                <m:t>𝑚𝑖𝑛</m:t>
                              </m:r>
                            </m:e>
                          </m:func>
                        </m:e>
                      </m:mr>
                      <m:mr>
                        <m:e>
                          <m:acc>
                            <m:accPr>
                              <m:chr m:val="̃"/>
                              <m:ctrlPr>
                                <a:rPr lang="en-US" altLang="zh-CN" i="1">
                                  <a:latin typeface="Cambria Math" panose="02040503050406030204" pitchFamily="18" charset="0"/>
                                  <a:ea typeface="宋体" panose="02010600030101010101" pitchFamily="2" charset="-122"/>
                                  <a:cs typeface="Times New Roman" panose="02020603050405020304" pitchFamily="18" charset="0"/>
                                </a:rPr>
                              </m:ctrlPr>
                            </m:accPr>
                            <m:e>
                              <m:r>
                                <a:rPr lang="en-US" altLang="zh-CN" i="1">
                                  <a:latin typeface="Cambria Math" panose="02040503050406030204" pitchFamily="18" charset="0"/>
                                  <a:ea typeface="宋体" panose="02010600030101010101" pitchFamily="2" charset="-122"/>
                                  <a:cs typeface="Times New Roman" panose="02020603050405020304" pitchFamily="18" charset="0"/>
                                </a:rPr>
                                <m:t>𝑧</m:t>
                              </m:r>
                            </m:e>
                          </m:acc>
                          <m:r>
                            <a:rPr lang="en-US" altLang="zh-CN" i="1">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m:rPr>
                                  <m:sty m:val="p"/>
                                </m:rPr>
                                <a:rPr lang="el-GR" altLang="zh-CN" i="1">
                                  <a:latin typeface="Cambria Math" panose="02040503050406030204" pitchFamily="18" charset="0"/>
                                  <a:ea typeface="Cambria Math" panose="02040503050406030204" pitchFamily="18" charset="0"/>
                                  <a:cs typeface="Times New Roman" panose="02020603050405020304" pitchFamily="18" charset="0"/>
                                </a:rPr>
                                <m:t>Γ</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𝑠</m:t>
                              </m:r>
                            </m:sub>
                          </m:sSub>
                        </m:e>
                      </m:mr>
                    </m:m>
                    <m:f>
                      <m:fPr>
                        <m:ctrlPr>
                          <a:rPr lang="en-US" altLang="zh-CN" i="1">
                            <a:latin typeface="Cambria Math" panose="02040503050406030204" pitchFamily="18" charset="0"/>
                            <a:ea typeface="Cambria Math" panose="02040503050406030204" pitchFamily="18" charset="0"/>
                          </a:rPr>
                        </m:ctrlPr>
                      </m:fPr>
                      <m:num>
                        <m:r>
                          <a:rPr lang="en-US" altLang="zh-CN" i="1">
                            <a:latin typeface="Cambria Math" panose="02040503050406030204" pitchFamily="18" charset="0"/>
                            <a:ea typeface="Cambria Math" panose="02040503050406030204" pitchFamily="18" charset="0"/>
                          </a:rPr>
                          <m:t>1</m:t>
                        </m:r>
                      </m:num>
                      <m:den>
                        <m:r>
                          <a:rPr lang="en-US" altLang="zh-CN" i="1">
                            <a:latin typeface="Cambria Math" panose="02040503050406030204" pitchFamily="18" charset="0"/>
                            <a:ea typeface="Cambria Math" panose="02040503050406030204" pitchFamily="18" charset="0"/>
                          </a:rPr>
                          <m:t>𝑛</m:t>
                        </m:r>
                      </m:den>
                    </m:f>
                    <m:sSubSup>
                      <m:sSubSupPr>
                        <m:ctrlPr>
                          <a:rPr lang="en-US" altLang="zh-CN" i="1" dirty="0">
                            <a:latin typeface="Cambria Math" panose="02040503050406030204" pitchFamily="18" charset="0"/>
                            <a:ea typeface="宋体" panose="02010600030101010101" pitchFamily="2" charset="-122"/>
                            <a:cs typeface="Times New Roman" panose="02020603050405020304" pitchFamily="18" charset="0"/>
                          </a:rPr>
                        </m:ctrlPr>
                      </m:sSubSupPr>
                      <m:e>
                        <m:r>
                          <m:rPr>
                            <m:sty m:val="p"/>
                          </m:rPr>
                          <a:rPr lang="en-US" altLang="zh-CN" i="1" dirty="0">
                            <a:latin typeface="Cambria Math" panose="02040503050406030204" pitchFamily="18" charset="0"/>
                            <a:ea typeface="宋体" panose="02010600030101010101" pitchFamily="2" charset="-122"/>
                            <a:cs typeface="Times New Roman" panose="02020603050405020304" pitchFamily="18" charset="0"/>
                          </a:rPr>
                          <m:t>Σ</m:t>
                        </m:r>
                      </m:e>
                      <m:sub>
                        <m:r>
                          <a:rPr lang="en-US" altLang="zh-CN" i="1" dirty="0">
                            <a:latin typeface="Cambria Math" panose="02040503050406030204" pitchFamily="18" charset="0"/>
                            <a:ea typeface="宋体" panose="02010600030101010101" pitchFamily="2" charset="-122"/>
                            <a:cs typeface="Times New Roman" panose="02020603050405020304" pitchFamily="18" charset="0"/>
                          </a:rPr>
                          <m:t>𝑖</m:t>
                        </m:r>
                        <m:r>
                          <a:rPr lang="en-US" altLang="zh-CN" i="1" dirty="0">
                            <a:latin typeface="Cambria Math" panose="02040503050406030204" pitchFamily="18" charset="0"/>
                            <a:ea typeface="宋体" panose="02010600030101010101" pitchFamily="2" charset="-122"/>
                            <a:cs typeface="Times New Roman" panose="02020603050405020304" pitchFamily="18" charset="0"/>
                          </a:rPr>
                          <m:t>=1</m:t>
                        </m:r>
                      </m:sub>
                      <m:sup>
                        <m:r>
                          <a:rPr lang="en-US" altLang="zh-CN" i="1" dirty="0">
                            <a:latin typeface="Cambria Math" panose="02040503050406030204" pitchFamily="18" charset="0"/>
                            <a:ea typeface="宋体" panose="02010600030101010101" pitchFamily="2" charset="-122"/>
                            <a:cs typeface="Times New Roman" panose="02020603050405020304" pitchFamily="18" charset="0"/>
                          </a:rPr>
                          <m:t>𝑛</m:t>
                        </m:r>
                      </m:sup>
                    </m:sSubSup>
                  </m:oMath>
                </a14:m>
                <a:r>
                  <a:rPr lang="en-US" altLang="zh-CN" dirty="0">
                    <a:ea typeface="宋体" panose="02010600030101010101" pitchFamily="2" charset="-122"/>
                    <a:cs typeface="Times New Roman" panose="02020603050405020304" pitchFamily="18" charset="0"/>
                  </a:rPr>
                  <a:t> </a:t>
                </a:r>
                <a14:m>
                  <m:oMath xmlns:m="http://schemas.openxmlformats.org/officeDocument/2006/math">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𝑙</m:t>
                        </m:r>
                      </m:e>
                      <m:sub>
                        <m:r>
                          <a:rPr lang="en-US" altLang="zh-CN" i="1">
                            <a:latin typeface="Cambria Math" panose="02040503050406030204" pitchFamily="18" charset="0"/>
                            <a:ea typeface="宋体" panose="02010600030101010101" pitchFamily="2" charset="-122"/>
                            <a:cs typeface="Times New Roman" panose="02020603050405020304" pitchFamily="18" charset="0"/>
                          </a:rPr>
                          <m:t>2</m:t>
                        </m:r>
                      </m:sub>
                    </m:sSub>
                    <m:d>
                      <m:d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dPr>
                      <m:e>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𝑉</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i="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𝐶</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r>
                              <a:rPr lang="en-US" altLang="zh-CN" i="1">
                                <a:latin typeface="Cambria Math" panose="02040503050406030204" pitchFamily="18" charset="0"/>
                                <a:ea typeface="宋体" panose="02010600030101010101" pitchFamily="2" charset="-122"/>
                                <a:cs typeface="Times New Roman" panose="02020603050405020304" pitchFamily="18" charset="0"/>
                              </a:rPr>
                              <m:t>,</m:t>
                            </m:r>
                            <m:sSubSup>
                              <m:sSubSup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SupPr>
                              <m:e>
                                <m:r>
                                  <a:rPr lang="en-US" altLang="zh-CN" i="1">
                                    <a:latin typeface="Cambria Math" panose="02040503050406030204" pitchFamily="18" charset="0"/>
                                    <a:ea typeface="宋体" panose="02010600030101010101" pitchFamily="2" charset="-122"/>
                                    <a:cs typeface="Times New Roman" panose="02020603050405020304" pitchFamily="18" charset="0"/>
                                  </a:rPr>
                                  <m:t>𝑘</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sub>
                              <m:sup>
                                <m:r>
                                  <a:rPr lang="en-US" altLang="zh-CN" i="1">
                                    <a:latin typeface="Cambria Math" panose="02040503050406030204" pitchFamily="18" charset="0"/>
                                    <a:ea typeface="宋体" panose="02010600030101010101" pitchFamily="2" charset="-122"/>
                                    <a:cs typeface="Times New Roman" panose="02020603050405020304" pitchFamily="18" charset="0"/>
                                  </a:rPr>
                                  <m:t>∗</m:t>
                                </m:r>
                              </m:sup>
                            </m:sSubSup>
                          </m:sub>
                        </m:sSub>
                        <m:r>
                          <a:rPr lang="en-US" altLang="zh-CN" i="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𝑌</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i="1">
                            <a:latin typeface="Cambria Math" panose="02040503050406030204" pitchFamily="18" charset="0"/>
                            <a:ea typeface="宋体" panose="02010600030101010101" pitchFamily="2" charset="-122"/>
                            <a:cs typeface="Times New Roman" panose="02020603050405020304" pitchFamily="18" charset="0"/>
                          </a:rPr>
                          <m:t>;</m:t>
                        </m:r>
                        <m:acc>
                          <m:accPr>
                            <m:chr m:val="̃"/>
                            <m:ctrlPr>
                              <a:rPr lang="en-US" altLang="zh-CN" i="1">
                                <a:latin typeface="Cambria Math" panose="02040503050406030204" pitchFamily="18" charset="0"/>
                                <a:ea typeface="宋体" panose="02010600030101010101" pitchFamily="2" charset="-122"/>
                                <a:cs typeface="Times New Roman" panose="02020603050405020304" pitchFamily="18" charset="0"/>
                              </a:rPr>
                            </m:ctrlPr>
                          </m:accPr>
                          <m:e>
                            <m:r>
                              <a:rPr lang="en-US" altLang="zh-CN" i="1">
                                <a:latin typeface="Cambria Math" panose="02040503050406030204" pitchFamily="18" charset="0"/>
                                <a:ea typeface="宋体" panose="02010600030101010101" pitchFamily="2" charset="-122"/>
                                <a:cs typeface="Times New Roman" panose="02020603050405020304" pitchFamily="18" charset="0"/>
                              </a:rPr>
                              <m:t>𝑧</m:t>
                            </m:r>
                          </m:e>
                        </m:acc>
                      </m:e>
                    </m:d>
                  </m:oMath>
                </a14:m>
                <a:endParaRPr lang="en-US" altLang="zh-CN" b="0" dirty="0">
                  <a:ea typeface="宋体" panose="02010600030101010101" pitchFamily="2" charset="-122"/>
                  <a:cs typeface="Times New Roman" panose="02020603050405020304" pitchFamily="18" charset="0"/>
                </a:endParaRPr>
              </a:p>
            </p:txBody>
          </p:sp>
        </mc:Choice>
        <mc:Fallback xmlns="">
          <p:sp>
            <p:nvSpPr>
              <p:cNvPr id="39" name="文本框 38">
                <a:extLst>
                  <a:ext uri="{FF2B5EF4-FFF2-40B4-BE49-F238E27FC236}">
                    <a16:creationId xmlns:a16="http://schemas.microsoft.com/office/drawing/2014/main" id="{569E9EC7-0213-4243-954F-52DD8F3415FC}"/>
                  </a:ext>
                </a:extLst>
              </p:cNvPr>
              <p:cNvSpPr txBox="1">
                <a:spLocks noRot="1" noChangeAspect="1" noMove="1" noResize="1" noEditPoints="1" noAdjustHandles="1" noChangeArrowheads="1" noChangeShapeType="1" noTextEdit="1"/>
              </p:cNvSpPr>
              <p:nvPr/>
            </p:nvSpPr>
            <p:spPr>
              <a:xfrm>
                <a:off x="7117605" y="2835663"/>
                <a:ext cx="6928834" cy="1633139"/>
              </a:xfrm>
              <a:prstGeom prst="rect">
                <a:avLst/>
              </a:prstGeom>
              <a:blipFill>
                <a:blip r:embed="rId5"/>
                <a:stretch>
                  <a:fillRect l="-792" t="-111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69348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AF801885-64E7-4189-A5EF-148C43462EF7}"/>
              </a:ext>
            </a:extLst>
          </p:cNvPr>
          <p:cNvGrpSpPr/>
          <p:nvPr/>
        </p:nvGrpSpPr>
        <p:grpSpPr>
          <a:xfrm>
            <a:off x="-1" y="0"/>
            <a:ext cx="12192001" cy="1012223"/>
            <a:chOff x="1591733" y="302634"/>
            <a:chExt cx="12192001" cy="1012223"/>
          </a:xfrm>
        </p:grpSpPr>
        <p:pic>
          <p:nvPicPr>
            <p:cNvPr id="5" name="图片 4">
              <a:extLst>
                <a:ext uri="{FF2B5EF4-FFF2-40B4-BE49-F238E27FC236}">
                  <a16:creationId xmlns:a16="http://schemas.microsoft.com/office/drawing/2014/main" id="{E27118F9-D7BB-4057-86DD-88AE096638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1733" y="302634"/>
              <a:ext cx="12192000" cy="1001194"/>
            </a:xfrm>
            <a:prstGeom prst="rect">
              <a:avLst/>
            </a:prstGeom>
          </p:spPr>
        </p:pic>
        <p:grpSp>
          <p:nvGrpSpPr>
            <p:cNvPr id="6" name="组合 5">
              <a:extLst>
                <a:ext uri="{FF2B5EF4-FFF2-40B4-BE49-F238E27FC236}">
                  <a16:creationId xmlns:a16="http://schemas.microsoft.com/office/drawing/2014/main" id="{37F31720-A603-4301-9BAA-E43FB30BB130}"/>
                </a:ext>
              </a:extLst>
            </p:cNvPr>
            <p:cNvGrpSpPr/>
            <p:nvPr/>
          </p:nvGrpSpPr>
          <p:grpSpPr>
            <a:xfrm>
              <a:off x="1591734" y="313663"/>
              <a:ext cx="12192000" cy="1001194"/>
              <a:chOff x="2446369" y="17330"/>
              <a:chExt cx="9745631" cy="1001194"/>
            </a:xfrm>
          </p:grpSpPr>
          <p:pic>
            <p:nvPicPr>
              <p:cNvPr id="7" name="图片 6">
                <a:extLst>
                  <a:ext uri="{FF2B5EF4-FFF2-40B4-BE49-F238E27FC236}">
                    <a16:creationId xmlns:a16="http://schemas.microsoft.com/office/drawing/2014/main" id="{7AEC3D07-8185-4E79-9185-1F85D7A4D8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6369" y="17330"/>
                <a:ext cx="9745631" cy="1001194"/>
              </a:xfrm>
              <a:prstGeom prst="rect">
                <a:avLst/>
              </a:prstGeom>
            </p:spPr>
          </p:pic>
          <p:cxnSp>
            <p:nvCxnSpPr>
              <p:cNvPr id="8" name="直接连接符 7">
                <a:extLst>
                  <a:ext uri="{FF2B5EF4-FFF2-40B4-BE49-F238E27FC236}">
                    <a16:creationId xmlns:a16="http://schemas.microsoft.com/office/drawing/2014/main" id="{44EC1387-B8D6-464A-9C8D-55D32B26751F}"/>
                  </a:ext>
                </a:extLst>
              </p:cNvPr>
              <p:cNvCxnSpPr/>
              <p:nvPr/>
            </p:nvCxnSpPr>
            <p:spPr>
              <a:xfrm>
                <a:off x="4648200" y="191424"/>
                <a:ext cx="0" cy="4024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AC2B6E8D-A11D-4B77-A4C3-F89B9977012B}"/>
                  </a:ext>
                </a:extLst>
              </p:cNvPr>
              <p:cNvCxnSpPr/>
              <p:nvPr/>
            </p:nvCxnSpPr>
            <p:spPr>
              <a:xfrm>
                <a:off x="7021286" y="202453"/>
                <a:ext cx="0" cy="4024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D1D0C202-CE2D-4229-A15C-D8FED84A6D2C}"/>
                  </a:ext>
                </a:extLst>
              </p:cNvPr>
              <p:cNvSpPr txBox="1"/>
              <p:nvPr/>
            </p:nvSpPr>
            <p:spPr>
              <a:xfrm>
                <a:off x="2449738" y="241054"/>
                <a:ext cx="21984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个人信息</a:t>
                </a:r>
              </a:p>
            </p:txBody>
          </p:sp>
        </p:grpSp>
      </p:grpSp>
      <p:sp>
        <p:nvSpPr>
          <p:cNvPr id="11" name="文本框 10">
            <a:extLst>
              <a:ext uri="{FF2B5EF4-FFF2-40B4-BE49-F238E27FC236}">
                <a16:creationId xmlns:a16="http://schemas.microsoft.com/office/drawing/2014/main" id="{2D8FAD64-E592-4BB0-BF49-8055A5F94C66}"/>
              </a:ext>
            </a:extLst>
          </p:cNvPr>
          <p:cNvSpPr txBox="1"/>
          <p:nvPr/>
        </p:nvSpPr>
        <p:spPr>
          <a:xfrm>
            <a:off x="405687" y="948038"/>
            <a:ext cx="4320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b="1" spc="130" dirty="0">
                <a:solidFill>
                  <a:srgbClr val="000000"/>
                </a:solidFill>
                <a:latin typeface="Times New Roman" panose="02020603050405020304" pitchFamily="18" charset="0"/>
                <a:ea typeface="思源宋体 CN Heavy" panose="02020900000000000000" pitchFamily="18" charset="-122"/>
                <a:cs typeface="Times New Roman" panose="02020603050405020304" pitchFamily="18" charset="0"/>
              </a:rPr>
              <a:t>2 Modeling Interference</a:t>
            </a:r>
          </a:p>
        </p:txBody>
      </p:sp>
      <p:cxnSp>
        <p:nvCxnSpPr>
          <p:cNvPr id="13" name="直接连接符 12">
            <a:extLst>
              <a:ext uri="{FF2B5EF4-FFF2-40B4-BE49-F238E27FC236}">
                <a16:creationId xmlns:a16="http://schemas.microsoft.com/office/drawing/2014/main" id="{00BE042F-B1BC-4CAC-90FD-CE34D872EA0F}"/>
              </a:ext>
            </a:extLst>
          </p:cNvPr>
          <p:cNvCxnSpPr>
            <a:cxnSpLocks/>
          </p:cNvCxnSpPr>
          <p:nvPr/>
        </p:nvCxnSpPr>
        <p:spPr>
          <a:xfrm>
            <a:off x="512412" y="1342330"/>
            <a:ext cx="2047907" cy="0"/>
          </a:xfrm>
          <a:prstGeom prst="line">
            <a:avLst/>
          </a:prstGeom>
          <a:ln w="28575">
            <a:solidFill>
              <a:srgbClr val="520576"/>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18D8A3DE-8337-46DC-BC88-750EB6272DC4}"/>
                  </a:ext>
                </a:extLst>
              </p:cNvPr>
              <p:cNvSpPr txBox="1"/>
              <p:nvPr/>
            </p:nvSpPr>
            <p:spPr>
              <a:xfrm>
                <a:off x="405686" y="1758752"/>
                <a:ext cx="9483378" cy="4588885"/>
              </a:xfrm>
              <a:prstGeom prst="rect">
                <a:avLst/>
              </a:prstGeom>
              <a:noFill/>
            </p:spPr>
            <p:txBody>
              <a:bodyPr wrap="square">
                <a:spAutoFit/>
              </a:bodyPr>
              <a:lstStyle/>
              <a:p>
                <a:pPr fontAlgn="base">
                  <a:lnSpc>
                    <a:spcPct val="120000"/>
                  </a:lnSpc>
                  <a:buFont typeface="+mj-lt"/>
                  <a:buAutoNum type="arabicPeriod"/>
                </a:pPr>
                <a:r>
                  <a:rPr lang="zh-CN" altLang="en-US" b="0" i="0" dirty="0">
                    <a:solidFill>
                      <a:srgbClr val="000000"/>
                    </a:solidFill>
                    <a:effectLst/>
                    <a:latin typeface="Times New Roman" panose="02020603050405020304" pitchFamily="18" charset="0"/>
                    <a:ea typeface="宋体" panose="02010600030101010101" pitchFamily="2" charset="-122"/>
                  </a:rPr>
                  <a:t>​</a:t>
                </a:r>
                <a:r>
                  <a:rPr lang="zh-CN" altLang="en-US" b="1" i="0" dirty="0">
                    <a:solidFill>
                      <a:srgbClr val="000000"/>
                    </a:solidFill>
                    <a:effectLst/>
                    <a:latin typeface="Times New Roman" panose="02020603050405020304" pitchFamily="18" charset="0"/>
                    <a:ea typeface="宋体" panose="02010600030101010101" pitchFamily="2" charset="-122"/>
                  </a:rPr>
                  <a:t>推荐选择模型</a:t>
                </a:r>
                <a:r>
                  <a:rPr lang="zh-CN" altLang="en-US" b="0" i="0" dirty="0">
                    <a:solidFill>
                      <a:srgbClr val="000000"/>
                    </a:solidFill>
                    <a:effectLst/>
                    <a:latin typeface="Times New Roman" panose="02020603050405020304" pitchFamily="18" charset="0"/>
                    <a:ea typeface="宋体" panose="02010600030101010101" pitchFamily="2" charset="-122"/>
                  </a:rPr>
                  <a:t>​：由交叉熵损失函数 </a:t>
                </a:r>
                <a14:m>
                  <m:oMath xmlns:m="http://schemas.openxmlformats.org/officeDocument/2006/math">
                    <m:sSub>
                      <m:sSubPr>
                        <m:ctrlP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宋体" panose="02010600030101010101" pitchFamily="2" charset="-122"/>
                            <a:cs typeface="Times New Roman" panose="02020603050405020304" pitchFamily="18" charset="0"/>
                          </a:rPr>
                        </m:ctrlPr>
                      </m:sSubPr>
                      <m:e>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ea typeface="宋体" panose="02010600030101010101" pitchFamily="2" charset="-122"/>
                            <a:cs typeface="Times New Roman" panose="02020603050405020304" pitchFamily="18" charset="0"/>
                          </a:rPr>
                          <m:t>𝑙</m:t>
                        </m:r>
                      </m:e>
                      <m:sub>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宋体" panose="02010600030101010101" pitchFamily="2" charset="-122"/>
                            <a:cs typeface="Times New Roman" panose="02020603050405020304" pitchFamily="18" charset="0"/>
                          </a:rPr>
                          <m:t>1</m:t>
                        </m:r>
                      </m:sub>
                    </m:sSub>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宋体" panose="02010600030101010101" pitchFamily="2" charset="-122"/>
                        <a:cs typeface="Times New Roman" panose="02020603050405020304" pitchFamily="18" charset="0"/>
                      </a:rPr>
                      <m:t> </m:t>
                    </m:r>
                  </m:oMath>
                </a14:m>
                <a:r>
                  <a:rPr lang="en-US" altLang="zh-CN" b="0" i="0" dirty="0">
                    <a:solidFill>
                      <a:srgbClr val="000000"/>
                    </a:solidFill>
                    <a:effectLst/>
                    <a:latin typeface="Times New Roman" panose="02020603050405020304" pitchFamily="18" charset="0"/>
                    <a:ea typeface="宋体" panose="02010600030101010101" pitchFamily="2" charset="-122"/>
                  </a:rPr>
                  <a:t>​</a:t>
                </a:r>
                <a:r>
                  <a:rPr lang="zh-CN" altLang="en-US" b="0" i="0" dirty="0">
                    <a:solidFill>
                      <a:srgbClr val="000000"/>
                    </a:solidFill>
                    <a:effectLst/>
                    <a:latin typeface="Times New Roman" panose="02020603050405020304" pitchFamily="18" charset="0"/>
                    <a:ea typeface="宋体" panose="02010600030101010101" pitchFamily="2" charset="-122"/>
                  </a:rPr>
                  <a:t>驱动训练，得到 </a:t>
                </a:r>
                <a14:m>
                  <m:oMath xmlns:m="http://schemas.openxmlformats.org/officeDocument/2006/math">
                    <m:d>
                      <m:dPr>
                        <m:ctrlPr>
                          <a:rPr lang="en-US" altLang="zh-CN" i="1">
                            <a:latin typeface="Cambria Math" panose="02040503050406030204" pitchFamily="18" charset="0"/>
                          </a:rPr>
                        </m:ctrlPr>
                      </m:dPr>
                      <m:e>
                        <m:acc>
                          <m:accPr>
                            <m:chr m:val="̂"/>
                            <m:ctrlPr>
                              <a:rPr lang="en-US" altLang="zh-CN" i="1">
                                <a:latin typeface="Cambria Math" panose="02040503050406030204" pitchFamily="18" charset="0"/>
                              </a:rPr>
                            </m:ctrlPr>
                          </m:accPr>
                          <m:e>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𝑠</m:t>
                                </m:r>
                              </m:e>
                              <m:sub>
                                <m:r>
                                  <a:rPr lang="en-US" altLang="zh-CN" i="1">
                                    <a:latin typeface="Cambria Math" panose="02040503050406030204" pitchFamily="18" charset="0"/>
                                    <a:ea typeface="宋体" panose="02010600030101010101" pitchFamily="2" charset="-122"/>
                                    <a:cs typeface="Times New Roman" panose="02020603050405020304" pitchFamily="18" charset="0"/>
                                  </a:rPr>
                                  <m:t>0</m:t>
                                </m:r>
                              </m:sub>
                            </m:sSub>
                          </m:e>
                        </m:acc>
                        <m:r>
                          <a:rPr lang="en-US" altLang="zh-CN" i="1">
                            <a:latin typeface="Cambria Math" panose="02040503050406030204" pitchFamily="18" charset="0"/>
                          </a:rPr>
                          <m:t>,</m:t>
                        </m:r>
                        <m:acc>
                          <m:accPr>
                            <m:chr m:val="̂"/>
                            <m:ctrlPr>
                              <a:rPr lang="en-US" altLang="zh-CN" i="1">
                                <a:latin typeface="Cambria Math" panose="02040503050406030204" pitchFamily="18" charset="0"/>
                              </a:rPr>
                            </m:ctrlPr>
                          </m:accPr>
                          <m:e>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𝑠</m:t>
                                </m:r>
                              </m:e>
                              <m:sub>
                                <m:r>
                                  <a:rPr lang="en-US" altLang="zh-CN" i="1">
                                    <a:latin typeface="Cambria Math" panose="02040503050406030204" pitchFamily="18" charset="0"/>
                                    <a:ea typeface="宋体" panose="02010600030101010101" pitchFamily="2" charset="-122"/>
                                    <a:cs typeface="Times New Roman" panose="02020603050405020304" pitchFamily="18" charset="0"/>
                                  </a:rPr>
                                  <m:t>1</m:t>
                                </m:r>
                              </m:sub>
                            </m:sSub>
                          </m:e>
                        </m:acc>
                      </m:e>
                    </m:d>
                    <m:r>
                      <a:rPr lang="en-US" altLang="zh-CN" i="1">
                        <a:latin typeface="Cambria Math" panose="02040503050406030204" pitchFamily="18" charset="0"/>
                        <a:ea typeface="宋体" panose="02010600030101010101" pitchFamily="2" charset="-122"/>
                        <a:cs typeface="Times New Roman" panose="02020603050405020304" pitchFamily="18" charset="0"/>
                      </a:rPr>
                      <m:t> </m:t>
                    </m:r>
                  </m:oMath>
                </a14:m>
                <a:r>
                  <a:rPr lang="en-US" altLang="zh-CN" b="0" i="0" dirty="0">
                    <a:solidFill>
                      <a:srgbClr val="000000"/>
                    </a:solidFill>
                    <a:effectLst/>
                    <a:latin typeface="Times New Roman" panose="02020603050405020304" pitchFamily="18" charset="0"/>
                    <a:ea typeface="宋体" panose="02010600030101010101" pitchFamily="2" charset="-122"/>
                  </a:rPr>
                  <a:t>​</a:t>
                </a:r>
                <a:r>
                  <a:rPr lang="zh-CN" altLang="en-US" b="0" i="0" dirty="0">
                    <a:solidFill>
                      <a:srgbClr val="000000"/>
                    </a:solidFill>
                    <a:effectLst/>
                    <a:latin typeface="Times New Roman" panose="02020603050405020304" pitchFamily="18" charset="0"/>
                    <a:ea typeface="宋体" panose="02010600030101010101" pitchFamily="2" charset="-122"/>
                  </a:rPr>
                  <a:t>。</a:t>
                </a:r>
              </a:p>
              <a:p>
                <a:pPr fontAlgn="base">
                  <a:lnSpc>
                    <a:spcPct val="120000"/>
                  </a:lnSpc>
                  <a:buFont typeface="+mj-lt"/>
                  <a:buAutoNum type="arabicPeriod"/>
                </a:pPr>
                <a:r>
                  <a:rPr lang="zh-CN" altLang="en-US" b="0" i="0" dirty="0">
                    <a:solidFill>
                      <a:srgbClr val="000000"/>
                    </a:solidFill>
                    <a:effectLst/>
                    <a:latin typeface="Times New Roman" panose="02020603050405020304" pitchFamily="18" charset="0"/>
                    <a:ea typeface="宋体" panose="02010600030101010101" pitchFamily="2" charset="-122"/>
                  </a:rPr>
                  <a:t>​</a:t>
                </a:r>
                <a:r>
                  <a:rPr lang="zh-CN" altLang="en-US" b="1" i="0" dirty="0">
                    <a:solidFill>
                      <a:srgbClr val="000000"/>
                    </a:solidFill>
                    <a:effectLst/>
                    <a:latin typeface="Times New Roman" panose="02020603050405020304" pitchFamily="18" charset="0"/>
                    <a:ea typeface="宋体" panose="02010600030101010101" pitchFamily="2" charset="-122"/>
                  </a:rPr>
                  <a:t>用户响应模型</a:t>
                </a:r>
                <a:r>
                  <a:rPr lang="zh-CN" altLang="en-US" b="0" i="0" dirty="0">
                    <a:solidFill>
                      <a:srgbClr val="000000"/>
                    </a:solidFill>
                    <a:effectLst/>
                    <a:latin typeface="Times New Roman" panose="02020603050405020304" pitchFamily="18" charset="0"/>
                    <a:ea typeface="宋体" panose="02010600030101010101" pitchFamily="2" charset="-122"/>
                  </a:rPr>
                  <a:t>​：由均方误差损失函数 </a:t>
                </a:r>
                <a14:m>
                  <m:oMath xmlns:m="http://schemas.openxmlformats.org/officeDocument/2006/math">
                    <m:sSub>
                      <m:sSubPr>
                        <m:ctrlP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宋体" panose="02010600030101010101" pitchFamily="2" charset="-122"/>
                            <a:cs typeface="Times New Roman" panose="02020603050405020304" pitchFamily="18" charset="0"/>
                          </a:rPr>
                        </m:ctrlPr>
                      </m:sSubPr>
                      <m:e>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ea typeface="宋体" panose="02010600030101010101" pitchFamily="2" charset="-122"/>
                            <a:cs typeface="Times New Roman" panose="02020603050405020304" pitchFamily="18" charset="0"/>
                          </a:rPr>
                          <m:t>𝑙</m:t>
                        </m:r>
                      </m:e>
                      <m:sub>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宋体" panose="02010600030101010101" pitchFamily="2" charset="-122"/>
                            <a:cs typeface="Times New Roman" panose="02020603050405020304" pitchFamily="18" charset="0"/>
                          </a:rPr>
                          <m:t>2</m:t>
                        </m:r>
                      </m:sub>
                    </m:sSub>
                  </m:oMath>
                </a14:m>
                <a:r>
                  <a:rPr lang="zh-CN" altLang="en-US" b="0" i="0" dirty="0">
                    <a:solidFill>
                      <a:srgbClr val="000000"/>
                    </a:solidFill>
                    <a:effectLst/>
                    <a:latin typeface="Times New Roman" panose="02020603050405020304" pitchFamily="18" charset="0"/>
                    <a:ea typeface="宋体" panose="02010600030101010101" pitchFamily="2" charset="-122"/>
                  </a:rPr>
                  <a:t>驱动训练，得到 </a:t>
                </a:r>
                <a14:m>
                  <m:oMath xmlns:m="http://schemas.openxmlformats.org/officeDocument/2006/math">
                    <m:acc>
                      <m:accPr>
                        <m:chr m:val="̃"/>
                        <m:ctrlPr>
                          <a:rPr lang="en-US" altLang="zh-CN" i="1">
                            <a:latin typeface="Cambria Math" panose="02040503050406030204" pitchFamily="18" charset="0"/>
                            <a:ea typeface="宋体" panose="02010600030101010101" pitchFamily="2" charset="-122"/>
                            <a:cs typeface="Times New Roman" panose="02020603050405020304" pitchFamily="18" charset="0"/>
                          </a:rPr>
                        </m:ctrlPr>
                      </m:accPr>
                      <m:e>
                        <m:r>
                          <a:rPr lang="en-US" altLang="zh-CN" i="1">
                            <a:latin typeface="Cambria Math" panose="02040503050406030204" pitchFamily="18" charset="0"/>
                            <a:ea typeface="宋体" panose="02010600030101010101" pitchFamily="2" charset="-122"/>
                            <a:cs typeface="Times New Roman" panose="02020603050405020304" pitchFamily="18" charset="0"/>
                          </a:rPr>
                          <m:t>𝑧</m:t>
                        </m:r>
                      </m:e>
                    </m:acc>
                    <m:r>
                      <a:rPr lang="en-US" altLang="zh-CN" i="1">
                        <a:latin typeface="Cambria Math" panose="02040503050406030204" pitchFamily="18" charset="0"/>
                        <a:ea typeface="宋体" panose="02010600030101010101" pitchFamily="2" charset="-122"/>
                        <a:cs typeface="Times New Roman" panose="02020603050405020304" pitchFamily="18" charset="0"/>
                      </a:rPr>
                      <m:t> </m:t>
                    </m:r>
                  </m:oMath>
                </a14:m>
                <a:r>
                  <a:rPr lang="zh-CN" altLang="en-US" b="0" i="0" dirty="0">
                    <a:solidFill>
                      <a:srgbClr val="000000"/>
                    </a:solidFill>
                    <a:effectLst/>
                    <a:latin typeface="Times New Roman" panose="02020603050405020304" pitchFamily="18" charset="0"/>
                    <a:ea typeface="宋体" panose="02010600030101010101" pitchFamily="2" charset="-122"/>
                  </a:rPr>
                  <a:t>。</a:t>
                </a:r>
                <a:endParaRPr lang="en-US" altLang="zh-CN" dirty="0">
                  <a:solidFill>
                    <a:srgbClr val="000000"/>
                  </a:solidFill>
                  <a:latin typeface="Times New Roman" panose="02020603050405020304" pitchFamily="18" charset="0"/>
                  <a:ea typeface="宋体" panose="02010600030101010101" pitchFamily="2" charset="-122"/>
                </a:endParaRPr>
              </a:p>
              <a:p>
                <a:pPr fontAlgn="base">
                  <a:lnSpc>
                    <a:spcPct val="120000"/>
                  </a:lnSpc>
                </a:pPr>
                <a:r>
                  <a:rPr lang="zh-CN" altLang="en-US" b="0" i="0" dirty="0">
                    <a:solidFill>
                      <a:srgbClr val="000000"/>
                    </a:solidFill>
                    <a:effectLst/>
                    <a:latin typeface="Times New Roman" panose="02020603050405020304" pitchFamily="18" charset="0"/>
                    <a:ea typeface="宋体" panose="02010600030101010101" pitchFamily="2" charset="-122"/>
                  </a:rPr>
                  <a:t>当</a:t>
                </a:r>
                <a14:m>
                  <m:oMath xmlns:m="http://schemas.openxmlformats.org/officeDocument/2006/math">
                    <m:sSub>
                      <m:sSubPr>
                        <m:ctrlP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宋体" panose="02010600030101010101" pitchFamily="2" charset="-122"/>
                            <a:cs typeface="Times New Roman" panose="02020603050405020304" pitchFamily="18" charset="0"/>
                          </a:rPr>
                        </m:ctrlPr>
                      </m:sSubPr>
                      <m:e>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ea typeface="宋体" panose="02010600030101010101" pitchFamily="2" charset="-122"/>
                            <a:cs typeface="Times New Roman" panose="02020603050405020304" pitchFamily="18" charset="0"/>
                          </a:rPr>
                          <m:t>𝑙</m:t>
                        </m:r>
                      </m:e>
                      <m:sub>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宋体" panose="02010600030101010101" pitchFamily="2" charset="-122"/>
                            <a:cs typeface="Times New Roman" panose="02020603050405020304" pitchFamily="18" charset="0"/>
                          </a:rPr>
                          <m:t>1</m:t>
                        </m:r>
                      </m:sub>
                    </m:sSub>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宋体" panose="02010600030101010101" pitchFamily="2" charset="-122"/>
                        <a:cs typeface="Times New Roman" panose="02020603050405020304" pitchFamily="18" charset="0"/>
                      </a:rPr>
                      <m:t> </m:t>
                    </m:r>
                  </m:oMath>
                </a14:m>
                <a:r>
                  <a:rPr lang="zh-CN" altLang="en-US" b="0" i="0" dirty="0">
                    <a:solidFill>
                      <a:srgbClr val="000000"/>
                    </a:solidFill>
                    <a:effectLst/>
                    <a:latin typeface="Times New Roman" panose="02020603050405020304" pitchFamily="18" charset="0"/>
                    <a:ea typeface="宋体" panose="02010600030101010101" pitchFamily="2" charset="-122"/>
                  </a:rPr>
                  <a:t>与</a:t>
                </a:r>
                <a14:m>
                  <m:oMath xmlns:m="http://schemas.openxmlformats.org/officeDocument/2006/math">
                    <m:sSub>
                      <m:sSubPr>
                        <m:ctrlPr>
                          <a:rPr lang="en-US" altLang="zh-CN" i="1">
                            <a:solidFill>
                              <a:prstClr val="black"/>
                            </a:solidFill>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solidFill>
                              <a:prstClr val="black"/>
                            </a:solidFill>
                            <a:latin typeface="Cambria Math" panose="02040503050406030204" pitchFamily="18" charset="0"/>
                            <a:ea typeface="宋体" panose="02010600030101010101" pitchFamily="2" charset="-122"/>
                            <a:cs typeface="Times New Roman" panose="02020603050405020304" pitchFamily="18" charset="0"/>
                          </a:rPr>
                          <m:t>𝑙</m:t>
                        </m:r>
                      </m:e>
                      <m:sub>
                        <m:r>
                          <a:rPr lang="en-US" altLang="zh-CN" b="0" i="1" smtClean="0">
                            <a:solidFill>
                              <a:prstClr val="black"/>
                            </a:solidFill>
                            <a:latin typeface="Cambria Math" panose="02040503050406030204" pitchFamily="18" charset="0"/>
                            <a:ea typeface="宋体" panose="02010600030101010101" pitchFamily="2" charset="-122"/>
                            <a:cs typeface="Times New Roman" panose="02020603050405020304" pitchFamily="18" charset="0"/>
                          </a:rPr>
                          <m:t>2</m:t>
                        </m:r>
                      </m:sub>
                    </m:sSub>
                    <m:r>
                      <a:rPr lang="en-US" altLang="zh-CN" i="1">
                        <a:solidFill>
                          <a:prstClr val="black"/>
                        </a:solidFill>
                        <a:latin typeface="Cambria Math" panose="02040503050406030204" pitchFamily="18" charset="0"/>
                        <a:ea typeface="宋体" panose="02010600030101010101" pitchFamily="2" charset="-122"/>
                        <a:cs typeface="Times New Roman" panose="02020603050405020304" pitchFamily="18" charset="0"/>
                      </a:rPr>
                      <m:t> </m:t>
                    </m:r>
                  </m:oMath>
                </a14:m>
                <a:r>
                  <a:rPr lang="zh-CN" altLang="en-US" b="0" i="0" dirty="0">
                    <a:solidFill>
                      <a:srgbClr val="000000"/>
                    </a:solidFill>
                    <a:effectLst/>
                    <a:latin typeface="Times New Roman" panose="02020603050405020304" pitchFamily="18" charset="0"/>
                    <a:ea typeface="宋体" panose="02010600030101010101" pitchFamily="2" charset="-122"/>
                  </a:rPr>
                  <a:t>被最小化程度越大，分别代表推荐选择刻画得越准确、用户响应被更准确预测</a:t>
                </a:r>
                <a:r>
                  <a:rPr lang="zh-CN" altLang="en-US" dirty="0">
                    <a:solidFill>
                      <a:srgbClr val="000000"/>
                    </a:solidFill>
                    <a:latin typeface="Times New Roman" panose="02020603050405020304" pitchFamily="18" charset="0"/>
                    <a:ea typeface="宋体" panose="02010600030101010101" pitchFamily="2" charset="-122"/>
                  </a:rPr>
                  <a:t>，计算的</a:t>
                </a:r>
                <a:r>
                  <a:rPr lang="en-US" altLang="zh-CN" dirty="0">
                    <a:solidFill>
                      <a:srgbClr val="000000"/>
                    </a:solidFill>
                    <a:latin typeface="Times New Roman" panose="02020603050405020304" pitchFamily="18" charset="0"/>
                    <a:ea typeface="宋体" panose="02010600030101010101" pitchFamily="2" charset="-122"/>
                  </a:rPr>
                  <a:t>ATE</a:t>
                </a:r>
                <a:r>
                  <a:rPr lang="zh-CN" altLang="en-US" dirty="0">
                    <a:solidFill>
                      <a:srgbClr val="000000"/>
                    </a:solidFill>
                    <a:latin typeface="Times New Roman" panose="02020603050405020304" pitchFamily="18" charset="0"/>
                    <a:ea typeface="宋体" panose="02010600030101010101" pitchFamily="2" charset="-122"/>
                  </a:rPr>
                  <a:t>误差越小。</a:t>
                </a:r>
                <a:endParaRPr lang="en-US" altLang="zh-CN" dirty="0">
                  <a:solidFill>
                    <a:srgbClr val="000000"/>
                  </a:solidFill>
                  <a:latin typeface="Times New Roman" panose="02020603050405020304" pitchFamily="18" charset="0"/>
                  <a:ea typeface="宋体" panose="02010600030101010101" pitchFamily="2" charset="-122"/>
                </a:endParaRPr>
              </a:p>
              <a:p>
                <a:pPr fontAlgn="base">
                  <a:lnSpc>
                    <a:spcPct val="120000"/>
                  </a:lnSpc>
                </a:pPr>
                <a:r>
                  <a:rPr lang="zh-CN" altLang="en-US" b="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直接插入</a:t>
                </a:r>
                <a14:m>
                  <m:oMath xmlns:m="http://schemas.openxmlformats.org/officeDocument/2006/math">
                    <m:d>
                      <m:dPr>
                        <m:ctrlPr>
                          <a:rPr lang="en-US" altLang="zh-CN" i="1" smtClean="0">
                            <a:latin typeface="Cambria Math" panose="02040503050406030204" pitchFamily="18" charset="0"/>
                          </a:rPr>
                        </m:ctrlPr>
                      </m:dPr>
                      <m:e>
                        <m:acc>
                          <m:accPr>
                            <m:chr m:val="̂"/>
                            <m:ctrlPr>
                              <a:rPr lang="en-US" altLang="zh-CN" i="1">
                                <a:latin typeface="Cambria Math" panose="02040503050406030204" pitchFamily="18" charset="0"/>
                              </a:rPr>
                            </m:ctrlPr>
                          </m:accPr>
                          <m:e>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𝑠</m:t>
                                </m:r>
                              </m:e>
                              <m:sub>
                                <m:r>
                                  <a:rPr lang="en-US" altLang="zh-CN" i="1">
                                    <a:latin typeface="Cambria Math" panose="02040503050406030204" pitchFamily="18" charset="0"/>
                                    <a:ea typeface="宋体" panose="02010600030101010101" pitchFamily="2" charset="-122"/>
                                    <a:cs typeface="Times New Roman" panose="02020603050405020304" pitchFamily="18" charset="0"/>
                                  </a:rPr>
                                  <m:t>0</m:t>
                                </m:r>
                              </m:sub>
                            </m:sSub>
                          </m:e>
                        </m:acc>
                        <m:r>
                          <a:rPr lang="en-US" altLang="zh-CN" i="1">
                            <a:latin typeface="Cambria Math" panose="02040503050406030204" pitchFamily="18" charset="0"/>
                          </a:rPr>
                          <m:t>,</m:t>
                        </m:r>
                        <m:acc>
                          <m:accPr>
                            <m:chr m:val="̂"/>
                            <m:ctrlPr>
                              <a:rPr lang="en-US" altLang="zh-CN" i="1">
                                <a:latin typeface="Cambria Math" panose="02040503050406030204" pitchFamily="18" charset="0"/>
                              </a:rPr>
                            </m:ctrlPr>
                          </m:accPr>
                          <m:e>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𝑠</m:t>
                                </m:r>
                              </m:e>
                              <m:sub>
                                <m:r>
                                  <a:rPr lang="en-US" altLang="zh-CN" i="1">
                                    <a:latin typeface="Cambria Math" panose="02040503050406030204" pitchFamily="18" charset="0"/>
                                    <a:ea typeface="宋体" panose="02010600030101010101" pitchFamily="2" charset="-122"/>
                                    <a:cs typeface="Times New Roman" panose="02020603050405020304" pitchFamily="18" charset="0"/>
                                  </a:rPr>
                                  <m:t>1</m:t>
                                </m:r>
                              </m:sub>
                            </m:sSub>
                          </m:e>
                        </m:acc>
                      </m:e>
                    </m:d>
                  </m:oMath>
                </a14:m>
                <a:r>
                  <a:rPr lang="zh-CN" altLang="en-US" b="0" dirty="0">
                    <a:effectLst/>
                    <a:latin typeface="Cambria Math" panose="02040503050406030204" pitchFamily="18" charset="0"/>
                    <a:ea typeface="宋体" panose="02010600030101010101" pitchFamily="2" charset="-122"/>
                    <a:cs typeface="Times New Roman" panose="02020603050405020304" pitchFamily="18" charset="0"/>
                  </a:rPr>
                  <a:t>与</a:t>
                </a:r>
                <a14:m>
                  <m:oMath xmlns:m="http://schemas.openxmlformats.org/officeDocument/2006/math">
                    <m:acc>
                      <m:accPr>
                        <m:chr m:val="̃"/>
                        <m:ctrlPr>
                          <a:rPr lang="en-US" altLang="zh-CN" i="1">
                            <a:latin typeface="Cambria Math" panose="02040503050406030204" pitchFamily="18" charset="0"/>
                            <a:ea typeface="宋体" panose="02010600030101010101" pitchFamily="2" charset="-122"/>
                            <a:cs typeface="Times New Roman" panose="02020603050405020304" pitchFamily="18" charset="0"/>
                          </a:rPr>
                        </m:ctrlPr>
                      </m:accPr>
                      <m:e>
                        <m:r>
                          <a:rPr lang="en-US" altLang="zh-CN" i="1">
                            <a:latin typeface="Cambria Math" panose="02040503050406030204" pitchFamily="18" charset="0"/>
                            <a:ea typeface="宋体" panose="02010600030101010101" pitchFamily="2" charset="-122"/>
                            <a:cs typeface="Times New Roman" panose="02020603050405020304" pitchFamily="18" charset="0"/>
                          </a:rPr>
                          <m:t>𝑧</m:t>
                        </m:r>
                      </m:e>
                    </m:acc>
                    <m:r>
                      <a:rPr lang="en-US" altLang="zh-CN" i="1">
                        <a:latin typeface="Cambria Math" panose="02040503050406030204" pitchFamily="18" charset="0"/>
                        <a:ea typeface="宋体" panose="02010600030101010101" pitchFamily="2" charset="-122"/>
                        <a:cs typeface="Times New Roman" panose="02020603050405020304" pitchFamily="18" charset="0"/>
                      </a:rPr>
                      <m:t> </m:t>
                    </m:r>
                    <m:r>
                      <a:rPr lang="zh-CN" altLang="en-US" i="1">
                        <a:latin typeface="Cambria Math" panose="02040503050406030204" pitchFamily="18" charset="0"/>
                        <a:ea typeface="宋体" panose="02010600030101010101" pitchFamily="2" charset="-122"/>
                        <a:cs typeface="Times New Roman" panose="02020603050405020304" pitchFamily="18" charset="0"/>
                      </a:rPr>
                      <m:t>用来</m:t>
                    </m:r>
                  </m:oMath>
                </a14:m>
                <a:r>
                  <a:rPr lang="zh-CN" altLang="en-US" b="0" dirty="0">
                    <a:effectLst/>
                    <a:latin typeface="Cambria Math" panose="02040503050406030204" pitchFamily="18" charset="0"/>
                    <a:ea typeface="宋体" panose="02010600030101010101" pitchFamily="2" charset="-122"/>
                    <a:cs typeface="Times New Roman" panose="02020603050405020304" pitchFamily="18" charset="0"/>
                  </a:rPr>
                  <a:t>计算</a:t>
                </a:r>
                <a:r>
                  <a:rPr lang="en-US" altLang="zh-CN" b="0" dirty="0">
                    <a:effectLst/>
                    <a:latin typeface="Cambria Math" panose="02040503050406030204" pitchFamily="18" charset="0"/>
                    <a:ea typeface="宋体" panose="02010600030101010101" pitchFamily="2" charset="-122"/>
                    <a:cs typeface="Times New Roman" panose="02020603050405020304" pitchFamily="18" charset="0"/>
                  </a:rPr>
                  <a:t>ATE</a:t>
                </a:r>
                <a:r>
                  <a:rPr lang="zh-CN" altLang="en-US" b="0" dirty="0">
                    <a:effectLst/>
                    <a:latin typeface="Cambria Math" panose="02040503050406030204" pitchFamily="18" charset="0"/>
                    <a:ea typeface="宋体" panose="02010600030101010101" pitchFamily="2" charset="-122"/>
                    <a:cs typeface="Times New Roman" panose="02020603050405020304" pitchFamily="18" charset="0"/>
                  </a:rPr>
                  <a:t>：</a:t>
                </a:r>
                <a:endParaRPr lang="en-US" altLang="zh-CN" b="0" dirty="0">
                  <a:effectLst/>
                  <a:latin typeface="Cambria Math" panose="02040503050406030204" pitchFamily="18" charset="0"/>
                  <a:ea typeface="宋体" panose="02010600030101010101" pitchFamily="2" charset="-122"/>
                  <a:cs typeface="Times New Roman" panose="02020603050405020304" pitchFamily="18" charset="0"/>
                </a:endParaRPr>
              </a:p>
              <a:p>
                <a:pPr fontAlgn="base">
                  <a:lnSpc>
                    <a:spcPct val="120000"/>
                  </a:lnSpc>
                </a:pPr>
                <a:endParaRPr lang="en-US" altLang="zh-CN" b="0" dirty="0">
                  <a:effectLst/>
                  <a:latin typeface="Cambria Math" panose="02040503050406030204" pitchFamily="18" charset="0"/>
                  <a:ea typeface="宋体" panose="02010600030101010101" pitchFamily="2" charset="-122"/>
                  <a:cs typeface="Times New Roman" panose="02020603050405020304" pitchFamily="18" charset="0"/>
                </a:endParaRPr>
              </a:p>
              <a:p>
                <a:pPr fontAlgn="base">
                  <a:lnSpc>
                    <a:spcPct val="120000"/>
                  </a:lnSpc>
                </a:pPr>
                <a:endParaRPr lang="en-US" altLang="zh-CN" dirty="0">
                  <a:latin typeface="Cambria Math" panose="02040503050406030204" pitchFamily="18" charset="0"/>
                  <a:ea typeface="宋体" panose="02010600030101010101" pitchFamily="2" charset="-122"/>
                  <a:cs typeface="Times New Roman" panose="02020603050405020304" pitchFamily="18" charset="0"/>
                </a:endParaRPr>
              </a:p>
              <a:p>
                <a:pPr fontAlgn="base">
                  <a:lnSpc>
                    <a:spcPct val="120000"/>
                  </a:lnSpc>
                </a:pPr>
                <a:endParaRPr lang="en-US" altLang="zh-CN" b="0" dirty="0">
                  <a:effectLst/>
                  <a:latin typeface="Cambria Math" panose="02040503050406030204" pitchFamily="18" charset="0"/>
                  <a:ea typeface="宋体" panose="02010600030101010101" pitchFamily="2" charset="-122"/>
                  <a:cs typeface="Times New Roman" panose="02020603050405020304" pitchFamily="18" charset="0"/>
                </a:endParaRPr>
              </a:p>
              <a:p>
                <a:pPr>
                  <a:lnSpc>
                    <a:spcPct val="120000"/>
                  </a:lnSpc>
                </a:pPr>
                <a14:m>
                  <m:oMathPara xmlns:m="http://schemas.openxmlformats.org/officeDocument/2006/math">
                    <m:oMathParaPr>
                      <m:jc m:val="left"/>
                    </m:oMathParaPr>
                    <m:oMath xmlns:m="http://schemas.openxmlformats.org/officeDocument/2006/math">
                      <m:r>
                        <a:rPr lang="zh-CN" altLang="en-US" b="0" i="1" smtClean="0">
                          <a:effectLst/>
                          <a:latin typeface="Cambria Math" panose="02040503050406030204" pitchFamily="18" charset="0"/>
                          <a:ea typeface="宋体" panose="02010600030101010101" pitchFamily="2" charset="-122"/>
                          <a:cs typeface="Times New Roman" panose="02020603050405020304" pitchFamily="18" charset="0"/>
                        </a:rPr>
                        <m:t>𝜇</m:t>
                      </m:r>
                      <m:d>
                        <m:dPr>
                          <m:ctrlPr>
                            <a:rPr lang="en-US" altLang="zh-CN" b="0" i="1" smtClean="0">
                              <a:effectLst/>
                              <a:latin typeface="Cambria Math" panose="02040503050406030204" pitchFamily="18" charset="0"/>
                              <a:ea typeface="宋体" panose="02010600030101010101" pitchFamily="2" charset="-122"/>
                              <a:cs typeface="Times New Roman" panose="02020603050405020304" pitchFamily="18" charset="0"/>
                            </a:rPr>
                          </m:ctrlPr>
                        </m:dPr>
                        <m:e>
                          <m:sSub>
                            <m:sSubPr>
                              <m:ctrlPr>
                                <a:rPr lang="en-US" altLang="zh-CN" b="0" i="1" smtClean="0">
                                  <a:effectLst/>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b="0" i="1" smtClean="0">
                                  <a:effectLst/>
                                  <a:latin typeface="Cambria Math" panose="02040503050406030204" pitchFamily="18" charset="0"/>
                                  <a:ea typeface="宋体" panose="02010600030101010101" pitchFamily="2" charset="-122"/>
                                  <a:cs typeface="Times New Roman" panose="02020603050405020304" pitchFamily="18" charset="0"/>
                                </a:rPr>
                                <m:t>𝑉</m:t>
                              </m:r>
                            </m:e>
                            <m:sub>
                              <m:r>
                                <a:rPr lang="en-US" altLang="zh-CN" b="0" i="1" smtClean="0">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b="0" i="1" smtClean="0">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b="1"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b="1" i="1">
                                  <a:latin typeface="Cambria Math" panose="02040503050406030204" pitchFamily="18" charset="0"/>
                                  <a:ea typeface="宋体" panose="02010600030101010101" pitchFamily="2" charset="-122"/>
                                  <a:cs typeface="Times New Roman" panose="02020603050405020304" pitchFamily="18" charset="0"/>
                                </a:rPr>
                                <m:t>𝑪</m:t>
                              </m:r>
                            </m:e>
                            <m:sub>
                              <m:r>
                                <a:rPr lang="en-US" altLang="zh-CN" b="1" i="1">
                                  <a:latin typeface="Cambria Math" panose="02040503050406030204" pitchFamily="18" charset="0"/>
                                  <a:ea typeface="宋体" panose="02010600030101010101" pitchFamily="2" charset="-122"/>
                                  <a:cs typeface="Times New Roman" panose="02020603050405020304" pitchFamily="18" charset="0"/>
                                </a:rPr>
                                <m:t>𝒊</m:t>
                              </m:r>
                            </m:sub>
                          </m:sSub>
                          <m:r>
                            <a:rPr lang="en-US" altLang="zh-CN" b="0" i="1" smtClean="0">
                              <a:latin typeface="Cambria Math" panose="02040503050406030204" pitchFamily="18" charset="0"/>
                              <a:ea typeface="宋体" panose="02010600030101010101" pitchFamily="2" charset="-122"/>
                              <a:cs typeface="Times New Roman" panose="02020603050405020304" pitchFamily="18" charset="0"/>
                            </a:rPr>
                            <m:t>;</m:t>
                          </m:r>
                          <m:acc>
                            <m:accPr>
                              <m:chr m:val="̃"/>
                              <m:ctrlPr>
                                <a:rPr lang="en-US" altLang="zh-CN" b="0" i="1" smtClean="0">
                                  <a:effectLst/>
                                  <a:latin typeface="Cambria Math" panose="02040503050406030204" pitchFamily="18" charset="0"/>
                                  <a:ea typeface="宋体" panose="02010600030101010101" pitchFamily="2" charset="-122"/>
                                  <a:cs typeface="Times New Roman" panose="02020603050405020304" pitchFamily="18" charset="0"/>
                                </a:rPr>
                              </m:ctrlPr>
                            </m:accPr>
                            <m:e>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𝑠</m:t>
                                  </m:r>
                                </m:e>
                                <m:sub>
                                  <m:r>
                                    <a:rPr lang="en-US" altLang="zh-CN" i="1">
                                      <a:latin typeface="Cambria Math" panose="02040503050406030204" pitchFamily="18" charset="0"/>
                                      <a:ea typeface="宋体" panose="02010600030101010101" pitchFamily="2" charset="-122"/>
                                      <a:cs typeface="Times New Roman" panose="02020603050405020304" pitchFamily="18" charset="0"/>
                                    </a:rPr>
                                    <m:t>0</m:t>
                                  </m:r>
                                </m:sub>
                              </m:sSub>
                            </m:e>
                          </m:acc>
                          <m:r>
                            <a:rPr lang="en-US" altLang="zh-CN" b="0" i="1" smtClean="0">
                              <a:latin typeface="Cambria Math" panose="02040503050406030204" pitchFamily="18" charset="0"/>
                              <a:ea typeface="宋体" panose="02010600030101010101" pitchFamily="2" charset="-122"/>
                              <a:cs typeface="Times New Roman" panose="02020603050405020304" pitchFamily="18" charset="0"/>
                            </a:rPr>
                            <m:t>,</m:t>
                          </m:r>
                          <m:acc>
                            <m:accPr>
                              <m:chr m:val="̃"/>
                              <m:ctrlPr>
                                <a:rPr lang="en-US" altLang="zh-CN" b="0" i="1" smtClean="0">
                                  <a:effectLst/>
                                  <a:latin typeface="Cambria Math" panose="02040503050406030204" pitchFamily="18" charset="0"/>
                                  <a:ea typeface="宋体" panose="02010600030101010101" pitchFamily="2" charset="-122"/>
                                  <a:cs typeface="Times New Roman" panose="02020603050405020304" pitchFamily="18" charset="0"/>
                                </a:rPr>
                              </m:ctrlPr>
                            </m:accPr>
                            <m:e>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𝑠</m:t>
                                  </m:r>
                                </m:e>
                                <m:sub>
                                  <m:r>
                                    <a:rPr lang="en-US" altLang="zh-CN" i="1">
                                      <a:latin typeface="Cambria Math" panose="02040503050406030204" pitchFamily="18" charset="0"/>
                                      <a:ea typeface="宋体" panose="02010600030101010101" pitchFamily="2" charset="-122"/>
                                      <a:cs typeface="Times New Roman" panose="02020603050405020304" pitchFamily="18" charset="0"/>
                                    </a:rPr>
                                    <m:t>1</m:t>
                                  </m:r>
                                </m:sub>
                              </m:sSub>
                            </m:e>
                          </m:acc>
                          <m:r>
                            <a:rPr lang="en-US" altLang="zh-CN" b="0" i="1" smtClean="0">
                              <a:latin typeface="Cambria Math" panose="02040503050406030204" pitchFamily="18" charset="0"/>
                              <a:ea typeface="宋体" panose="02010600030101010101" pitchFamily="2" charset="-122"/>
                              <a:cs typeface="Times New Roman" panose="02020603050405020304" pitchFamily="18" charset="0"/>
                            </a:rPr>
                            <m:t>,</m:t>
                          </m:r>
                          <m:acc>
                            <m:accPr>
                              <m:chr m:val="̃"/>
                              <m:ctrlPr>
                                <a:rPr lang="en-US" altLang="zh-CN" i="1">
                                  <a:latin typeface="Cambria Math" panose="02040503050406030204" pitchFamily="18" charset="0"/>
                                  <a:ea typeface="宋体" panose="02010600030101010101" pitchFamily="2" charset="-122"/>
                                  <a:cs typeface="Times New Roman" panose="02020603050405020304" pitchFamily="18" charset="0"/>
                                </a:rPr>
                              </m:ctrlPr>
                            </m:accPr>
                            <m:e>
                              <m:r>
                                <a:rPr lang="en-US" altLang="zh-CN" i="1">
                                  <a:latin typeface="Cambria Math" panose="02040503050406030204" pitchFamily="18" charset="0"/>
                                  <a:ea typeface="宋体" panose="02010600030101010101" pitchFamily="2" charset="-122"/>
                                  <a:cs typeface="Times New Roman" panose="02020603050405020304" pitchFamily="18" charset="0"/>
                                </a:rPr>
                                <m:t>𝑧</m:t>
                              </m:r>
                            </m:e>
                          </m:acc>
                        </m:e>
                      </m:d>
                      <m:r>
                        <a:rPr lang="en-US" altLang="zh-CN" b="0" i="1" smtClean="0">
                          <a:latin typeface="Cambria Math" panose="02040503050406030204" pitchFamily="18" charset="0"/>
                          <a:ea typeface="宋体" panose="02010600030101010101" pitchFamily="2" charset="-122"/>
                          <a:cs typeface="Times New Roman" panose="02020603050405020304" pitchFamily="18" charset="0"/>
                        </a:rPr>
                        <m:t>=</m:t>
                      </m:r>
                      <m:sSubSup>
                        <m:sSubSupPr>
                          <m:ctrlPr>
                            <a:rPr lang="en-US" altLang="zh-CN" i="1" dirty="0">
                              <a:latin typeface="Cambria Math" panose="02040503050406030204" pitchFamily="18" charset="0"/>
                              <a:ea typeface="宋体" panose="02010600030101010101" pitchFamily="2" charset="-122"/>
                              <a:cs typeface="Times New Roman" panose="02020603050405020304" pitchFamily="18" charset="0"/>
                            </a:rPr>
                          </m:ctrlPr>
                        </m:sSubSupPr>
                        <m:e>
                          <m:r>
                            <m:rPr>
                              <m:sty m:val="p"/>
                            </m:rPr>
                            <a:rPr lang="en-US" altLang="zh-CN" i="1" dirty="0">
                              <a:latin typeface="Cambria Math" panose="02040503050406030204" pitchFamily="18" charset="0"/>
                              <a:ea typeface="宋体" panose="02010600030101010101" pitchFamily="2" charset="-122"/>
                              <a:cs typeface="Times New Roman" panose="02020603050405020304" pitchFamily="18" charset="0"/>
                            </a:rPr>
                            <m:t>Σ</m:t>
                          </m:r>
                        </m:e>
                        <m:sub>
                          <m:r>
                            <a:rPr lang="en-US" altLang="zh-CN" b="0" i="1" dirty="0" smtClean="0">
                              <a:latin typeface="Cambria Math" panose="02040503050406030204" pitchFamily="18" charset="0"/>
                              <a:ea typeface="宋体" panose="02010600030101010101" pitchFamily="2" charset="-122"/>
                              <a:cs typeface="Times New Roman" panose="02020603050405020304" pitchFamily="18" charset="0"/>
                            </a:rPr>
                            <m:t>𝑘</m:t>
                          </m:r>
                          <m:r>
                            <a:rPr lang="en-US" altLang="zh-CN" i="1" dirty="0">
                              <a:latin typeface="Cambria Math" panose="02040503050406030204" pitchFamily="18" charset="0"/>
                              <a:ea typeface="宋体" panose="02010600030101010101" pitchFamily="2" charset="-122"/>
                              <a:cs typeface="Times New Roman" panose="02020603050405020304" pitchFamily="18" charset="0"/>
                            </a:rPr>
                            <m:t>=1</m:t>
                          </m:r>
                        </m:sub>
                        <m:sup>
                          <m:r>
                            <a:rPr lang="en-US" altLang="zh-CN" i="1" dirty="0">
                              <a:latin typeface="Cambria Math" panose="02040503050406030204" pitchFamily="18" charset="0"/>
                              <a:ea typeface="宋体" panose="02010600030101010101" pitchFamily="2" charset="-122"/>
                              <a:cs typeface="Times New Roman" panose="02020603050405020304" pitchFamily="18" charset="0"/>
                            </a:rPr>
                            <m:t>𝐾</m:t>
                          </m:r>
                        </m:sup>
                      </m:sSubSup>
                      <m:acc>
                        <m:accPr>
                          <m:chr m:val="̃"/>
                          <m:ctrlPr>
                            <a:rPr lang="en-US" altLang="zh-CN" i="1">
                              <a:latin typeface="Cambria Math" panose="02040503050406030204" pitchFamily="18" charset="0"/>
                              <a:ea typeface="宋体" panose="02010600030101010101" pitchFamily="2" charset="-122"/>
                              <a:cs typeface="Times New Roman" panose="02020603050405020304" pitchFamily="18" charset="0"/>
                            </a:rPr>
                          </m:ctrlPr>
                        </m:accPr>
                        <m:e>
                          <m:r>
                            <a:rPr lang="en-US" altLang="zh-CN" i="1">
                              <a:latin typeface="Cambria Math" panose="02040503050406030204" pitchFamily="18" charset="0"/>
                              <a:ea typeface="宋体" panose="02010600030101010101" pitchFamily="2" charset="-122"/>
                              <a:cs typeface="Times New Roman" panose="02020603050405020304" pitchFamily="18" charset="0"/>
                            </a:rPr>
                            <m:t>𝑧</m:t>
                          </m:r>
                        </m:e>
                      </m:acc>
                      <m:d>
                        <m:dPr>
                          <m:ctrlPr>
                            <a:rPr lang="en-US" altLang="zh-CN" b="0" i="1" smtClean="0">
                              <a:latin typeface="Cambria Math" panose="02040503050406030204" pitchFamily="18" charset="0"/>
                              <a:ea typeface="宋体" panose="02010600030101010101" pitchFamily="2" charset="-122"/>
                              <a:cs typeface="Times New Roman" panose="02020603050405020304" pitchFamily="18" charset="0"/>
                            </a:rPr>
                          </m:ctrlPr>
                        </m:dPr>
                        <m:e>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𝑉</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i="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𝐶</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r>
                                <a:rPr lang="en-US" altLang="zh-CN" i="1">
                                  <a:latin typeface="Cambria Math" panose="02040503050406030204" pitchFamily="18" charset="0"/>
                                  <a:ea typeface="宋体" panose="02010600030101010101" pitchFamily="2" charset="-122"/>
                                  <a:cs typeface="Times New Roman" panose="02020603050405020304" pitchFamily="18" charset="0"/>
                                </a:rPr>
                                <m:t>,</m:t>
                              </m:r>
                              <m:r>
                                <a:rPr lang="en-US" altLang="zh-CN" i="1">
                                  <a:latin typeface="Cambria Math" panose="02040503050406030204" pitchFamily="18" charset="0"/>
                                  <a:ea typeface="宋体" panose="02010600030101010101" pitchFamily="2" charset="-122"/>
                                  <a:cs typeface="Times New Roman" panose="02020603050405020304" pitchFamily="18" charset="0"/>
                                </a:rPr>
                                <m:t>𝑘</m:t>
                              </m:r>
                            </m:sub>
                          </m:sSub>
                        </m:e>
                      </m:d>
                      <m:d>
                        <m:dPr>
                          <m:begChr m:val="{"/>
                          <m:endChr m:val="}"/>
                          <m:ctrlPr>
                            <a:rPr lang="en-US" altLang="zh-CN" b="0" i="1" smtClean="0">
                              <a:latin typeface="Cambria Math" panose="02040503050406030204" pitchFamily="18" charset="0"/>
                              <a:ea typeface="宋体" panose="02010600030101010101" pitchFamily="2" charset="-122"/>
                              <a:cs typeface="Times New Roman" panose="02020603050405020304" pitchFamily="18" charset="0"/>
                            </a:rPr>
                          </m:ctrlPr>
                        </m:dPr>
                        <m:e>
                          <m:f>
                            <m:f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fPr>
                            <m:num>
                              <m:sSup>
                                <m:sSup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pPr>
                                <m:e>
                                  <m:r>
                                    <a:rPr lang="en-US" altLang="zh-CN" i="1">
                                      <a:latin typeface="Cambria Math" panose="02040503050406030204" pitchFamily="18" charset="0"/>
                                      <a:ea typeface="宋体" panose="02010600030101010101" pitchFamily="2" charset="-122"/>
                                      <a:cs typeface="Times New Roman" panose="02020603050405020304" pitchFamily="18" charset="0"/>
                                    </a:rPr>
                                    <m:t>𝑒</m:t>
                                  </m:r>
                                </m:e>
                                <m:sup>
                                  <m:acc>
                                    <m:accPr>
                                      <m:chr m:val="̂"/>
                                      <m:ctrlPr>
                                        <a:rPr lang="en-US" altLang="zh-CN" i="1">
                                          <a:latin typeface="Cambria Math" panose="02040503050406030204" pitchFamily="18" charset="0"/>
                                        </a:rPr>
                                      </m:ctrlPr>
                                    </m:accPr>
                                    <m:e>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𝑠</m:t>
                                          </m:r>
                                        </m:e>
                                        <m:sub>
                                          <m:r>
                                            <a:rPr lang="en-US" altLang="zh-CN" i="1">
                                              <a:latin typeface="Cambria Math" panose="02040503050406030204" pitchFamily="18" charset="0"/>
                                              <a:ea typeface="宋体" panose="02010600030101010101" pitchFamily="2" charset="-122"/>
                                              <a:cs typeface="Times New Roman" panose="02020603050405020304" pitchFamily="18" charset="0"/>
                                            </a:rPr>
                                            <m:t>0</m:t>
                                          </m:r>
                                        </m:sub>
                                      </m:sSub>
                                    </m:e>
                                  </m:acc>
                                  <m:d>
                                    <m:d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dPr>
                                    <m:e>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smtClean="0">
                                              <a:latin typeface="Cambria Math" panose="02040503050406030204" pitchFamily="18" charset="0"/>
                                              <a:ea typeface="宋体" panose="02010600030101010101" pitchFamily="2" charset="-122"/>
                                              <a:cs typeface="Times New Roman" panose="02020603050405020304" pitchFamily="18" charset="0"/>
                                            </a:rPr>
                                            <m:t>𝑉</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i="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𝐶</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r>
                                            <a:rPr lang="en-US" altLang="zh-CN" i="1">
                                              <a:latin typeface="Cambria Math" panose="02040503050406030204" pitchFamily="18" charset="0"/>
                                              <a:ea typeface="宋体" panose="02010600030101010101" pitchFamily="2" charset="-122"/>
                                              <a:cs typeface="Times New Roman" panose="02020603050405020304" pitchFamily="18" charset="0"/>
                                            </a:rPr>
                                            <m:t>,</m:t>
                                          </m:r>
                                          <m:r>
                                            <a:rPr lang="en-US" altLang="zh-CN" i="1">
                                              <a:latin typeface="Cambria Math" panose="02040503050406030204" pitchFamily="18" charset="0"/>
                                              <a:ea typeface="宋体" panose="02010600030101010101" pitchFamily="2" charset="-122"/>
                                              <a:cs typeface="Times New Roman" panose="02020603050405020304" pitchFamily="18" charset="0"/>
                                            </a:rPr>
                                            <m:t>𝑘</m:t>
                                          </m:r>
                                        </m:sub>
                                      </m:sSub>
                                    </m:e>
                                  </m:d>
                                  <m:r>
                                    <a:rPr lang="en-US" altLang="zh-CN" i="1">
                                      <a:latin typeface="Cambria Math" panose="02040503050406030204" pitchFamily="18" charset="0"/>
                                      <a:ea typeface="宋体" panose="02010600030101010101" pitchFamily="2" charset="-122"/>
                                      <a:cs typeface="Times New Roman" panose="02020603050405020304" pitchFamily="18" charset="0"/>
                                    </a:rPr>
                                    <m:t>+</m:t>
                                  </m:r>
                                  <m:acc>
                                    <m:accPr>
                                      <m:chr m:val="̂"/>
                                      <m:ctrlPr>
                                        <a:rPr lang="en-US" altLang="zh-CN" i="1">
                                          <a:solidFill>
                                            <a:prstClr val="black"/>
                                          </a:solidFill>
                                          <a:latin typeface="Cambria Math" panose="02040503050406030204" pitchFamily="18" charset="0"/>
                                        </a:rPr>
                                      </m:ctrlPr>
                                    </m:accPr>
                                    <m:e>
                                      <m:sSub>
                                        <m:sSubPr>
                                          <m:ctrlPr>
                                            <a:rPr lang="en-US" altLang="zh-CN" i="1">
                                              <a:solidFill>
                                                <a:prstClr val="black"/>
                                              </a:solidFill>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solidFill>
                                                <a:prstClr val="black"/>
                                              </a:solidFill>
                                              <a:latin typeface="Cambria Math" panose="02040503050406030204" pitchFamily="18" charset="0"/>
                                              <a:ea typeface="宋体" panose="02010600030101010101" pitchFamily="2" charset="-122"/>
                                              <a:cs typeface="Times New Roman" panose="02020603050405020304" pitchFamily="18" charset="0"/>
                                            </a:rPr>
                                            <m:t>𝑠</m:t>
                                          </m:r>
                                        </m:e>
                                        <m:sub>
                                          <m:r>
                                            <a:rPr lang="en-US" altLang="zh-CN" i="1">
                                              <a:solidFill>
                                                <a:prstClr val="black"/>
                                              </a:solidFill>
                                              <a:latin typeface="Cambria Math" panose="02040503050406030204" pitchFamily="18" charset="0"/>
                                              <a:ea typeface="宋体" panose="02010600030101010101" pitchFamily="2" charset="-122"/>
                                              <a:cs typeface="Times New Roman" panose="02020603050405020304" pitchFamily="18" charset="0"/>
                                            </a:rPr>
                                            <m:t>1</m:t>
                                          </m:r>
                                        </m:sub>
                                      </m:sSub>
                                    </m:e>
                                  </m:acc>
                                  <m:d>
                                    <m:dPr>
                                      <m:ctrlPr>
                                        <a:rPr lang="en-US" altLang="zh-CN" i="1">
                                          <a:solidFill>
                                            <a:prstClr val="black"/>
                                          </a:solidFill>
                                          <a:latin typeface="Cambria Math" panose="02040503050406030204" pitchFamily="18" charset="0"/>
                                          <a:ea typeface="宋体" panose="02010600030101010101" pitchFamily="2" charset="-122"/>
                                          <a:cs typeface="Times New Roman" panose="02020603050405020304" pitchFamily="18" charset="0"/>
                                        </a:rPr>
                                      </m:ctrlPr>
                                    </m:dPr>
                                    <m:e>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𝑉</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i="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𝐶</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r>
                                            <a:rPr lang="en-US" altLang="zh-CN" i="1">
                                              <a:latin typeface="Cambria Math" panose="02040503050406030204" pitchFamily="18" charset="0"/>
                                              <a:ea typeface="宋体" panose="02010600030101010101" pitchFamily="2" charset="-122"/>
                                              <a:cs typeface="Times New Roman" panose="02020603050405020304" pitchFamily="18" charset="0"/>
                                            </a:rPr>
                                            <m:t>,</m:t>
                                          </m:r>
                                          <m:r>
                                            <a:rPr lang="en-US" altLang="zh-CN" i="1">
                                              <a:latin typeface="Cambria Math" panose="02040503050406030204" pitchFamily="18" charset="0"/>
                                              <a:ea typeface="宋体" panose="02010600030101010101" pitchFamily="2" charset="-122"/>
                                              <a:cs typeface="Times New Roman" panose="02020603050405020304" pitchFamily="18" charset="0"/>
                                            </a:rPr>
                                            <m:t>𝑘</m:t>
                                          </m:r>
                                        </m:sub>
                                      </m:sSub>
                                    </m:e>
                                  </m:d>
                                </m:sup>
                              </m:sSup>
                            </m:num>
                            <m:den>
                              <m:sSubSup>
                                <m:sSubSupPr>
                                  <m:ctrlPr>
                                    <a:rPr lang="en-US" altLang="zh-CN" i="1" dirty="0">
                                      <a:latin typeface="Cambria Math" panose="02040503050406030204" pitchFamily="18" charset="0"/>
                                      <a:ea typeface="宋体" panose="02010600030101010101" pitchFamily="2" charset="-122"/>
                                      <a:cs typeface="Times New Roman" panose="02020603050405020304" pitchFamily="18" charset="0"/>
                                    </a:rPr>
                                  </m:ctrlPr>
                                </m:sSubSupPr>
                                <m:e>
                                  <m:r>
                                    <m:rPr>
                                      <m:sty m:val="p"/>
                                    </m:rPr>
                                    <a:rPr lang="en-US" altLang="zh-CN" i="1" dirty="0">
                                      <a:latin typeface="Cambria Math" panose="02040503050406030204" pitchFamily="18" charset="0"/>
                                      <a:ea typeface="宋体" panose="02010600030101010101" pitchFamily="2" charset="-122"/>
                                      <a:cs typeface="Times New Roman" panose="02020603050405020304" pitchFamily="18" charset="0"/>
                                    </a:rPr>
                                    <m:t>Σ</m:t>
                                  </m:r>
                                </m:e>
                                <m:sub>
                                  <m:sSup>
                                    <m:sSupPr>
                                      <m:ctrlPr>
                                        <a:rPr lang="en-US" altLang="zh-CN" i="1" dirty="0">
                                          <a:latin typeface="Cambria Math" panose="02040503050406030204" pitchFamily="18" charset="0"/>
                                          <a:ea typeface="宋体" panose="02010600030101010101" pitchFamily="2" charset="-122"/>
                                          <a:cs typeface="Times New Roman" panose="02020603050405020304" pitchFamily="18" charset="0"/>
                                        </a:rPr>
                                      </m:ctrlPr>
                                    </m:sSupPr>
                                    <m:e>
                                      <m:r>
                                        <a:rPr lang="en-US" altLang="zh-CN" i="1" dirty="0">
                                          <a:latin typeface="Cambria Math" panose="02040503050406030204" pitchFamily="18" charset="0"/>
                                          <a:ea typeface="宋体" panose="02010600030101010101" pitchFamily="2" charset="-122"/>
                                          <a:cs typeface="Times New Roman" panose="02020603050405020304" pitchFamily="18" charset="0"/>
                                        </a:rPr>
                                        <m:t>𝑘</m:t>
                                      </m:r>
                                    </m:e>
                                    <m:sup>
                                      <m:r>
                                        <a:rPr lang="en-US" altLang="zh-CN" i="1" dirty="0">
                                          <a:latin typeface="Cambria Math" panose="02040503050406030204" pitchFamily="18" charset="0"/>
                                          <a:ea typeface="宋体" panose="02010600030101010101" pitchFamily="2" charset="-122"/>
                                          <a:cs typeface="Times New Roman" panose="02020603050405020304" pitchFamily="18" charset="0"/>
                                        </a:rPr>
                                        <m:t>′</m:t>
                                      </m:r>
                                    </m:sup>
                                  </m:sSup>
                                  <m:r>
                                    <a:rPr lang="en-US" altLang="zh-CN" i="1" dirty="0">
                                      <a:latin typeface="Cambria Math" panose="02040503050406030204" pitchFamily="18" charset="0"/>
                                      <a:ea typeface="宋体" panose="02010600030101010101" pitchFamily="2" charset="-122"/>
                                      <a:cs typeface="Times New Roman" panose="02020603050405020304" pitchFamily="18" charset="0"/>
                                    </a:rPr>
                                    <m:t>=1</m:t>
                                  </m:r>
                                </m:sub>
                                <m:sup>
                                  <m:r>
                                    <a:rPr lang="en-US" altLang="zh-CN" i="1" dirty="0">
                                      <a:latin typeface="Cambria Math" panose="02040503050406030204" pitchFamily="18" charset="0"/>
                                      <a:ea typeface="宋体" panose="02010600030101010101" pitchFamily="2" charset="-122"/>
                                      <a:cs typeface="Times New Roman" panose="02020603050405020304" pitchFamily="18" charset="0"/>
                                    </a:rPr>
                                    <m:t>𝐾</m:t>
                                  </m:r>
                                </m:sup>
                              </m:sSubSup>
                              <m:sSup>
                                <m:sSupPr>
                                  <m:ctrlPr>
                                    <a:rPr lang="en-US" altLang="zh-CN" i="1" dirty="0">
                                      <a:latin typeface="Cambria Math" panose="02040503050406030204" pitchFamily="18" charset="0"/>
                                      <a:ea typeface="宋体" panose="02010600030101010101" pitchFamily="2" charset="-122"/>
                                      <a:cs typeface="Times New Roman" panose="02020603050405020304" pitchFamily="18" charset="0"/>
                                    </a:rPr>
                                  </m:ctrlPr>
                                </m:sSupPr>
                                <m:e>
                                  <m:r>
                                    <a:rPr lang="en-US" altLang="zh-CN" i="1" dirty="0">
                                      <a:latin typeface="Cambria Math" panose="02040503050406030204" pitchFamily="18" charset="0"/>
                                      <a:ea typeface="宋体" panose="02010600030101010101" pitchFamily="2" charset="-122"/>
                                      <a:cs typeface="Times New Roman" panose="02020603050405020304" pitchFamily="18" charset="0"/>
                                    </a:rPr>
                                    <m:t>𝑒</m:t>
                                  </m:r>
                                </m:e>
                                <m:sup>
                                  <m:acc>
                                    <m:accPr>
                                      <m:chr m:val="̂"/>
                                      <m:ctrlPr>
                                        <a:rPr lang="en-US" altLang="zh-CN" i="1">
                                          <a:solidFill>
                                            <a:prstClr val="black"/>
                                          </a:solidFill>
                                          <a:latin typeface="Cambria Math" panose="02040503050406030204" pitchFamily="18" charset="0"/>
                                        </a:rPr>
                                      </m:ctrlPr>
                                    </m:accPr>
                                    <m:e>
                                      <m:sSub>
                                        <m:sSubPr>
                                          <m:ctrlPr>
                                            <a:rPr lang="en-US" altLang="zh-CN" i="1">
                                              <a:solidFill>
                                                <a:prstClr val="black"/>
                                              </a:solidFill>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solidFill>
                                                <a:prstClr val="black"/>
                                              </a:solidFill>
                                              <a:latin typeface="Cambria Math" panose="02040503050406030204" pitchFamily="18" charset="0"/>
                                              <a:ea typeface="宋体" panose="02010600030101010101" pitchFamily="2" charset="-122"/>
                                              <a:cs typeface="Times New Roman" panose="02020603050405020304" pitchFamily="18" charset="0"/>
                                            </a:rPr>
                                            <m:t>𝑠</m:t>
                                          </m:r>
                                        </m:e>
                                        <m:sub>
                                          <m:r>
                                            <a:rPr lang="en-US" altLang="zh-CN" i="1">
                                              <a:solidFill>
                                                <a:prstClr val="black"/>
                                              </a:solidFill>
                                              <a:latin typeface="Cambria Math" panose="02040503050406030204" pitchFamily="18" charset="0"/>
                                              <a:ea typeface="宋体" panose="02010600030101010101" pitchFamily="2" charset="-122"/>
                                              <a:cs typeface="Times New Roman" panose="02020603050405020304" pitchFamily="18" charset="0"/>
                                            </a:rPr>
                                            <m:t>0</m:t>
                                          </m:r>
                                        </m:sub>
                                      </m:sSub>
                                    </m:e>
                                  </m:acc>
                                  <m:d>
                                    <m:d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dPr>
                                    <m:e>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𝑉</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i="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𝐶</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r>
                                            <a:rPr lang="en-US" altLang="zh-CN" i="1">
                                              <a:latin typeface="Cambria Math" panose="02040503050406030204" pitchFamily="18" charset="0"/>
                                              <a:ea typeface="宋体" panose="02010600030101010101" pitchFamily="2" charset="-122"/>
                                              <a:cs typeface="Times New Roman" panose="02020603050405020304" pitchFamily="18" charset="0"/>
                                            </a:rPr>
                                            <m:t>,</m:t>
                                          </m:r>
                                          <m:sSup>
                                            <m:sSupPr>
                                              <m:ctrlPr>
                                                <a:rPr lang="en-US" altLang="zh-CN" i="1" dirty="0">
                                                  <a:latin typeface="Cambria Math" panose="02040503050406030204" pitchFamily="18" charset="0"/>
                                                  <a:ea typeface="宋体" panose="02010600030101010101" pitchFamily="2" charset="-122"/>
                                                  <a:cs typeface="Times New Roman" panose="02020603050405020304" pitchFamily="18" charset="0"/>
                                                </a:rPr>
                                              </m:ctrlPr>
                                            </m:sSupPr>
                                            <m:e>
                                              <m:r>
                                                <a:rPr lang="en-US" altLang="zh-CN" i="1" dirty="0">
                                                  <a:latin typeface="Cambria Math" panose="02040503050406030204" pitchFamily="18" charset="0"/>
                                                  <a:ea typeface="宋体" panose="02010600030101010101" pitchFamily="2" charset="-122"/>
                                                  <a:cs typeface="Times New Roman" panose="02020603050405020304" pitchFamily="18" charset="0"/>
                                                </a:rPr>
                                                <m:t>𝑘</m:t>
                                              </m:r>
                                            </m:e>
                                            <m:sup>
                                              <m:r>
                                                <a:rPr lang="en-US" altLang="zh-CN" i="1" dirty="0">
                                                  <a:latin typeface="Cambria Math" panose="02040503050406030204" pitchFamily="18" charset="0"/>
                                                  <a:ea typeface="宋体" panose="02010600030101010101" pitchFamily="2" charset="-122"/>
                                                  <a:cs typeface="Times New Roman" panose="02020603050405020304" pitchFamily="18" charset="0"/>
                                                </a:rPr>
                                                <m:t>′</m:t>
                                              </m:r>
                                            </m:sup>
                                          </m:sSup>
                                        </m:sub>
                                      </m:sSub>
                                    </m:e>
                                  </m:d>
                                  <m:r>
                                    <a:rPr lang="en-US" altLang="zh-CN" i="1">
                                      <a:latin typeface="Cambria Math" panose="02040503050406030204" pitchFamily="18" charset="0"/>
                                      <a:ea typeface="宋体" panose="02010600030101010101" pitchFamily="2" charset="-122"/>
                                      <a:cs typeface="Times New Roman" panose="02020603050405020304" pitchFamily="18" charset="0"/>
                                    </a:rPr>
                                    <m:t>+</m:t>
                                  </m:r>
                                  <m:acc>
                                    <m:accPr>
                                      <m:chr m:val="̂"/>
                                      <m:ctrlPr>
                                        <a:rPr lang="en-US" altLang="zh-CN" i="1">
                                          <a:solidFill>
                                            <a:prstClr val="black"/>
                                          </a:solidFill>
                                          <a:latin typeface="Cambria Math" panose="02040503050406030204" pitchFamily="18" charset="0"/>
                                        </a:rPr>
                                      </m:ctrlPr>
                                    </m:accPr>
                                    <m:e>
                                      <m:sSub>
                                        <m:sSubPr>
                                          <m:ctrlPr>
                                            <a:rPr lang="en-US" altLang="zh-CN" i="1">
                                              <a:solidFill>
                                                <a:prstClr val="black"/>
                                              </a:solidFill>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solidFill>
                                                <a:prstClr val="black"/>
                                              </a:solidFill>
                                              <a:latin typeface="Cambria Math" panose="02040503050406030204" pitchFamily="18" charset="0"/>
                                              <a:ea typeface="宋体" panose="02010600030101010101" pitchFamily="2" charset="-122"/>
                                              <a:cs typeface="Times New Roman" panose="02020603050405020304" pitchFamily="18" charset="0"/>
                                            </a:rPr>
                                            <m:t>𝑠</m:t>
                                          </m:r>
                                        </m:e>
                                        <m:sub>
                                          <m:r>
                                            <a:rPr lang="en-US" altLang="zh-CN" i="1">
                                              <a:solidFill>
                                                <a:prstClr val="black"/>
                                              </a:solidFill>
                                              <a:latin typeface="Cambria Math" panose="02040503050406030204" pitchFamily="18" charset="0"/>
                                              <a:ea typeface="宋体" panose="02010600030101010101" pitchFamily="2" charset="-122"/>
                                              <a:cs typeface="Times New Roman" panose="02020603050405020304" pitchFamily="18" charset="0"/>
                                            </a:rPr>
                                            <m:t>1</m:t>
                                          </m:r>
                                        </m:sub>
                                      </m:sSub>
                                    </m:e>
                                  </m:acc>
                                  <m:d>
                                    <m:dPr>
                                      <m:ctrlPr>
                                        <a:rPr lang="en-US" altLang="zh-CN" i="1">
                                          <a:solidFill>
                                            <a:prstClr val="black"/>
                                          </a:solidFill>
                                          <a:latin typeface="Cambria Math" panose="02040503050406030204" pitchFamily="18" charset="0"/>
                                          <a:ea typeface="宋体" panose="02010600030101010101" pitchFamily="2" charset="-122"/>
                                          <a:cs typeface="Times New Roman" panose="02020603050405020304" pitchFamily="18" charset="0"/>
                                        </a:rPr>
                                      </m:ctrlPr>
                                    </m:dPr>
                                    <m:e>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𝑉</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i="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𝐶</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r>
                                            <a:rPr lang="en-US" altLang="zh-CN" i="1">
                                              <a:latin typeface="Cambria Math" panose="02040503050406030204" pitchFamily="18" charset="0"/>
                                              <a:ea typeface="宋体" panose="02010600030101010101" pitchFamily="2" charset="-122"/>
                                              <a:cs typeface="Times New Roman" panose="02020603050405020304" pitchFamily="18" charset="0"/>
                                            </a:rPr>
                                            <m:t>,</m:t>
                                          </m:r>
                                          <m:sSup>
                                            <m:sSupPr>
                                              <m:ctrlPr>
                                                <a:rPr lang="en-US" altLang="zh-CN" i="1" dirty="0">
                                                  <a:latin typeface="Cambria Math" panose="02040503050406030204" pitchFamily="18" charset="0"/>
                                                  <a:ea typeface="宋体" panose="02010600030101010101" pitchFamily="2" charset="-122"/>
                                                  <a:cs typeface="Times New Roman" panose="02020603050405020304" pitchFamily="18" charset="0"/>
                                                </a:rPr>
                                              </m:ctrlPr>
                                            </m:sSupPr>
                                            <m:e>
                                              <m:r>
                                                <a:rPr lang="en-US" altLang="zh-CN" i="1" dirty="0">
                                                  <a:latin typeface="Cambria Math" panose="02040503050406030204" pitchFamily="18" charset="0"/>
                                                  <a:ea typeface="宋体" panose="02010600030101010101" pitchFamily="2" charset="-122"/>
                                                  <a:cs typeface="Times New Roman" panose="02020603050405020304" pitchFamily="18" charset="0"/>
                                                </a:rPr>
                                                <m:t>𝑘</m:t>
                                              </m:r>
                                            </m:e>
                                            <m:sup>
                                              <m:r>
                                                <a:rPr lang="en-US" altLang="zh-CN" i="1" dirty="0">
                                                  <a:latin typeface="Cambria Math" panose="02040503050406030204" pitchFamily="18" charset="0"/>
                                                  <a:ea typeface="宋体" panose="02010600030101010101" pitchFamily="2" charset="-122"/>
                                                  <a:cs typeface="Times New Roman" panose="02020603050405020304" pitchFamily="18" charset="0"/>
                                                </a:rPr>
                                                <m:t>′</m:t>
                                              </m:r>
                                            </m:sup>
                                          </m:sSup>
                                        </m:sub>
                                      </m:sSub>
                                    </m:e>
                                  </m:d>
                                </m:sup>
                              </m:sSup>
                            </m:den>
                          </m:f>
                          <m:r>
                            <a:rPr lang="en-US" altLang="zh-CN" b="0" i="1" smtClean="0">
                              <a:latin typeface="Cambria Math" panose="02040503050406030204" pitchFamily="18" charset="0"/>
                              <a:ea typeface="宋体" panose="02010600030101010101" pitchFamily="2" charset="-122"/>
                              <a:cs typeface="Times New Roman" panose="02020603050405020304" pitchFamily="18" charset="0"/>
                            </a:rPr>
                            <m:t>−</m:t>
                          </m:r>
                          <m:f>
                            <m:f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fPr>
                            <m:num>
                              <m:sSup>
                                <m:sSup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pPr>
                                <m:e>
                                  <m:r>
                                    <a:rPr lang="en-US" altLang="zh-CN" i="1">
                                      <a:latin typeface="Cambria Math" panose="02040503050406030204" pitchFamily="18" charset="0"/>
                                      <a:ea typeface="宋体" panose="02010600030101010101" pitchFamily="2" charset="-122"/>
                                      <a:cs typeface="Times New Roman" panose="02020603050405020304" pitchFamily="18" charset="0"/>
                                    </a:rPr>
                                    <m:t>𝑒</m:t>
                                  </m:r>
                                </m:e>
                                <m:sup>
                                  <m:acc>
                                    <m:accPr>
                                      <m:chr m:val="̂"/>
                                      <m:ctrlPr>
                                        <a:rPr lang="en-US" altLang="zh-CN" i="1">
                                          <a:solidFill>
                                            <a:prstClr val="black"/>
                                          </a:solidFill>
                                          <a:latin typeface="Cambria Math" panose="02040503050406030204" pitchFamily="18" charset="0"/>
                                        </a:rPr>
                                      </m:ctrlPr>
                                    </m:accPr>
                                    <m:e>
                                      <m:sSub>
                                        <m:sSubPr>
                                          <m:ctrlPr>
                                            <a:rPr lang="en-US" altLang="zh-CN" i="1">
                                              <a:solidFill>
                                                <a:prstClr val="black"/>
                                              </a:solidFill>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solidFill>
                                                <a:prstClr val="black"/>
                                              </a:solidFill>
                                              <a:latin typeface="Cambria Math" panose="02040503050406030204" pitchFamily="18" charset="0"/>
                                              <a:ea typeface="宋体" panose="02010600030101010101" pitchFamily="2" charset="-122"/>
                                              <a:cs typeface="Times New Roman" panose="02020603050405020304" pitchFamily="18" charset="0"/>
                                            </a:rPr>
                                            <m:t>𝑠</m:t>
                                          </m:r>
                                        </m:e>
                                        <m:sub>
                                          <m:r>
                                            <a:rPr lang="en-US" altLang="zh-CN" i="1">
                                              <a:solidFill>
                                                <a:prstClr val="black"/>
                                              </a:solidFill>
                                              <a:latin typeface="Cambria Math" panose="02040503050406030204" pitchFamily="18" charset="0"/>
                                              <a:ea typeface="宋体" panose="02010600030101010101" pitchFamily="2" charset="-122"/>
                                              <a:cs typeface="Times New Roman" panose="02020603050405020304" pitchFamily="18" charset="0"/>
                                            </a:rPr>
                                            <m:t>0</m:t>
                                          </m:r>
                                        </m:sub>
                                      </m:sSub>
                                    </m:e>
                                  </m:acc>
                                  <m:d>
                                    <m:d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dPr>
                                    <m:e>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𝑉</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i="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𝐶</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r>
                                            <a:rPr lang="en-US" altLang="zh-CN" i="1">
                                              <a:latin typeface="Cambria Math" panose="02040503050406030204" pitchFamily="18" charset="0"/>
                                              <a:ea typeface="宋体" panose="02010600030101010101" pitchFamily="2" charset="-122"/>
                                              <a:cs typeface="Times New Roman" panose="02020603050405020304" pitchFamily="18" charset="0"/>
                                            </a:rPr>
                                            <m:t>,</m:t>
                                          </m:r>
                                          <m:r>
                                            <a:rPr lang="en-US" altLang="zh-CN" i="1">
                                              <a:latin typeface="Cambria Math" panose="02040503050406030204" pitchFamily="18" charset="0"/>
                                              <a:ea typeface="宋体" panose="02010600030101010101" pitchFamily="2" charset="-122"/>
                                              <a:cs typeface="Times New Roman" panose="02020603050405020304" pitchFamily="18" charset="0"/>
                                            </a:rPr>
                                            <m:t>𝑘</m:t>
                                          </m:r>
                                        </m:sub>
                                      </m:sSub>
                                    </m:e>
                                  </m:d>
                                </m:sup>
                              </m:sSup>
                            </m:num>
                            <m:den>
                              <m:sSubSup>
                                <m:sSubSupPr>
                                  <m:ctrlPr>
                                    <a:rPr lang="en-US" altLang="zh-CN" i="1" dirty="0">
                                      <a:latin typeface="Cambria Math" panose="02040503050406030204" pitchFamily="18" charset="0"/>
                                      <a:ea typeface="宋体" panose="02010600030101010101" pitchFamily="2" charset="-122"/>
                                      <a:cs typeface="Times New Roman" panose="02020603050405020304" pitchFamily="18" charset="0"/>
                                    </a:rPr>
                                  </m:ctrlPr>
                                </m:sSubSupPr>
                                <m:e>
                                  <m:r>
                                    <m:rPr>
                                      <m:sty m:val="p"/>
                                    </m:rPr>
                                    <a:rPr lang="en-US" altLang="zh-CN" i="1" dirty="0">
                                      <a:latin typeface="Cambria Math" panose="02040503050406030204" pitchFamily="18" charset="0"/>
                                      <a:ea typeface="宋体" panose="02010600030101010101" pitchFamily="2" charset="-122"/>
                                      <a:cs typeface="Times New Roman" panose="02020603050405020304" pitchFamily="18" charset="0"/>
                                    </a:rPr>
                                    <m:t>Σ</m:t>
                                  </m:r>
                                </m:e>
                                <m:sub>
                                  <m:sSup>
                                    <m:sSupPr>
                                      <m:ctrlPr>
                                        <a:rPr lang="en-US" altLang="zh-CN" i="1" dirty="0">
                                          <a:latin typeface="Cambria Math" panose="02040503050406030204" pitchFamily="18" charset="0"/>
                                          <a:ea typeface="宋体" panose="02010600030101010101" pitchFamily="2" charset="-122"/>
                                          <a:cs typeface="Times New Roman" panose="02020603050405020304" pitchFamily="18" charset="0"/>
                                        </a:rPr>
                                      </m:ctrlPr>
                                    </m:sSupPr>
                                    <m:e>
                                      <m:r>
                                        <a:rPr lang="en-US" altLang="zh-CN" i="1" dirty="0">
                                          <a:latin typeface="Cambria Math" panose="02040503050406030204" pitchFamily="18" charset="0"/>
                                          <a:ea typeface="宋体" panose="02010600030101010101" pitchFamily="2" charset="-122"/>
                                          <a:cs typeface="Times New Roman" panose="02020603050405020304" pitchFamily="18" charset="0"/>
                                        </a:rPr>
                                        <m:t>𝑘</m:t>
                                      </m:r>
                                    </m:e>
                                    <m:sup>
                                      <m:r>
                                        <a:rPr lang="en-US" altLang="zh-CN" i="1" dirty="0">
                                          <a:latin typeface="Cambria Math" panose="02040503050406030204" pitchFamily="18" charset="0"/>
                                          <a:ea typeface="宋体" panose="02010600030101010101" pitchFamily="2" charset="-122"/>
                                          <a:cs typeface="Times New Roman" panose="02020603050405020304" pitchFamily="18" charset="0"/>
                                        </a:rPr>
                                        <m:t>′</m:t>
                                      </m:r>
                                    </m:sup>
                                  </m:sSup>
                                  <m:r>
                                    <a:rPr lang="en-US" altLang="zh-CN" i="1" dirty="0">
                                      <a:latin typeface="Cambria Math" panose="02040503050406030204" pitchFamily="18" charset="0"/>
                                      <a:ea typeface="宋体" panose="02010600030101010101" pitchFamily="2" charset="-122"/>
                                      <a:cs typeface="Times New Roman" panose="02020603050405020304" pitchFamily="18" charset="0"/>
                                    </a:rPr>
                                    <m:t>=1</m:t>
                                  </m:r>
                                </m:sub>
                                <m:sup>
                                  <m:r>
                                    <a:rPr lang="en-US" altLang="zh-CN" i="1" dirty="0">
                                      <a:latin typeface="Cambria Math" panose="02040503050406030204" pitchFamily="18" charset="0"/>
                                      <a:ea typeface="宋体" panose="02010600030101010101" pitchFamily="2" charset="-122"/>
                                      <a:cs typeface="Times New Roman" panose="02020603050405020304" pitchFamily="18" charset="0"/>
                                    </a:rPr>
                                    <m:t>𝐾</m:t>
                                  </m:r>
                                </m:sup>
                              </m:sSubSup>
                              <m:sSup>
                                <m:sSupPr>
                                  <m:ctrlPr>
                                    <a:rPr lang="en-US" altLang="zh-CN" i="1" dirty="0">
                                      <a:latin typeface="Cambria Math" panose="02040503050406030204" pitchFamily="18" charset="0"/>
                                      <a:ea typeface="宋体" panose="02010600030101010101" pitchFamily="2" charset="-122"/>
                                      <a:cs typeface="Times New Roman" panose="02020603050405020304" pitchFamily="18" charset="0"/>
                                    </a:rPr>
                                  </m:ctrlPr>
                                </m:sSupPr>
                                <m:e>
                                  <m:r>
                                    <a:rPr lang="en-US" altLang="zh-CN" i="1" dirty="0">
                                      <a:latin typeface="Cambria Math" panose="02040503050406030204" pitchFamily="18" charset="0"/>
                                      <a:ea typeface="宋体" panose="02010600030101010101" pitchFamily="2" charset="-122"/>
                                      <a:cs typeface="Times New Roman" panose="02020603050405020304" pitchFamily="18" charset="0"/>
                                    </a:rPr>
                                    <m:t>𝑒</m:t>
                                  </m:r>
                                </m:e>
                                <m:sup>
                                  <m:acc>
                                    <m:accPr>
                                      <m:chr m:val="̂"/>
                                      <m:ctrlPr>
                                        <a:rPr lang="en-US" altLang="zh-CN" i="1">
                                          <a:latin typeface="Cambria Math" panose="02040503050406030204" pitchFamily="18" charset="0"/>
                                        </a:rPr>
                                      </m:ctrlPr>
                                    </m:accPr>
                                    <m:e>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𝑠</m:t>
                                          </m:r>
                                        </m:e>
                                        <m:sub>
                                          <m:r>
                                            <a:rPr lang="en-US" altLang="zh-CN" i="1">
                                              <a:latin typeface="Cambria Math" panose="02040503050406030204" pitchFamily="18" charset="0"/>
                                              <a:ea typeface="宋体" panose="02010600030101010101" pitchFamily="2" charset="-122"/>
                                              <a:cs typeface="Times New Roman" panose="02020603050405020304" pitchFamily="18" charset="0"/>
                                            </a:rPr>
                                            <m:t>0</m:t>
                                          </m:r>
                                        </m:sub>
                                      </m:sSub>
                                    </m:e>
                                  </m:acc>
                                  <m:d>
                                    <m:d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dPr>
                                    <m:e>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𝑉</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i="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𝐶</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r>
                                            <a:rPr lang="en-US" altLang="zh-CN" i="1">
                                              <a:latin typeface="Cambria Math" panose="02040503050406030204" pitchFamily="18" charset="0"/>
                                              <a:ea typeface="宋体" panose="02010600030101010101" pitchFamily="2" charset="-122"/>
                                              <a:cs typeface="Times New Roman" panose="02020603050405020304" pitchFamily="18" charset="0"/>
                                            </a:rPr>
                                            <m:t>,</m:t>
                                          </m:r>
                                          <m:sSup>
                                            <m:sSupPr>
                                              <m:ctrlPr>
                                                <a:rPr lang="en-US" altLang="zh-CN" i="1" dirty="0">
                                                  <a:latin typeface="Cambria Math" panose="02040503050406030204" pitchFamily="18" charset="0"/>
                                                  <a:ea typeface="宋体" panose="02010600030101010101" pitchFamily="2" charset="-122"/>
                                                  <a:cs typeface="Times New Roman" panose="02020603050405020304" pitchFamily="18" charset="0"/>
                                                </a:rPr>
                                              </m:ctrlPr>
                                            </m:sSupPr>
                                            <m:e>
                                              <m:r>
                                                <a:rPr lang="en-US" altLang="zh-CN" i="1" dirty="0">
                                                  <a:latin typeface="Cambria Math" panose="02040503050406030204" pitchFamily="18" charset="0"/>
                                                  <a:ea typeface="宋体" panose="02010600030101010101" pitchFamily="2" charset="-122"/>
                                                  <a:cs typeface="Times New Roman" panose="02020603050405020304" pitchFamily="18" charset="0"/>
                                                </a:rPr>
                                                <m:t>𝑘</m:t>
                                              </m:r>
                                            </m:e>
                                            <m:sup>
                                              <m:r>
                                                <a:rPr lang="en-US" altLang="zh-CN" i="1" dirty="0">
                                                  <a:latin typeface="Cambria Math" panose="02040503050406030204" pitchFamily="18" charset="0"/>
                                                  <a:ea typeface="宋体" panose="02010600030101010101" pitchFamily="2" charset="-122"/>
                                                  <a:cs typeface="Times New Roman" panose="02020603050405020304" pitchFamily="18" charset="0"/>
                                                </a:rPr>
                                                <m:t>′</m:t>
                                              </m:r>
                                            </m:sup>
                                          </m:sSup>
                                        </m:sub>
                                      </m:sSub>
                                    </m:e>
                                  </m:d>
                                </m:sup>
                              </m:sSup>
                            </m:den>
                          </m:f>
                        </m:e>
                      </m:d>
                    </m:oMath>
                  </m:oMathPara>
                </a14:m>
                <a:endParaRPr lang="en-US" altLang="zh-CN" b="0" i="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r>
                  <a:rPr lang="zh-CN" altLang="en-US" dirty="0">
                    <a:solidFill>
                      <a:srgbClr val="000000"/>
                    </a:solidFill>
                    <a:latin typeface="Times New Roman" panose="02020603050405020304" pitchFamily="18" charset="0"/>
                    <a:ea typeface="宋体" panose="02010600030101010101" pitchFamily="2" charset="-122"/>
                  </a:rPr>
                  <a:t>取平均：</a:t>
                </a:r>
                <a14:m>
                  <m:oMath xmlns:m="http://schemas.openxmlformats.org/officeDocument/2006/math">
                    <m:sSup>
                      <m:sSupPr>
                        <m:ctrlPr>
                          <a:rPr lang="en-US" altLang="zh-CN" i="1">
                            <a:solidFill>
                              <a:srgbClr val="000000"/>
                            </a:solidFill>
                            <a:latin typeface="Cambria Math" panose="02040503050406030204" pitchFamily="18" charset="0"/>
                            <a:ea typeface="宋体" panose="02010600030101010101" pitchFamily="2" charset="-122"/>
                          </a:rPr>
                        </m:ctrlPr>
                      </m:sSupPr>
                      <m:e>
                        <m:acc>
                          <m:accPr>
                            <m:chr m:val="̂"/>
                            <m:ctrlPr>
                              <a:rPr lang="en-US" altLang="zh-CN" i="1">
                                <a:solidFill>
                                  <a:srgbClr val="000000"/>
                                </a:solidFill>
                                <a:latin typeface="Cambria Math" panose="02040503050406030204" pitchFamily="18" charset="0"/>
                                <a:ea typeface="宋体" panose="02010600030101010101" pitchFamily="2" charset="-122"/>
                              </a:rPr>
                            </m:ctrlPr>
                          </m:accPr>
                          <m:e>
                            <m:sSub>
                              <m:sSubPr>
                                <m:ctrlPr>
                                  <a:rPr lang="en-US" altLang="zh-CN" i="1">
                                    <a:solidFill>
                                      <a:srgbClr val="000000"/>
                                    </a:solidFill>
                                    <a:latin typeface="Cambria Math" panose="02040503050406030204" pitchFamily="18" charset="0"/>
                                    <a:ea typeface="宋体" panose="02010600030101010101" pitchFamily="2" charset="-122"/>
                                  </a:rPr>
                                </m:ctrlPr>
                              </m:sSubPr>
                              <m:e>
                                <m:r>
                                  <a:rPr lang="zh-CN" altLang="en-US" i="1">
                                    <a:latin typeface="Cambria Math" panose="02040503050406030204" pitchFamily="18" charset="0"/>
                                    <a:ea typeface="宋体" panose="02010600030101010101" pitchFamily="2" charset="-122"/>
                                    <a:cs typeface="Times New Roman" panose="02020603050405020304" pitchFamily="18" charset="0"/>
                                  </a:rPr>
                                  <m:t>𝜏</m:t>
                                </m:r>
                              </m:e>
                              <m:sub>
                                <m:r>
                                  <a:rPr lang="en-US" altLang="zh-CN" i="1">
                                    <a:solidFill>
                                      <a:srgbClr val="000000"/>
                                    </a:solidFill>
                                    <a:latin typeface="Cambria Math" panose="02040503050406030204" pitchFamily="18" charset="0"/>
                                    <a:ea typeface="宋体" panose="02010600030101010101" pitchFamily="2" charset="-122"/>
                                  </a:rPr>
                                  <m:t>𝑛</m:t>
                                </m:r>
                              </m:sub>
                            </m:sSub>
                          </m:e>
                        </m:acc>
                      </m:e>
                      <m:sup>
                        <m:r>
                          <a:rPr lang="en-US" altLang="zh-CN" i="1">
                            <a:solidFill>
                              <a:srgbClr val="000000"/>
                            </a:solidFill>
                            <a:latin typeface="Cambria Math" panose="02040503050406030204" pitchFamily="18" charset="0"/>
                            <a:ea typeface="宋体" panose="02010600030101010101" pitchFamily="2" charset="-122"/>
                          </a:rPr>
                          <m:t>𝐷</m:t>
                        </m:r>
                        <m:r>
                          <a:rPr lang="en-US" altLang="zh-CN" b="0" i="1" smtClean="0">
                            <a:solidFill>
                              <a:srgbClr val="000000"/>
                            </a:solidFill>
                            <a:latin typeface="Cambria Math" panose="02040503050406030204" pitchFamily="18" charset="0"/>
                            <a:ea typeface="宋体" panose="02010600030101010101" pitchFamily="2" charset="-122"/>
                          </a:rPr>
                          <m:t>𝑃𝐼</m:t>
                        </m:r>
                      </m:sup>
                    </m:sSup>
                    <m:r>
                      <a:rPr lang="en-US" altLang="zh-CN" b="0" i="1" smtClean="0">
                        <a:solidFill>
                          <a:srgbClr val="000000"/>
                        </a:solidFill>
                        <a:latin typeface="Cambria Math" panose="02040503050406030204" pitchFamily="18" charset="0"/>
                        <a:ea typeface="宋体" panose="02010600030101010101" pitchFamily="2" charset="-122"/>
                      </a:rPr>
                      <m:t>=</m:t>
                    </m:r>
                    <m:f>
                      <m:fPr>
                        <m:ctrlPr>
                          <a:rPr lang="en-US" altLang="zh-CN" b="0" i="1" smtClean="0">
                            <a:solidFill>
                              <a:srgbClr val="000000"/>
                            </a:solidFill>
                            <a:latin typeface="Cambria Math" panose="02040503050406030204" pitchFamily="18" charset="0"/>
                            <a:ea typeface="宋体" panose="02010600030101010101" pitchFamily="2" charset="-122"/>
                          </a:rPr>
                        </m:ctrlPr>
                      </m:fPr>
                      <m:num>
                        <m:r>
                          <a:rPr lang="en-US" altLang="zh-CN" b="0" i="1" smtClean="0">
                            <a:solidFill>
                              <a:srgbClr val="000000"/>
                            </a:solidFill>
                            <a:latin typeface="Cambria Math" panose="02040503050406030204" pitchFamily="18" charset="0"/>
                            <a:ea typeface="宋体" panose="02010600030101010101" pitchFamily="2" charset="-122"/>
                          </a:rPr>
                          <m:t>1</m:t>
                        </m:r>
                      </m:num>
                      <m:den>
                        <m:r>
                          <m:rPr>
                            <m:sty m:val="p"/>
                          </m:rPr>
                          <a:rPr lang="en-US" altLang="zh-CN" i="1">
                            <a:solidFill>
                              <a:srgbClr val="000000"/>
                            </a:solidFill>
                            <a:latin typeface="Cambria Math" panose="02040503050406030204" pitchFamily="18" charset="0"/>
                            <a:ea typeface="宋体" panose="02010600030101010101" pitchFamily="2" charset="-122"/>
                          </a:rPr>
                          <m:t>n</m:t>
                        </m:r>
                      </m:den>
                    </m:f>
                    <m:sSubSup>
                      <m:sSubSupPr>
                        <m:ctrlPr>
                          <a:rPr lang="en-US" altLang="zh-CN" i="1" dirty="0">
                            <a:latin typeface="Cambria Math" panose="02040503050406030204" pitchFamily="18" charset="0"/>
                            <a:ea typeface="宋体" panose="02010600030101010101" pitchFamily="2" charset="-122"/>
                            <a:cs typeface="Times New Roman" panose="02020603050405020304" pitchFamily="18" charset="0"/>
                          </a:rPr>
                        </m:ctrlPr>
                      </m:sSubSupPr>
                      <m:e>
                        <m:r>
                          <m:rPr>
                            <m:sty m:val="p"/>
                          </m:rPr>
                          <a:rPr lang="en-US" altLang="zh-CN" i="1" dirty="0">
                            <a:latin typeface="Cambria Math" panose="02040503050406030204" pitchFamily="18" charset="0"/>
                            <a:ea typeface="宋体" panose="02010600030101010101" pitchFamily="2" charset="-122"/>
                            <a:cs typeface="Times New Roman" panose="02020603050405020304" pitchFamily="18" charset="0"/>
                          </a:rPr>
                          <m:t>Σ</m:t>
                        </m:r>
                      </m:e>
                      <m:sub>
                        <m:r>
                          <m:rPr>
                            <m:sty m:val="p"/>
                          </m:rPr>
                          <a:rPr lang="en-US" altLang="zh-CN" i="1" dirty="0">
                            <a:latin typeface="Cambria Math" panose="02040503050406030204" pitchFamily="18" charset="0"/>
                            <a:ea typeface="宋体" panose="02010600030101010101" pitchFamily="2" charset="-122"/>
                            <a:cs typeface="Times New Roman" panose="02020603050405020304" pitchFamily="18" charset="0"/>
                          </a:rPr>
                          <m:t>i</m:t>
                        </m:r>
                        <m:r>
                          <a:rPr lang="en-US" altLang="zh-CN" i="1" dirty="0">
                            <a:latin typeface="Cambria Math" panose="02040503050406030204" pitchFamily="18" charset="0"/>
                            <a:ea typeface="宋体" panose="02010600030101010101" pitchFamily="2" charset="-122"/>
                            <a:cs typeface="Times New Roman" panose="02020603050405020304" pitchFamily="18" charset="0"/>
                          </a:rPr>
                          <m:t>=1</m:t>
                        </m:r>
                      </m:sub>
                      <m:sup>
                        <m:r>
                          <m:rPr>
                            <m:sty m:val="p"/>
                          </m:rPr>
                          <a:rPr lang="en-US" altLang="zh-CN" i="1" dirty="0">
                            <a:latin typeface="Cambria Math" panose="02040503050406030204" pitchFamily="18" charset="0"/>
                            <a:ea typeface="宋体" panose="02010600030101010101" pitchFamily="2" charset="-122"/>
                            <a:cs typeface="Times New Roman" panose="02020603050405020304" pitchFamily="18" charset="0"/>
                          </a:rPr>
                          <m:t>n</m:t>
                        </m:r>
                      </m:sup>
                    </m:sSubSup>
                    <m:r>
                      <a:rPr lang="zh-CN" altLang="en-US" i="1">
                        <a:latin typeface="Cambria Math" panose="02040503050406030204" pitchFamily="18" charset="0"/>
                        <a:ea typeface="宋体" panose="02010600030101010101" pitchFamily="2" charset="-122"/>
                        <a:cs typeface="Times New Roman" panose="02020603050405020304" pitchFamily="18" charset="0"/>
                      </a:rPr>
                      <m:t>𝜇</m:t>
                    </m:r>
                    <m:d>
                      <m:d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dPr>
                      <m:e>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𝑉</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i="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b="1"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b="1" i="1">
                                <a:latin typeface="Cambria Math" panose="02040503050406030204" pitchFamily="18" charset="0"/>
                                <a:ea typeface="宋体" panose="02010600030101010101" pitchFamily="2" charset="-122"/>
                                <a:cs typeface="Times New Roman" panose="02020603050405020304" pitchFamily="18" charset="0"/>
                              </a:rPr>
                              <m:t>𝑪</m:t>
                            </m:r>
                          </m:e>
                          <m:sub>
                            <m:r>
                              <a:rPr lang="en-US" altLang="zh-CN" b="1" i="1">
                                <a:latin typeface="Cambria Math" panose="02040503050406030204" pitchFamily="18" charset="0"/>
                                <a:ea typeface="宋体" panose="02010600030101010101" pitchFamily="2" charset="-122"/>
                                <a:cs typeface="Times New Roman" panose="02020603050405020304" pitchFamily="18" charset="0"/>
                              </a:rPr>
                              <m:t>𝒊</m:t>
                            </m:r>
                          </m:sub>
                        </m:sSub>
                        <m:r>
                          <a:rPr lang="en-US" altLang="zh-CN" i="1">
                            <a:latin typeface="Cambria Math" panose="02040503050406030204" pitchFamily="18" charset="0"/>
                            <a:ea typeface="宋体" panose="02010600030101010101" pitchFamily="2" charset="-122"/>
                            <a:cs typeface="Times New Roman" panose="02020603050405020304" pitchFamily="18" charset="0"/>
                          </a:rPr>
                          <m:t>;</m:t>
                        </m:r>
                        <m:acc>
                          <m:accPr>
                            <m:chr m:val="̃"/>
                            <m:ctrlPr>
                              <a:rPr lang="en-US" altLang="zh-CN" i="1">
                                <a:latin typeface="Cambria Math" panose="02040503050406030204" pitchFamily="18" charset="0"/>
                                <a:ea typeface="宋体" panose="02010600030101010101" pitchFamily="2" charset="-122"/>
                                <a:cs typeface="Times New Roman" panose="02020603050405020304" pitchFamily="18" charset="0"/>
                              </a:rPr>
                            </m:ctrlPr>
                          </m:accPr>
                          <m:e>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𝑠</m:t>
                                </m:r>
                              </m:e>
                              <m:sub>
                                <m:r>
                                  <a:rPr lang="en-US" altLang="zh-CN" i="1">
                                    <a:latin typeface="Cambria Math" panose="02040503050406030204" pitchFamily="18" charset="0"/>
                                    <a:ea typeface="宋体" panose="02010600030101010101" pitchFamily="2" charset="-122"/>
                                    <a:cs typeface="Times New Roman" panose="02020603050405020304" pitchFamily="18" charset="0"/>
                                  </a:rPr>
                                  <m:t>0</m:t>
                                </m:r>
                              </m:sub>
                            </m:sSub>
                          </m:e>
                        </m:acc>
                        <m:r>
                          <a:rPr lang="en-US" altLang="zh-CN" i="1">
                            <a:latin typeface="Cambria Math" panose="02040503050406030204" pitchFamily="18" charset="0"/>
                            <a:ea typeface="宋体" panose="02010600030101010101" pitchFamily="2" charset="-122"/>
                            <a:cs typeface="Times New Roman" panose="02020603050405020304" pitchFamily="18" charset="0"/>
                          </a:rPr>
                          <m:t>,</m:t>
                        </m:r>
                        <m:acc>
                          <m:accPr>
                            <m:chr m:val="̃"/>
                            <m:ctrlPr>
                              <a:rPr lang="en-US" altLang="zh-CN" i="1">
                                <a:latin typeface="Cambria Math" panose="02040503050406030204" pitchFamily="18" charset="0"/>
                                <a:ea typeface="宋体" panose="02010600030101010101" pitchFamily="2" charset="-122"/>
                                <a:cs typeface="Times New Roman" panose="02020603050405020304" pitchFamily="18" charset="0"/>
                              </a:rPr>
                            </m:ctrlPr>
                          </m:accPr>
                          <m:e>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𝑠</m:t>
                                </m:r>
                              </m:e>
                              <m:sub>
                                <m:r>
                                  <a:rPr lang="en-US" altLang="zh-CN" i="1">
                                    <a:latin typeface="Cambria Math" panose="02040503050406030204" pitchFamily="18" charset="0"/>
                                    <a:ea typeface="宋体" panose="02010600030101010101" pitchFamily="2" charset="-122"/>
                                    <a:cs typeface="Times New Roman" panose="02020603050405020304" pitchFamily="18" charset="0"/>
                                  </a:rPr>
                                  <m:t>1</m:t>
                                </m:r>
                              </m:sub>
                            </m:sSub>
                          </m:e>
                        </m:acc>
                        <m:r>
                          <a:rPr lang="en-US" altLang="zh-CN" i="1">
                            <a:latin typeface="Cambria Math" panose="02040503050406030204" pitchFamily="18" charset="0"/>
                            <a:ea typeface="宋体" panose="02010600030101010101" pitchFamily="2" charset="-122"/>
                            <a:cs typeface="Times New Roman" panose="02020603050405020304" pitchFamily="18" charset="0"/>
                          </a:rPr>
                          <m:t>,</m:t>
                        </m:r>
                        <m:acc>
                          <m:accPr>
                            <m:chr m:val="̃"/>
                            <m:ctrlPr>
                              <a:rPr lang="en-US" altLang="zh-CN" i="1">
                                <a:latin typeface="Cambria Math" panose="02040503050406030204" pitchFamily="18" charset="0"/>
                                <a:ea typeface="宋体" panose="02010600030101010101" pitchFamily="2" charset="-122"/>
                                <a:cs typeface="Times New Roman" panose="02020603050405020304" pitchFamily="18" charset="0"/>
                              </a:rPr>
                            </m:ctrlPr>
                          </m:accPr>
                          <m:e>
                            <m:r>
                              <a:rPr lang="en-US" altLang="zh-CN" i="1">
                                <a:latin typeface="Cambria Math" panose="02040503050406030204" pitchFamily="18" charset="0"/>
                                <a:ea typeface="宋体" panose="02010600030101010101" pitchFamily="2" charset="-122"/>
                                <a:cs typeface="Times New Roman" panose="02020603050405020304" pitchFamily="18" charset="0"/>
                              </a:rPr>
                              <m:t>𝑧</m:t>
                            </m:r>
                          </m:e>
                        </m:acc>
                      </m:e>
                    </m:d>
                  </m:oMath>
                </a14:m>
                <a:endParaRPr lang="en-US" altLang="zh-CN" i="0" dirty="0">
                  <a:solidFill>
                    <a:srgbClr val="000000"/>
                  </a:solidFill>
                  <a:effectLst/>
                  <a:latin typeface="Times New Roman" panose="02020603050405020304" pitchFamily="18" charset="0"/>
                  <a:ea typeface="宋体" panose="02010600030101010101" pitchFamily="2" charset="-122"/>
                </a:endParaRPr>
              </a:p>
              <a:p>
                <a:pPr>
                  <a:lnSpc>
                    <a:spcPct val="120000"/>
                  </a:lnSpc>
                </a:pPr>
                <a:r>
                  <a:rPr lang="zh-CN" altLang="en-US" dirty="0">
                    <a:solidFill>
                      <a:srgbClr val="000000"/>
                    </a:solidFill>
                    <a:latin typeface="Times New Roman" panose="02020603050405020304" pitchFamily="18" charset="0"/>
                    <a:ea typeface="宋体" panose="02010600030101010101" pitchFamily="2" charset="-122"/>
                  </a:rPr>
                  <a:t>即直接插入方法计算的</a:t>
                </a:r>
                <a:r>
                  <a:rPr lang="en-US" altLang="zh-CN" dirty="0">
                    <a:solidFill>
                      <a:srgbClr val="000000"/>
                    </a:solidFill>
                    <a:latin typeface="Times New Roman" panose="02020603050405020304" pitchFamily="18" charset="0"/>
                    <a:ea typeface="宋体" panose="02010600030101010101" pitchFamily="2" charset="-122"/>
                  </a:rPr>
                  <a:t>ATE</a:t>
                </a:r>
                <a:endParaRPr lang="en-US" altLang="zh-CN" i="0" dirty="0">
                  <a:solidFill>
                    <a:srgbClr val="000000"/>
                  </a:solidFill>
                  <a:effectLst/>
                  <a:latin typeface="Times New Roman" panose="02020603050405020304" pitchFamily="18" charset="0"/>
                  <a:ea typeface="宋体" panose="02010600030101010101" pitchFamily="2" charset="-122"/>
                </a:endParaRPr>
              </a:p>
            </p:txBody>
          </p:sp>
        </mc:Choice>
        <mc:Fallback xmlns="">
          <p:sp>
            <p:nvSpPr>
              <p:cNvPr id="15" name="文本框 14">
                <a:extLst>
                  <a:ext uri="{FF2B5EF4-FFF2-40B4-BE49-F238E27FC236}">
                    <a16:creationId xmlns:a16="http://schemas.microsoft.com/office/drawing/2014/main" id="{18D8A3DE-8337-46DC-BC88-750EB6272DC4}"/>
                  </a:ext>
                </a:extLst>
              </p:cNvPr>
              <p:cNvSpPr txBox="1">
                <a:spLocks noRot="1" noChangeAspect="1" noMove="1" noResize="1" noEditPoints="1" noAdjustHandles="1" noChangeArrowheads="1" noChangeShapeType="1" noTextEdit="1"/>
              </p:cNvSpPr>
              <p:nvPr/>
            </p:nvSpPr>
            <p:spPr>
              <a:xfrm>
                <a:off x="405686" y="1758752"/>
                <a:ext cx="9483378" cy="4588885"/>
              </a:xfrm>
              <a:prstGeom prst="rect">
                <a:avLst/>
              </a:prstGeom>
              <a:blipFill>
                <a:blip r:embed="rId4"/>
                <a:stretch>
                  <a:fillRect l="-579" t="-532" b="-1197"/>
                </a:stretch>
              </a:blipFill>
            </p:spPr>
            <p:txBody>
              <a:bodyPr/>
              <a:lstStyle/>
              <a:p>
                <a:r>
                  <a:rPr lang="zh-CN" altLang="en-US">
                    <a:noFill/>
                  </a:rPr>
                  <a:t> </a:t>
                </a:r>
              </a:p>
            </p:txBody>
          </p:sp>
        </mc:Fallback>
      </mc:AlternateContent>
      <p:grpSp>
        <p:nvGrpSpPr>
          <p:cNvPr id="28" name="组合 27">
            <a:extLst>
              <a:ext uri="{FF2B5EF4-FFF2-40B4-BE49-F238E27FC236}">
                <a16:creationId xmlns:a16="http://schemas.microsoft.com/office/drawing/2014/main" id="{7AA20826-3D27-4415-8314-F0E211A03774}"/>
              </a:ext>
            </a:extLst>
          </p:cNvPr>
          <p:cNvGrpSpPr/>
          <p:nvPr/>
        </p:nvGrpSpPr>
        <p:grpSpPr>
          <a:xfrm>
            <a:off x="89700" y="3765256"/>
            <a:ext cx="11815400" cy="1269707"/>
            <a:chOff x="106633" y="3423150"/>
            <a:chExt cx="11815400" cy="1269707"/>
          </a:xfrm>
        </p:grpSpPr>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1842B888-2641-47DA-B687-78502B71A246}"/>
                    </a:ext>
                  </a:extLst>
                </p:cNvPr>
                <p:cNvSpPr txBox="1"/>
                <p:nvPr/>
              </p:nvSpPr>
              <p:spPr>
                <a:xfrm>
                  <a:off x="106633" y="3423150"/>
                  <a:ext cx="7043282" cy="1269707"/>
                </a:xfrm>
                <a:prstGeom prst="rect">
                  <a:avLst/>
                </a:prstGeom>
                <a:noFill/>
              </p:spPr>
              <p:txBody>
                <a:bodyPr wrap="square">
                  <a:spAutoFit/>
                </a:bodyPr>
                <a:lstStyle/>
                <a:p>
                  <a:pPr algn="ctr">
                    <a:lnSpc>
                      <a:spcPct val="120000"/>
                    </a:lnSpc>
                  </a:pPr>
                  <a14:m>
                    <m:oMath xmlns:m="http://schemas.openxmlformats.org/officeDocument/2006/math">
                      <m:r>
                        <a:rPr lang="en-US" altLang="zh-CN" b="0" i="1" smtClean="0">
                          <a:effectLst/>
                          <a:latin typeface="Cambria Math" panose="02040503050406030204" pitchFamily="18" charset="0"/>
                          <a:ea typeface="宋体" panose="02010600030101010101" pitchFamily="2" charset="-122"/>
                          <a:cs typeface="Times New Roman" panose="02020603050405020304" pitchFamily="18" charset="0"/>
                        </a:rPr>
                        <m:t>𝑄</m:t>
                      </m:r>
                      <m:d>
                        <m:dPr>
                          <m:ctrlPr>
                            <a:rPr lang="en-US" altLang="zh-CN" b="0" i="1" smtClean="0">
                              <a:effectLst/>
                              <a:latin typeface="Cambria Math" panose="02040503050406030204" pitchFamily="18" charset="0"/>
                              <a:ea typeface="宋体" panose="02010600030101010101" pitchFamily="2" charset="-122"/>
                              <a:cs typeface="Times New Roman" panose="02020603050405020304" pitchFamily="18" charset="0"/>
                            </a:rPr>
                          </m:ctrlPr>
                        </m:dPr>
                        <m:e>
                          <m:r>
                            <a:rPr lang="en-US" altLang="zh-CN" i="1">
                              <a:latin typeface="Cambria Math" panose="02040503050406030204" pitchFamily="18" charset="0"/>
                              <a:ea typeface="宋体" panose="02010600030101010101" pitchFamily="2" charset="-122"/>
                              <a:cs typeface="Times New Roman" panose="02020603050405020304" pitchFamily="18" charset="0"/>
                            </a:rPr>
                            <m:t>𝜋</m:t>
                          </m:r>
                        </m:e>
                      </m:d>
                      <m:r>
                        <a:rPr lang="en-US" altLang="zh-CN" b="0" i="1" smtClean="0">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b="0" i="1" smtClean="0">
                              <a:effectLst/>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b="0" i="1" smtClean="0">
                              <a:effectLst/>
                              <a:latin typeface="Cambria Math" panose="02040503050406030204" pitchFamily="18" charset="0"/>
                              <a:ea typeface="宋体" panose="02010600030101010101" pitchFamily="2" charset="-122"/>
                              <a:cs typeface="Times New Roman" panose="02020603050405020304" pitchFamily="18" charset="0"/>
                            </a:rPr>
                            <m:t>𝐸</m:t>
                          </m:r>
                        </m:e>
                        <m:sub>
                          <m:r>
                            <a:rPr lang="en-US" altLang="zh-CN" b="0" i="1" smtClean="0">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𝑉</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i="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b="1"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b="1" i="1">
                                  <a:latin typeface="Cambria Math" panose="02040503050406030204" pitchFamily="18" charset="0"/>
                                  <a:ea typeface="宋体" panose="02010600030101010101" pitchFamily="2" charset="-122"/>
                                  <a:cs typeface="Times New Roman" panose="02020603050405020304" pitchFamily="18" charset="0"/>
                                </a:rPr>
                                <m:t>𝑪</m:t>
                              </m:r>
                            </m:e>
                            <m:sub>
                              <m:r>
                                <a:rPr lang="en-US" altLang="zh-CN" b="1" i="1">
                                  <a:latin typeface="Cambria Math" panose="02040503050406030204" pitchFamily="18" charset="0"/>
                                  <a:ea typeface="宋体" panose="02010600030101010101" pitchFamily="2" charset="-122"/>
                                  <a:cs typeface="Times New Roman" panose="02020603050405020304" pitchFamily="18" charset="0"/>
                                </a:rPr>
                                <m:t>𝒊</m:t>
                              </m:r>
                            </m:sub>
                          </m:sSub>
                          <m:r>
                            <a:rPr lang="en-US" altLang="zh-CN" i="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b="1"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b="1" i="1">
                                  <a:latin typeface="Cambria Math" panose="02040503050406030204" pitchFamily="18" charset="0"/>
                                  <a:ea typeface="宋体" panose="02010600030101010101" pitchFamily="2" charset="-122"/>
                                  <a:cs typeface="Times New Roman" panose="02020603050405020304" pitchFamily="18" charset="0"/>
                                </a:rPr>
                                <m:t>𝑾</m:t>
                              </m:r>
                            </m:e>
                            <m:sub>
                              <m:r>
                                <a:rPr lang="en-US" altLang="zh-CN" b="1" i="1">
                                  <a:latin typeface="Cambria Math" panose="02040503050406030204" pitchFamily="18" charset="0"/>
                                  <a:ea typeface="宋体" panose="02010600030101010101" pitchFamily="2" charset="-122"/>
                                  <a:cs typeface="Times New Roman" panose="02020603050405020304" pitchFamily="18" charset="0"/>
                                </a:rPr>
                                <m:t>𝒊</m:t>
                              </m:r>
                            </m:sub>
                          </m:sSub>
                          <m:r>
                            <a:rPr lang="en-US" altLang="zh-CN" b="1"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zh-CN" i="1">
                              <a:latin typeface="Cambria Math" panose="02040503050406030204" pitchFamily="18" charset="0"/>
                              <a:ea typeface="宋体" panose="02010600030101010101" pitchFamily="2" charset="-122"/>
                              <a:cs typeface="Times New Roman" panose="02020603050405020304" pitchFamily="18" charset="0"/>
                            </a:rPr>
                            <m:t>𝜋</m:t>
                          </m:r>
                          <m:r>
                            <a:rPr lang="en-US" altLang="zh-CN" b="0" i="1" smtClean="0">
                              <a:effectLst/>
                              <a:latin typeface="Cambria Math" panose="02040503050406030204" pitchFamily="18" charset="0"/>
                              <a:ea typeface="宋体" panose="02010600030101010101" pitchFamily="2" charset="-122"/>
                              <a:cs typeface="Times New Roman" panose="02020603050405020304" pitchFamily="18" charset="0"/>
                            </a:rPr>
                            <m:t>)</m:t>
                          </m:r>
                        </m:sub>
                      </m:sSub>
                      <m:r>
                        <a:rPr lang="en-US" altLang="zh-CN" b="0" i="1" smtClean="0">
                          <a:effectLst/>
                          <a:latin typeface="Cambria Math" panose="02040503050406030204" pitchFamily="18" charset="0"/>
                          <a:ea typeface="宋体" panose="02010600030101010101" pitchFamily="2" charset="-122"/>
                          <a:cs typeface="Times New Roman" panose="02020603050405020304" pitchFamily="18" charset="0"/>
                        </a:rPr>
                        <m:t>[</m:t>
                      </m:r>
                      <m:sSubSup>
                        <m:sSubSupPr>
                          <m:ctrlPr>
                            <a:rPr lang="en-US" altLang="zh-CN" i="1" dirty="0">
                              <a:latin typeface="Cambria Math" panose="02040503050406030204" pitchFamily="18" charset="0"/>
                              <a:ea typeface="宋体" panose="02010600030101010101" pitchFamily="2" charset="-122"/>
                              <a:cs typeface="Times New Roman" panose="02020603050405020304" pitchFamily="18" charset="0"/>
                            </a:rPr>
                          </m:ctrlPr>
                        </m:sSubSupPr>
                        <m:e>
                          <m:r>
                            <a:rPr lang="en-US" altLang="zh-CN" i="1" dirty="0">
                              <a:latin typeface="Cambria Math" panose="02040503050406030204" pitchFamily="18" charset="0"/>
                              <a:ea typeface="宋体" panose="02010600030101010101" pitchFamily="2" charset="-122"/>
                              <a:cs typeface="Times New Roman" panose="02020603050405020304" pitchFamily="18" charset="0"/>
                            </a:rPr>
                            <m:t>𝛴</m:t>
                          </m:r>
                        </m:e>
                        <m:sub>
                          <m:r>
                            <a:rPr lang="en-US" altLang="zh-CN" b="0" i="1" dirty="0" smtClean="0">
                              <a:latin typeface="Cambria Math" panose="02040503050406030204" pitchFamily="18" charset="0"/>
                              <a:ea typeface="宋体" panose="02010600030101010101" pitchFamily="2" charset="-122"/>
                              <a:cs typeface="Times New Roman" panose="02020603050405020304" pitchFamily="18" charset="0"/>
                            </a:rPr>
                            <m:t>𝑘</m:t>
                          </m:r>
                          <m:r>
                            <a:rPr lang="en-US" altLang="zh-CN" i="1" dirty="0">
                              <a:latin typeface="Cambria Math" panose="02040503050406030204" pitchFamily="18" charset="0"/>
                              <a:ea typeface="宋体" panose="02010600030101010101" pitchFamily="2" charset="-122"/>
                              <a:cs typeface="Times New Roman" panose="02020603050405020304" pitchFamily="18" charset="0"/>
                            </a:rPr>
                            <m:t>=1</m:t>
                          </m:r>
                        </m:sub>
                        <m:sup>
                          <m:r>
                            <a:rPr lang="en-US" altLang="zh-CN" i="1" dirty="0">
                              <a:latin typeface="Cambria Math" panose="02040503050406030204" pitchFamily="18" charset="0"/>
                              <a:ea typeface="宋体" panose="02010600030101010101" pitchFamily="2" charset="-122"/>
                              <a:cs typeface="Times New Roman" panose="02020603050405020304" pitchFamily="18" charset="0"/>
                            </a:rPr>
                            <m:t>𝐾</m:t>
                          </m:r>
                        </m:sup>
                      </m:sSubSup>
                      <m:r>
                        <a:rPr lang="en-US" altLang="zh-CN" i="1">
                          <a:latin typeface="Cambria Math" panose="02040503050406030204" pitchFamily="18" charset="0"/>
                          <a:ea typeface="宋体" panose="02010600030101010101" pitchFamily="2" charset="-122"/>
                          <a:cs typeface="Times New Roman" panose="02020603050405020304" pitchFamily="18" charset="0"/>
                        </a:rPr>
                        <m:t>𝑧</m:t>
                      </m:r>
                      <m:r>
                        <a:rPr lang="en-US" altLang="zh-CN" i="1">
                          <a:latin typeface="Cambria Math" panose="02040503050406030204" pitchFamily="18" charset="0"/>
                          <a:ea typeface="宋体" panose="02010600030101010101" pitchFamily="2" charset="-122"/>
                          <a:cs typeface="Times New Roman" panose="02020603050405020304" pitchFamily="18" charset="0"/>
                        </a:rPr>
                        <m:t> (</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𝑉</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i="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𝐶</m:t>
                          </m:r>
                        </m:e>
                        <m:sub>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𝑉</m:t>
                              </m:r>
                            </m:e>
                            <m:sub>
                              <m:r>
                                <a:rPr lang="en-US" altLang="zh-CN" b="0" i="1" smtClean="0">
                                  <a:latin typeface="Cambria Math" panose="02040503050406030204" pitchFamily="18" charset="0"/>
                                  <a:ea typeface="宋体" panose="02010600030101010101" pitchFamily="2" charset="-122"/>
                                  <a:cs typeface="Times New Roman" panose="02020603050405020304" pitchFamily="18" charset="0"/>
                                </a:rPr>
                                <m:t>𝑖</m:t>
                              </m:r>
                              <m:r>
                                <a:rPr lang="en-US" altLang="zh-CN"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b="0" i="1" smtClean="0">
                                  <a:latin typeface="Cambria Math" panose="02040503050406030204" pitchFamily="18" charset="0"/>
                                  <a:ea typeface="宋体" panose="02010600030101010101" pitchFamily="2" charset="-122"/>
                                  <a:cs typeface="Times New Roman" panose="02020603050405020304" pitchFamily="18" charset="0"/>
                                </a:rPr>
                                <m:t>𝑘</m:t>
                              </m:r>
                            </m:sub>
                          </m:sSub>
                        </m:sub>
                      </m:sSub>
                      <m:r>
                        <a:rPr lang="en-US" altLang="zh-CN"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i="1">
                          <a:latin typeface="Cambria Math" panose="02040503050406030204" pitchFamily="18" charset="0"/>
                          <a:ea typeface="Cambria Math" panose="02040503050406030204" pitchFamily="18" charset="0"/>
                          <a:cs typeface="Times New Roman" panose="02020603050405020304" pitchFamily="18" charset="0"/>
                        </a:rPr>
                        <m:t>∙</m:t>
                      </m:r>
                      <m:f>
                        <m:fPr>
                          <m:ctrlPr>
                            <a:rPr lang="en-US" altLang="zh-CN" b="0" i="1" smtClean="0">
                              <a:latin typeface="Cambria Math" panose="02040503050406030204" pitchFamily="18" charset="0"/>
                              <a:ea typeface="宋体" panose="02010600030101010101" pitchFamily="2" charset="-122"/>
                              <a:cs typeface="Times New Roman" panose="02020603050405020304" pitchFamily="18" charset="0"/>
                            </a:rPr>
                          </m:ctrlPr>
                        </m:fPr>
                        <m:num>
                          <m:sSup>
                            <m:sSupPr>
                              <m:ctrlPr>
                                <a:rPr lang="en-US" altLang="zh-CN" b="0" i="1" smtClean="0">
                                  <a:latin typeface="Cambria Math" panose="02040503050406030204" pitchFamily="18" charset="0"/>
                                  <a:ea typeface="宋体" panose="02010600030101010101" pitchFamily="2" charset="-122"/>
                                  <a:cs typeface="Times New Roman" panose="02020603050405020304" pitchFamily="18" charset="0"/>
                                </a:rPr>
                              </m:ctrlPr>
                            </m:sSupPr>
                            <m:e>
                              <m:r>
                                <a:rPr lang="en-US" altLang="zh-CN" b="0" i="1" smtClean="0">
                                  <a:latin typeface="Cambria Math" panose="02040503050406030204" pitchFamily="18" charset="0"/>
                                  <a:ea typeface="宋体" panose="02010600030101010101" pitchFamily="2" charset="-122"/>
                                  <a:cs typeface="Times New Roman" panose="02020603050405020304" pitchFamily="18" charset="0"/>
                                </a:rPr>
                                <m:t>𝑒</m:t>
                              </m:r>
                            </m:e>
                            <m:sup>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𝑠</m:t>
                                  </m:r>
                                </m:e>
                                <m:sub>
                                  <m:r>
                                    <a:rPr lang="en-US" altLang="zh-CN" i="1">
                                      <a:latin typeface="Cambria Math" panose="02040503050406030204" pitchFamily="18" charset="0"/>
                                      <a:ea typeface="宋体" panose="02010600030101010101" pitchFamily="2" charset="-122"/>
                                      <a:cs typeface="Times New Roman" panose="02020603050405020304" pitchFamily="18" charset="0"/>
                                    </a:rPr>
                                    <m:t>0</m:t>
                                  </m:r>
                                </m:sub>
                              </m:sSub>
                              <m:d>
                                <m:d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dPr>
                                <m:e>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𝑉</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i="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𝐶</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r>
                                        <a:rPr lang="en-US" altLang="zh-CN" i="1">
                                          <a:latin typeface="Cambria Math" panose="02040503050406030204" pitchFamily="18" charset="0"/>
                                          <a:ea typeface="宋体" panose="02010600030101010101" pitchFamily="2" charset="-122"/>
                                          <a:cs typeface="Times New Roman" panose="02020603050405020304" pitchFamily="18" charset="0"/>
                                        </a:rPr>
                                        <m:t>,</m:t>
                                      </m:r>
                                      <m:r>
                                        <a:rPr lang="en-US" altLang="zh-CN" i="1">
                                          <a:latin typeface="Cambria Math" panose="02040503050406030204" pitchFamily="18" charset="0"/>
                                          <a:ea typeface="宋体" panose="02010600030101010101" pitchFamily="2" charset="-122"/>
                                          <a:cs typeface="Times New Roman" panose="02020603050405020304" pitchFamily="18" charset="0"/>
                                        </a:rPr>
                                        <m:t>𝑘</m:t>
                                      </m:r>
                                    </m:sub>
                                  </m:sSub>
                                </m:e>
                              </m:d>
                              <m:r>
                                <a:rPr lang="en-US" altLang="zh-CN" b="0" i="1" smtClean="0">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𝑊</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r>
                                    <a:rPr lang="en-US" altLang="zh-CN" i="1">
                                      <a:latin typeface="Cambria Math" panose="02040503050406030204" pitchFamily="18" charset="0"/>
                                      <a:ea typeface="宋体" panose="02010600030101010101" pitchFamily="2" charset="-122"/>
                                      <a:cs typeface="Times New Roman" panose="02020603050405020304" pitchFamily="18" charset="0"/>
                                    </a:rPr>
                                    <m:t>,</m:t>
                                  </m:r>
                                  <m:r>
                                    <a:rPr lang="en-US" altLang="zh-CN" i="1">
                                      <a:latin typeface="Cambria Math" panose="02040503050406030204" pitchFamily="18" charset="0"/>
                                      <a:ea typeface="宋体" panose="02010600030101010101" pitchFamily="2" charset="-122"/>
                                      <a:cs typeface="Times New Roman" panose="02020603050405020304" pitchFamily="18" charset="0"/>
                                    </a:rPr>
                                    <m:t>𝑘</m:t>
                                  </m:r>
                                </m:sub>
                              </m:sSub>
                              <m:r>
                                <a:rPr lang="en-US" altLang="zh-CN" i="1">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𝑠</m:t>
                                  </m:r>
                                </m:e>
                                <m:sub>
                                  <m:r>
                                    <a:rPr lang="en-US" altLang="zh-CN" i="1">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i="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𝑉</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i="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𝐶</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r>
                                    <a:rPr lang="en-US" altLang="zh-CN" i="1">
                                      <a:latin typeface="Cambria Math" panose="02040503050406030204" pitchFamily="18" charset="0"/>
                                      <a:ea typeface="宋体" panose="02010600030101010101" pitchFamily="2" charset="-122"/>
                                      <a:cs typeface="Times New Roman" panose="02020603050405020304" pitchFamily="18" charset="0"/>
                                    </a:rPr>
                                    <m:t>,</m:t>
                                  </m:r>
                                  <m:r>
                                    <a:rPr lang="en-US" altLang="zh-CN" i="1">
                                      <a:latin typeface="Cambria Math" panose="02040503050406030204" pitchFamily="18" charset="0"/>
                                      <a:ea typeface="宋体" panose="02010600030101010101" pitchFamily="2" charset="-122"/>
                                      <a:cs typeface="Times New Roman" panose="02020603050405020304" pitchFamily="18" charset="0"/>
                                    </a:rPr>
                                    <m:t>𝑘</m:t>
                                  </m:r>
                                </m:sub>
                              </m:sSub>
                              <m:r>
                                <a:rPr lang="en-US" altLang="zh-CN" i="1">
                                  <a:latin typeface="Cambria Math" panose="02040503050406030204" pitchFamily="18" charset="0"/>
                                  <a:ea typeface="宋体" panose="02010600030101010101" pitchFamily="2" charset="-122"/>
                                  <a:cs typeface="Times New Roman" panose="02020603050405020304" pitchFamily="18" charset="0"/>
                                </a:rPr>
                                <m:t>)</m:t>
                              </m:r>
                            </m:sup>
                          </m:sSup>
                        </m:num>
                        <m:den>
                          <m:sSubSup>
                            <m:sSubSupPr>
                              <m:ctrlPr>
                                <a:rPr lang="en-US" altLang="zh-CN" i="1" dirty="0" smtClean="0">
                                  <a:latin typeface="Cambria Math" panose="02040503050406030204" pitchFamily="18" charset="0"/>
                                  <a:ea typeface="宋体" panose="02010600030101010101" pitchFamily="2" charset="-122"/>
                                  <a:cs typeface="Times New Roman" panose="02020603050405020304" pitchFamily="18" charset="0"/>
                                </a:rPr>
                              </m:ctrlPr>
                            </m:sSubSupPr>
                            <m:e>
                              <m:r>
                                <m:rPr>
                                  <m:sty m:val="p"/>
                                </m:rPr>
                                <a:rPr lang="en-US" altLang="zh-CN" i="1" dirty="0">
                                  <a:latin typeface="Cambria Math" panose="02040503050406030204" pitchFamily="18" charset="0"/>
                                  <a:ea typeface="宋体" panose="02010600030101010101" pitchFamily="2" charset="-122"/>
                                  <a:cs typeface="Times New Roman" panose="02020603050405020304" pitchFamily="18" charset="0"/>
                                </a:rPr>
                                <m:t>Σ</m:t>
                              </m:r>
                            </m:e>
                            <m:sub>
                              <m:sSup>
                                <m:sSupPr>
                                  <m:ctrlPr>
                                    <a:rPr lang="en-US" altLang="zh-CN" i="1" dirty="0" smtClean="0">
                                      <a:latin typeface="Cambria Math" panose="02040503050406030204" pitchFamily="18" charset="0"/>
                                      <a:ea typeface="宋体" panose="02010600030101010101" pitchFamily="2" charset="-122"/>
                                      <a:cs typeface="Times New Roman" panose="02020603050405020304" pitchFamily="18" charset="0"/>
                                    </a:rPr>
                                  </m:ctrlPr>
                                </m:sSupPr>
                                <m:e>
                                  <m:r>
                                    <a:rPr lang="en-US" altLang="zh-CN" b="0" i="1" dirty="0" smtClean="0">
                                      <a:latin typeface="Cambria Math" panose="02040503050406030204" pitchFamily="18" charset="0"/>
                                      <a:ea typeface="宋体" panose="02010600030101010101" pitchFamily="2" charset="-122"/>
                                      <a:cs typeface="Times New Roman" panose="02020603050405020304" pitchFamily="18" charset="0"/>
                                    </a:rPr>
                                    <m:t>𝑘</m:t>
                                  </m:r>
                                </m:e>
                                <m:sup>
                                  <m:r>
                                    <a:rPr lang="en-US" altLang="zh-CN" b="0" i="1" dirty="0" smtClean="0">
                                      <a:latin typeface="Cambria Math" panose="02040503050406030204" pitchFamily="18" charset="0"/>
                                      <a:ea typeface="宋体" panose="02010600030101010101" pitchFamily="2" charset="-122"/>
                                      <a:cs typeface="Times New Roman" panose="02020603050405020304" pitchFamily="18" charset="0"/>
                                    </a:rPr>
                                    <m:t>′</m:t>
                                  </m:r>
                                </m:sup>
                              </m:sSup>
                              <m:r>
                                <a:rPr lang="en-US" altLang="zh-CN" b="0" i="1" dirty="0" smtClean="0">
                                  <a:latin typeface="Cambria Math" panose="02040503050406030204" pitchFamily="18" charset="0"/>
                                  <a:ea typeface="宋体" panose="02010600030101010101" pitchFamily="2" charset="-122"/>
                                  <a:cs typeface="Times New Roman" panose="02020603050405020304" pitchFamily="18" charset="0"/>
                                </a:rPr>
                                <m:t>=1</m:t>
                              </m:r>
                            </m:sub>
                            <m:sup>
                              <m:r>
                                <a:rPr lang="en-US" altLang="zh-CN" b="0" i="1" dirty="0" smtClean="0">
                                  <a:latin typeface="Cambria Math" panose="02040503050406030204" pitchFamily="18" charset="0"/>
                                  <a:ea typeface="宋体" panose="02010600030101010101" pitchFamily="2" charset="-122"/>
                                  <a:cs typeface="Times New Roman" panose="02020603050405020304" pitchFamily="18" charset="0"/>
                                </a:rPr>
                                <m:t>𝐾</m:t>
                              </m:r>
                            </m:sup>
                          </m:sSubSup>
                          <m:sSup>
                            <m:sSupPr>
                              <m:ctrlPr>
                                <a:rPr lang="en-US" altLang="zh-CN" i="1" dirty="0" smtClean="0">
                                  <a:latin typeface="Cambria Math" panose="02040503050406030204" pitchFamily="18" charset="0"/>
                                  <a:ea typeface="宋体" panose="02010600030101010101" pitchFamily="2" charset="-122"/>
                                  <a:cs typeface="Times New Roman" panose="02020603050405020304" pitchFamily="18" charset="0"/>
                                </a:rPr>
                              </m:ctrlPr>
                            </m:sSupPr>
                            <m:e>
                              <m:r>
                                <a:rPr lang="en-US" altLang="zh-CN" b="0" i="1" dirty="0" smtClean="0">
                                  <a:latin typeface="Cambria Math" panose="02040503050406030204" pitchFamily="18" charset="0"/>
                                  <a:ea typeface="宋体" panose="02010600030101010101" pitchFamily="2" charset="-122"/>
                                  <a:cs typeface="Times New Roman" panose="02020603050405020304" pitchFamily="18" charset="0"/>
                                </a:rPr>
                                <m:t>𝑒</m:t>
                              </m:r>
                            </m:e>
                            <m:sup>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𝑠</m:t>
                                  </m:r>
                                </m:e>
                                <m:sub>
                                  <m:r>
                                    <a:rPr lang="en-US" altLang="zh-CN" i="1">
                                      <a:latin typeface="Cambria Math" panose="02040503050406030204" pitchFamily="18" charset="0"/>
                                      <a:ea typeface="宋体" panose="02010600030101010101" pitchFamily="2" charset="-122"/>
                                      <a:cs typeface="Times New Roman" panose="02020603050405020304" pitchFamily="18" charset="0"/>
                                    </a:rPr>
                                    <m:t>0</m:t>
                                  </m:r>
                                </m:sub>
                              </m:sSub>
                              <m:d>
                                <m:dPr>
                                  <m:ctrlPr>
                                    <a:rPr lang="en-US" altLang="zh-CN" b="0" i="1" smtClean="0">
                                      <a:latin typeface="Cambria Math" panose="02040503050406030204" pitchFamily="18" charset="0"/>
                                      <a:ea typeface="宋体" panose="02010600030101010101" pitchFamily="2" charset="-122"/>
                                      <a:cs typeface="Times New Roman" panose="02020603050405020304" pitchFamily="18" charset="0"/>
                                    </a:rPr>
                                  </m:ctrlPr>
                                </m:dPr>
                                <m:e>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𝑉</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i="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𝐶</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r>
                                        <a:rPr lang="en-US" altLang="zh-CN" i="1">
                                          <a:latin typeface="Cambria Math" panose="02040503050406030204" pitchFamily="18" charset="0"/>
                                          <a:ea typeface="宋体" panose="02010600030101010101" pitchFamily="2" charset="-122"/>
                                          <a:cs typeface="Times New Roman" panose="02020603050405020304" pitchFamily="18" charset="0"/>
                                        </a:rPr>
                                        <m:t>,</m:t>
                                      </m:r>
                                      <m:sSup>
                                        <m:sSupPr>
                                          <m:ctrlPr>
                                            <a:rPr lang="en-US" altLang="zh-CN" i="1" dirty="0">
                                              <a:latin typeface="Cambria Math" panose="02040503050406030204" pitchFamily="18" charset="0"/>
                                              <a:ea typeface="宋体" panose="02010600030101010101" pitchFamily="2" charset="-122"/>
                                              <a:cs typeface="Times New Roman" panose="02020603050405020304" pitchFamily="18" charset="0"/>
                                            </a:rPr>
                                          </m:ctrlPr>
                                        </m:sSupPr>
                                        <m:e>
                                          <m:r>
                                            <a:rPr lang="en-US" altLang="zh-CN" i="1" dirty="0">
                                              <a:latin typeface="Cambria Math" panose="02040503050406030204" pitchFamily="18" charset="0"/>
                                              <a:ea typeface="宋体" panose="02010600030101010101" pitchFamily="2" charset="-122"/>
                                              <a:cs typeface="Times New Roman" panose="02020603050405020304" pitchFamily="18" charset="0"/>
                                            </a:rPr>
                                            <m:t>𝑘</m:t>
                                          </m:r>
                                        </m:e>
                                        <m:sup>
                                          <m:r>
                                            <a:rPr lang="en-US" altLang="zh-CN" i="1" dirty="0">
                                              <a:latin typeface="Cambria Math" panose="02040503050406030204" pitchFamily="18" charset="0"/>
                                              <a:ea typeface="宋体" panose="02010600030101010101" pitchFamily="2" charset="-122"/>
                                              <a:cs typeface="Times New Roman" panose="02020603050405020304" pitchFamily="18" charset="0"/>
                                            </a:rPr>
                                            <m:t>′</m:t>
                                          </m:r>
                                        </m:sup>
                                      </m:sSup>
                                    </m:sub>
                                  </m:sSub>
                                </m:e>
                              </m:d>
                              <m:r>
                                <a:rPr lang="en-US" altLang="zh-CN" b="0" i="1" smtClean="0">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𝑊</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r>
                                    <a:rPr lang="en-US" altLang="zh-CN" i="1">
                                      <a:latin typeface="Cambria Math" panose="02040503050406030204" pitchFamily="18" charset="0"/>
                                      <a:ea typeface="宋体" panose="02010600030101010101" pitchFamily="2" charset="-122"/>
                                      <a:cs typeface="Times New Roman" panose="02020603050405020304" pitchFamily="18" charset="0"/>
                                    </a:rPr>
                                    <m:t>,</m:t>
                                  </m:r>
                                  <m:sSup>
                                    <m:sSupPr>
                                      <m:ctrlPr>
                                        <a:rPr lang="en-US" altLang="zh-CN" i="1" dirty="0">
                                          <a:latin typeface="Cambria Math" panose="02040503050406030204" pitchFamily="18" charset="0"/>
                                          <a:ea typeface="宋体" panose="02010600030101010101" pitchFamily="2" charset="-122"/>
                                          <a:cs typeface="Times New Roman" panose="02020603050405020304" pitchFamily="18" charset="0"/>
                                        </a:rPr>
                                      </m:ctrlPr>
                                    </m:sSupPr>
                                    <m:e>
                                      <m:r>
                                        <a:rPr lang="en-US" altLang="zh-CN" i="1" dirty="0">
                                          <a:latin typeface="Cambria Math" panose="02040503050406030204" pitchFamily="18" charset="0"/>
                                          <a:ea typeface="宋体" panose="02010600030101010101" pitchFamily="2" charset="-122"/>
                                          <a:cs typeface="Times New Roman" panose="02020603050405020304" pitchFamily="18" charset="0"/>
                                        </a:rPr>
                                        <m:t>𝑘</m:t>
                                      </m:r>
                                    </m:e>
                                    <m:sup>
                                      <m:r>
                                        <a:rPr lang="en-US" altLang="zh-CN" i="1" dirty="0">
                                          <a:latin typeface="Cambria Math" panose="02040503050406030204" pitchFamily="18" charset="0"/>
                                          <a:ea typeface="宋体" panose="02010600030101010101" pitchFamily="2" charset="-122"/>
                                          <a:cs typeface="Times New Roman" panose="02020603050405020304" pitchFamily="18" charset="0"/>
                                        </a:rPr>
                                        <m:t>′</m:t>
                                      </m:r>
                                    </m:sup>
                                  </m:sSup>
                                </m:sub>
                              </m:sSub>
                              <m:r>
                                <a:rPr lang="en-US" altLang="zh-CN" i="1">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𝑠</m:t>
                                  </m:r>
                                </m:e>
                                <m:sub>
                                  <m:r>
                                    <a:rPr lang="en-US" altLang="zh-CN" i="1">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i="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𝑉</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i="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𝐶</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r>
                                    <a:rPr lang="en-US" altLang="zh-CN" i="1">
                                      <a:latin typeface="Cambria Math" panose="02040503050406030204" pitchFamily="18" charset="0"/>
                                      <a:ea typeface="宋体" panose="02010600030101010101" pitchFamily="2" charset="-122"/>
                                      <a:cs typeface="Times New Roman" panose="02020603050405020304" pitchFamily="18" charset="0"/>
                                    </a:rPr>
                                    <m:t>,</m:t>
                                  </m:r>
                                  <m:sSup>
                                    <m:sSupPr>
                                      <m:ctrlPr>
                                        <a:rPr lang="en-US" altLang="zh-CN" i="1" dirty="0">
                                          <a:latin typeface="Cambria Math" panose="02040503050406030204" pitchFamily="18" charset="0"/>
                                          <a:ea typeface="宋体" panose="02010600030101010101" pitchFamily="2" charset="-122"/>
                                          <a:cs typeface="Times New Roman" panose="02020603050405020304" pitchFamily="18" charset="0"/>
                                        </a:rPr>
                                      </m:ctrlPr>
                                    </m:sSupPr>
                                    <m:e>
                                      <m:r>
                                        <a:rPr lang="en-US" altLang="zh-CN" i="1" dirty="0">
                                          <a:latin typeface="Cambria Math" panose="02040503050406030204" pitchFamily="18" charset="0"/>
                                          <a:ea typeface="宋体" panose="02010600030101010101" pitchFamily="2" charset="-122"/>
                                          <a:cs typeface="Times New Roman" panose="02020603050405020304" pitchFamily="18" charset="0"/>
                                        </a:rPr>
                                        <m:t>𝑘</m:t>
                                      </m:r>
                                    </m:e>
                                    <m:sup>
                                      <m:r>
                                        <a:rPr lang="en-US" altLang="zh-CN" i="1" dirty="0">
                                          <a:latin typeface="Cambria Math" panose="02040503050406030204" pitchFamily="18" charset="0"/>
                                          <a:ea typeface="宋体" panose="02010600030101010101" pitchFamily="2" charset="-122"/>
                                          <a:cs typeface="Times New Roman" panose="02020603050405020304" pitchFamily="18" charset="0"/>
                                        </a:rPr>
                                        <m:t>′</m:t>
                                      </m:r>
                                    </m:sup>
                                  </m:sSup>
                                </m:sub>
                              </m:sSub>
                              <m:r>
                                <a:rPr lang="en-US" altLang="zh-CN" i="1">
                                  <a:latin typeface="Cambria Math" panose="02040503050406030204" pitchFamily="18" charset="0"/>
                                  <a:ea typeface="宋体" panose="02010600030101010101" pitchFamily="2" charset="-122"/>
                                  <a:cs typeface="Times New Roman" panose="02020603050405020304" pitchFamily="18" charset="0"/>
                                </a:rPr>
                                <m:t>)</m:t>
                              </m:r>
                            </m:sup>
                          </m:sSup>
                        </m:den>
                      </m:f>
                    </m:oMath>
                  </a14:m>
                  <a:r>
                    <a:rPr lang="en-US" altLang="zh-CN" dirty="0"/>
                    <a:t>]</a:t>
                  </a:r>
                </a:p>
                <a:p>
                  <a:pPr algn="ctr">
                    <a:lnSpc>
                      <a:spcPct val="120000"/>
                    </a:lnSpc>
                  </a:pPr>
                  <a:endParaRPr lang="zh-CN" altLang="en-US" dirty="0"/>
                </a:p>
              </p:txBody>
            </p:sp>
          </mc:Choice>
          <mc:Fallback xmlns="">
            <p:sp>
              <p:nvSpPr>
                <p:cNvPr id="21" name="文本框 20">
                  <a:extLst>
                    <a:ext uri="{FF2B5EF4-FFF2-40B4-BE49-F238E27FC236}">
                      <a16:creationId xmlns:a16="http://schemas.microsoft.com/office/drawing/2014/main" id="{1842B888-2641-47DA-B687-78502B71A246}"/>
                    </a:ext>
                  </a:extLst>
                </p:cNvPr>
                <p:cNvSpPr txBox="1">
                  <a:spLocks noRot="1" noChangeAspect="1" noMove="1" noResize="1" noEditPoints="1" noAdjustHandles="1" noChangeArrowheads="1" noChangeShapeType="1" noTextEdit="1"/>
                </p:cNvSpPr>
                <p:nvPr/>
              </p:nvSpPr>
              <p:spPr>
                <a:xfrm>
                  <a:off x="106633" y="3423150"/>
                  <a:ext cx="7043282" cy="1269707"/>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039E15D1-AAF8-4447-895B-2E7C7B4CF7AB}"/>
                    </a:ext>
                  </a:extLst>
                </p:cNvPr>
                <p:cNvSpPr txBox="1"/>
                <p:nvPr/>
              </p:nvSpPr>
              <p:spPr>
                <a:xfrm>
                  <a:off x="4879883" y="3725348"/>
                  <a:ext cx="704215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altLang="zh-CN" i="1">
                            <a:latin typeface="Cambria Math" panose="02040503050406030204" pitchFamily="18" charset="0"/>
                            <a:ea typeface="宋体" panose="02010600030101010101" pitchFamily="2" charset="-122"/>
                            <a:cs typeface="Times New Roman" panose="02020603050405020304" pitchFamily="18" charset="0"/>
                          </a:rPr>
                          <m:t>ATE</m:t>
                        </m:r>
                        <m:r>
                          <a:rPr lang="zh-CN" altLang="en-US" i="1" smtClean="0">
                            <a:latin typeface="Cambria Math" panose="02040503050406030204" pitchFamily="18" charset="0"/>
                            <a:ea typeface="宋体" panose="02010600030101010101" pitchFamily="2" charset="-122"/>
                            <a:cs typeface="Times New Roman" panose="02020603050405020304" pitchFamily="18" charset="0"/>
                          </a:rPr>
                          <m:t>：</m:t>
                        </m:r>
                        <m:r>
                          <a:rPr lang="zh-CN" altLang="en-US" b="0" i="1" smtClean="0">
                            <a:effectLst/>
                            <a:latin typeface="Cambria Math" panose="02040503050406030204" pitchFamily="18" charset="0"/>
                            <a:ea typeface="宋体" panose="02010600030101010101" pitchFamily="2" charset="-122"/>
                            <a:cs typeface="Times New Roman" panose="02020603050405020304" pitchFamily="18" charset="0"/>
                          </a:rPr>
                          <m:t>𝜏</m:t>
                        </m:r>
                        <m:r>
                          <a:rPr lang="en-US" altLang="zh-CN" b="0" i="1" smtClean="0">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b="0" i="1" smtClean="0">
                                <a:effectLst/>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b="0" i="1" smtClean="0">
                                <a:effectLst/>
                                <a:latin typeface="Cambria Math" panose="02040503050406030204" pitchFamily="18" charset="0"/>
                                <a:ea typeface="宋体" panose="02010600030101010101" pitchFamily="2" charset="-122"/>
                                <a:cs typeface="Times New Roman" panose="02020603050405020304" pitchFamily="18" charset="0"/>
                              </a:rPr>
                              <m:t>𝑄</m:t>
                            </m:r>
                            <m:r>
                              <a:rPr lang="en-US" altLang="zh-CN" b="0" i="1" smtClean="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i="1">
                                <a:latin typeface="Cambria Math" panose="02040503050406030204" pitchFamily="18" charset="0"/>
                                <a:ea typeface="宋体" panose="02010600030101010101" pitchFamily="2" charset="-122"/>
                                <a:cs typeface="Times New Roman" panose="02020603050405020304" pitchFamily="18" charset="0"/>
                              </a:rPr>
                              <m:t>𝜋</m:t>
                            </m:r>
                          </m:e>
                          <m:sub>
                            <m:r>
                              <a:rPr lang="en-US" altLang="zh-CN" b="0" i="1" smtClean="0">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b="0" i="1" smtClean="0">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𝑄</m:t>
                            </m:r>
                            <m:r>
                              <a:rPr lang="en-US" altLang="zh-CN" i="1">
                                <a:latin typeface="Cambria Math" panose="02040503050406030204" pitchFamily="18" charset="0"/>
                                <a:ea typeface="宋体" panose="02010600030101010101" pitchFamily="2" charset="-122"/>
                                <a:cs typeface="Times New Roman" panose="02020603050405020304" pitchFamily="18" charset="0"/>
                              </a:rPr>
                              <m:t>(</m:t>
                            </m:r>
                            <m:r>
                              <a:rPr lang="en-US" altLang="zh-CN" i="1">
                                <a:latin typeface="Cambria Math" panose="02040503050406030204" pitchFamily="18" charset="0"/>
                                <a:ea typeface="宋体" panose="02010600030101010101" pitchFamily="2" charset="-122"/>
                                <a:cs typeface="Times New Roman" panose="02020603050405020304" pitchFamily="18" charset="0"/>
                              </a:rPr>
                              <m:t>𝜋</m:t>
                            </m:r>
                          </m:e>
                          <m:sub>
                            <m:r>
                              <a:rPr lang="en-US" altLang="zh-CN" b="0" i="1" smtClean="0">
                                <a:latin typeface="Cambria Math" panose="02040503050406030204" pitchFamily="18" charset="0"/>
                                <a:ea typeface="宋体" panose="02010600030101010101" pitchFamily="2" charset="-122"/>
                                <a:cs typeface="Times New Roman" panose="02020603050405020304" pitchFamily="18" charset="0"/>
                              </a:rPr>
                              <m:t>0</m:t>
                            </m:r>
                          </m:sub>
                        </m:sSub>
                        <m:r>
                          <a:rPr lang="en-US" altLang="zh-CN" i="1" smtClean="0">
                            <a:latin typeface="Cambria Math" panose="02040503050406030204" pitchFamily="18" charset="0"/>
                            <a:ea typeface="宋体" panose="02010600030101010101" pitchFamily="2" charset="-122"/>
                            <a:cs typeface="Times New Roman" panose="02020603050405020304" pitchFamily="18" charset="0"/>
                          </a:rPr>
                          <m:t>)</m:t>
                        </m:r>
                      </m:oMath>
                    </m:oMathPara>
                  </a14:m>
                  <a:endParaRPr lang="zh-CN" altLang="en-US" dirty="0"/>
                </a:p>
              </p:txBody>
            </p:sp>
          </mc:Choice>
          <mc:Fallback xmlns="">
            <p:sp>
              <p:nvSpPr>
                <p:cNvPr id="22" name="文本框 21">
                  <a:extLst>
                    <a:ext uri="{FF2B5EF4-FFF2-40B4-BE49-F238E27FC236}">
                      <a16:creationId xmlns:a16="http://schemas.microsoft.com/office/drawing/2014/main" id="{039E15D1-AAF8-4447-895B-2E7C7B4CF7AB}"/>
                    </a:ext>
                  </a:extLst>
                </p:cNvPr>
                <p:cNvSpPr txBox="1">
                  <a:spLocks noRot="1" noChangeAspect="1" noMove="1" noResize="1" noEditPoints="1" noAdjustHandles="1" noChangeArrowheads="1" noChangeShapeType="1" noTextEdit="1"/>
                </p:cNvSpPr>
                <p:nvPr/>
              </p:nvSpPr>
              <p:spPr>
                <a:xfrm>
                  <a:off x="4879883" y="3725348"/>
                  <a:ext cx="7042150" cy="369332"/>
                </a:xfrm>
                <a:prstGeom prst="rect">
                  <a:avLst/>
                </a:prstGeom>
                <a:blipFill>
                  <a:blip r:embed="rId6"/>
                  <a:stretch>
                    <a:fillRect b="-13115"/>
                  </a:stretch>
                </a:blipFill>
              </p:spPr>
              <p:txBody>
                <a:bodyPr/>
                <a:lstStyle/>
                <a:p>
                  <a:r>
                    <a:rPr lang="zh-CN" altLang="en-US">
                      <a:noFill/>
                    </a:rPr>
                    <a:t> </a:t>
                  </a:r>
                </a:p>
              </p:txBody>
            </p:sp>
          </mc:Fallback>
        </mc:AlternateContent>
      </p:grpSp>
      <p:cxnSp>
        <p:nvCxnSpPr>
          <p:cNvPr id="25" name="直接箭头连接符 24">
            <a:extLst>
              <a:ext uri="{FF2B5EF4-FFF2-40B4-BE49-F238E27FC236}">
                <a16:creationId xmlns:a16="http://schemas.microsoft.com/office/drawing/2014/main" id="{28D68289-BDFF-4D47-A8F3-D19D1F218C7B}"/>
              </a:ext>
            </a:extLst>
          </p:cNvPr>
          <p:cNvCxnSpPr>
            <a:cxnSpLocks/>
          </p:cNvCxnSpPr>
          <p:nvPr/>
        </p:nvCxnSpPr>
        <p:spPr>
          <a:xfrm>
            <a:off x="405686" y="4570325"/>
            <a:ext cx="0" cy="464638"/>
          </a:xfrm>
          <a:prstGeom prst="straightConnector1">
            <a:avLst/>
          </a:prstGeom>
          <a:ln w="635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文本框 26">
                <a:extLst>
                  <a:ext uri="{FF2B5EF4-FFF2-40B4-BE49-F238E27FC236}">
                    <a16:creationId xmlns:a16="http://schemas.microsoft.com/office/drawing/2014/main" id="{6FAF774A-62E9-403E-8EAC-19A4DD3D5491}"/>
                  </a:ext>
                </a:extLst>
              </p:cNvPr>
              <p:cNvSpPr txBox="1"/>
              <p:nvPr/>
            </p:nvSpPr>
            <p:spPr>
              <a:xfrm>
                <a:off x="512412" y="3522311"/>
                <a:ext cx="1528233" cy="369332"/>
              </a:xfrm>
              <a:prstGeom prst="rect">
                <a:avLst/>
              </a:prstGeom>
              <a:noFill/>
            </p:spPr>
            <p:txBody>
              <a:bodyPr wrap="square">
                <a:spAutoFit/>
              </a:bodyPr>
              <a:lstStyle/>
              <a:p>
                <a14:m>
                  <m:oMath xmlns:m="http://schemas.openxmlformats.org/officeDocument/2006/math">
                    <m:d>
                      <m:dPr>
                        <m:ctrlPr>
                          <a:rPr lang="en-US" altLang="zh-CN" i="1" smtClean="0">
                            <a:latin typeface="Cambria Math" panose="02040503050406030204" pitchFamily="18" charset="0"/>
                          </a:rPr>
                        </m:ctrlPr>
                      </m:dPr>
                      <m:e>
                        <m:acc>
                          <m:accPr>
                            <m:chr m:val="̂"/>
                            <m:ctrlPr>
                              <a:rPr lang="en-US" altLang="zh-CN" i="1">
                                <a:latin typeface="Cambria Math" panose="02040503050406030204" pitchFamily="18" charset="0"/>
                              </a:rPr>
                            </m:ctrlPr>
                          </m:accPr>
                          <m:e>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𝑠</m:t>
                                </m:r>
                              </m:e>
                              <m:sub>
                                <m:r>
                                  <a:rPr lang="en-US" altLang="zh-CN" i="1">
                                    <a:latin typeface="Cambria Math" panose="02040503050406030204" pitchFamily="18" charset="0"/>
                                    <a:ea typeface="宋体" panose="02010600030101010101" pitchFamily="2" charset="-122"/>
                                    <a:cs typeface="Times New Roman" panose="02020603050405020304" pitchFamily="18" charset="0"/>
                                  </a:rPr>
                                  <m:t>0</m:t>
                                </m:r>
                              </m:sub>
                            </m:sSub>
                          </m:e>
                        </m:acc>
                        <m:r>
                          <a:rPr lang="en-US" altLang="zh-CN" i="1">
                            <a:latin typeface="Cambria Math" panose="02040503050406030204" pitchFamily="18" charset="0"/>
                          </a:rPr>
                          <m:t>,</m:t>
                        </m:r>
                        <m:acc>
                          <m:accPr>
                            <m:chr m:val="̂"/>
                            <m:ctrlPr>
                              <a:rPr lang="en-US" altLang="zh-CN" i="1">
                                <a:latin typeface="Cambria Math" panose="02040503050406030204" pitchFamily="18" charset="0"/>
                              </a:rPr>
                            </m:ctrlPr>
                          </m:accPr>
                          <m:e>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𝑠</m:t>
                                </m:r>
                              </m:e>
                              <m:sub>
                                <m:r>
                                  <a:rPr lang="en-US" altLang="zh-CN" i="1">
                                    <a:latin typeface="Cambria Math" panose="02040503050406030204" pitchFamily="18" charset="0"/>
                                    <a:ea typeface="宋体" panose="02010600030101010101" pitchFamily="2" charset="-122"/>
                                    <a:cs typeface="Times New Roman" panose="02020603050405020304" pitchFamily="18" charset="0"/>
                                  </a:rPr>
                                  <m:t>1</m:t>
                                </m:r>
                              </m:sub>
                            </m:sSub>
                          </m:e>
                        </m:acc>
                      </m:e>
                    </m:d>
                  </m:oMath>
                </a14:m>
                <a:r>
                  <a:rPr lang="zh-CN" altLang="en-US" b="0" dirty="0">
                    <a:effectLst/>
                    <a:latin typeface="Cambria Math" panose="02040503050406030204" pitchFamily="18" charset="0"/>
                    <a:ea typeface="宋体" panose="02010600030101010101" pitchFamily="2" charset="-122"/>
                    <a:cs typeface="Times New Roman" panose="02020603050405020304" pitchFamily="18" charset="0"/>
                  </a:rPr>
                  <a:t>与</a:t>
                </a:r>
                <a14:m>
                  <m:oMath xmlns:m="http://schemas.openxmlformats.org/officeDocument/2006/math">
                    <m:acc>
                      <m:accPr>
                        <m:chr m:val="̃"/>
                        <m:ctrlPr>
                          <a:rPr lang="en-US" altLang="zh-CN" i="1">
                            <a:latin typeface="Cambria Math" panose="02040503050406030204" pitchFamily="18" charset="0"/>
                            <a:ea typeface="宋体" panose="02010600030101010101" pitchFamily="2" charset="-122"/>
                            <a:cs typeface="Times New Roman" panose="02020603050405020304" pitchFamily="18" charset="0"/>
                          </a:rPr>
                        </m:ctrlPr>
                      </m:accPr>
                      <m:e>
                        <m:r>
                          <a:rPr lang="en-US" altLang="zh-CN" i="1">
                            <a:latin typeface="Cambria Math" panose="02040503050406030204" pitchFamily="18" charset="0"/>
                            <a:ea typeface="宋体" panose="02010600030101010101" pitchFamily="2" charset="-122"/>
                            <a:cs typeface="Times New Roman" panose="02020603050405020304" pitchFamily="18" charset="0"/>
                          </a:rPr>
                          <m:t>𝑧</m:t>
                        </m:r>
                      </m:e>
                    </m:acc>
                    <m:r>
                      <a:rPr lang="en-US" altLang="zh-CN" i="1">
                        <a:latin typeface="Cambria Math" panose="02040503050406030204" pitchFamily="18" charset="0"/>
                        <a:ea typeface="宋体" panose="02010600030101010101" pitchFamily="2" charset="-122"/>
                        <a:cs typeface="Times New Roman" panose="02020603050405020304" pitchFamily="18" charset="0"/>
                      </a:rPr>
                      <m:t> </m:t>
                    </m:r>
                  </m:oMath>
                </a14:m>
                <a:endParaRPr lang="zh-CN" altLang="en-US" dirty="0"/>
              </a:p>
            </p:txBody>
          </p:sp>
        </mc:Choice>
        <mc:Fallback xmlns="">
          <p:sp>
            <p:nvSpPr>
              <p:cNvPr id="27" name="文本框 26">
                <a:extLst>
                  <a:ext uri="{FF2B5EF4-FFF2-40B4-BE49-F238E27FC236}">
                    <a16:creationId xmlns:a16="http://schemas.microsoft.com/office/drawing/2014/main" id="{6FAF774A-62E9-403E-8EAC-19A4DD3D5491}"/>
                  </a:ext>
                </a:extLst>
              </p:cNvPr>
              <p:cNvSpPr txBox="1">
                <a:spLocks noRot="1" noChangeAspect="1" noMove="1" noResize="1" noEditPoints="1" noAdjustHandles="1" noChangeArrowheads="1" noChangeShapeType="1" noTextEdit="1"/>
              </p:cNvSpPr>
              <p:nvPr/>
            </p:nvSpPr>
            <p:spPr>
              <a:xfrm>
                <a:off x="512412" y="3522311"/>
                <a:ext cx="1528233" cy="369332"/>
              </a:xfrm>
              <a:prstGeom prst="rect">
                <a:avLst/>
              </a:prstGeom>
              <a:blipFill>
                <a:blip r:embed="rId7"/>
                <a:stretch>
                  <a:fillRect t="-15000" b="-21667"/>
                </a:stretch>
              </a:blipFill>
            </p:spPr>
            <p:txBody>
              <a:bodyPr/>
              <a:lstStyle/>
              <a:p>
                <a:r>
                  <a:rPr lang="zh-CN" altLang="en-US">
                    <a:noFill/>
                  </a:rPr>
                  <a:t> </a:t>
                </a:r>
              </a:p>
            </p:txBody>
          </p:sp>
        </mc:Fallback>
      </mc:AlternateContent>
      <p:cxnSp>
        <p:nvCxnSpPr>
          <p:cNvPr id="29" name="直接箭头连接符 28">
            <a:extLst>
              <a:ext uri="{FF2B5EF4-FFF2-40B4-BE49-F238E27FC236}">
                <a16:creationId xmlns:a16="http://schemas.microsoft.com/office/drawing/2014/main" id="{02FC01B8-1040-4DA8-8518-7AE9EE33FAAA}"/>
              </a:ext>
            </a:extLst>
          </p:cNvPr>
          <p:cNvCxnSpPr>
            <a:cxnSpLocks/>
          </p:cNvCxnSpPr>
          <p:nvPr/>
        </p:nvCxnSpPr>
        <p:spPr>
          <a:xfrm>
            <a:off x="405686" y="3659324"/>
            <a:ext cx="0" cy="464638"/>
          </a:xfrm>
          <a:prstGeom prst="straightConnector1">
            <a:avLst/>
          </a:prstGeom>
          <a:ln w="635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a:extLst>
              <a:ext uri="{FF2B5EF4-FFF2-40B4-BE49-F238E27FC236}">
                <a16:creationId xmlns:a16="http://schemas.microsoft.com/office/drawing/2014/main" id="{4C6EDE96-9837-4F0B-8989-2EC0C0849378}"/>
              </a:ext>
            </a:extLst>
          </p:cNvPr>
          <p:cNvCxnSpPr/>
          <p:nvPr/>
        </p:nvCxnSpPr>
        <p:spPr>
          <a:xfrm>
            <a:off x="2683933" y="2980267"/>
            <a:ext cx="146473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文本框 34">
            <a:extLst>
              <a:ext uri="{FF2B5EF4-FFF2-40B4-BE49-F238E27FC236}">
                <a16:creationId xmlns:a16="http://schemas.microsoft.com/office/drawing/2014/main" id="{7CAFF016-475F-4186-A2A9-AA0FA74B6E2B}"/>
              </a:ext>
            </a:extLst>
          </p:cNvPr>
          <p:cNvSpPr txBox="1"/>
          <p:nvPr/>
        </p:nvSpPr>
        <p:spPr>
          <a:xfrm>
            <a:off x="4119954" y="2797747"/>
            <a:ext cx="1485991" cy="369332"/>
          </a:xfrm>
          <a:prstGeom prst="rect">
            <a:avLst/>
          </a:prstGeom>
          <a:noFill/>
        </p:spPr>
        <p:txBody>
          <a:bodyPr wrap="square">
            <a:spAutoFit/>
          </a:bodyPr>
          <a:lstStyle/>
          <a:p>
            <a:r>
              <a:rPr lang="zh-CN" altLang="en-US"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训练的误差</a:t>
            </a:r>
            <a:endParaRPr lang="zh-CN" altLang="en-US" dirty="0"/>
          </a:p>
        </p:txBody>
      </p:sp>
      <p:grpSp>
        <p:nvGrpSpPr>
          <p:cNvPr id="38" name="组合 37">
            <a:extLst>
              <a:ext uri="{FF2B5EF4-FFF2-40B4-BE49-F238E27FC236}">
                <a16:creationId xmlns:a16="http://schemas.microsoft.com/office/drawing/2014/main" id="{67AF1BD1-D494-4858-B6C3-43765C9CD101}"/>
              </a:ext>
            </a:extLst>
          </p:cNvPr>
          <p:cNvGrpSpPr/>
          <p:nvPr/>
        </p:nvGrpSpPr>
        <p:grpSpPr>
          <a:xfrm>
            <a:off x="-1" y="-13856"/>
            <a:ext cx="12192001" cy="1012223"/>
            <a:chOff x="1591733" y="302634"/>
            <a:chExt cx="12192001" cy="1012223"/>
          </a:xfrm>
        </p:grpSpPr>
        <p:pic>
          <p:nvPicPr>
            <p:cNvPr id="39" name="图片 38">
              <a:extLst>
                <a:ext uri="{FF2B5EF4-FFF2-40B4-BE49-F238E27FC236}">
                  <a16:creationId xmlns:a16="http://schemas.microsoft.com/office/drawing/2014/main" id="{A0C09E78-1172-4651-8591-A10C4B20D1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1733" y="302634"/>
              <a:ext cx="12192000" cy="1001194"/>
            </a:xfrm>
            <a:prstGeom prst="rect">
              <a:avLst/>
            </a:prstGeom>
          </p:spPr>
        </p:pic>
        <p:grpSp>
          <p:nvGrpSpPr>
            <p:cNvPr id="40" name="组合 39">
              <a:extLst>
                <a:ext uri="{FF2B5EF4-FFF2-40B4-BE49-F238E27FC236}">
                  <a16:creationId xmlns:a16="http://schemas.microsoft.com/office/drawing/2014/main" id="{A055ADAF-E17F-4100-BFF7-A23484532661}"/>
                </a:ext>
              </a:extLst>
            </p:cNvPr>
            <p:cNvGrpSpPr/>
            <p:nvPr/>
          </p:nvGrpSpPr>
          <p:grpSpPr>
            <a:xfrm>
              <a:off x="1591734" y="308252"/>
              <a:ext cx="12192000" cy="1006605"/>
              <a:chOff x="2446369" y="11919"/>
              <a:chExt cx="9745631" cy="1006605"/>
            </a:xfrm>
          </p:grpSpPr>
          <p:pic>
            <p:nvPicPr>
              <p:cNvPr id="41" name="图片 40">
                <a:extLst>
                  <a:ext uri="{FF2B5EF4-FFF2-40B4-BE49-F238E27FC236}">
                    <a16:creationId xmlns:a16="http://schemas.microsoft.com/office/drawing/2014/main" id="{593775D2-F8CB-44F6-A35B-8E916C5D75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6369" y="17330"/>
                <a:ext cx="9745631" cy="1001194"/>
              </a:xfrm>
              <a:prstGeom prst="rect">
                <a:avLst/>
              </a:prstGeom>
            </p:spPr>
          </p:pic>
          <p:sp>
            <p:nvSpPr>
              <p:cNvPr id="42" name="文本框 41">
                <a:extLst>
                  <a:ext uri="{FF2B5EF4-FFF2-40B4-BE49-F238E27FC236}">
                    <a16:creationId xmlns:a16="http://schemas.microsoft.com/office/drawing/2014/main" id="{37056DED-7C24-406B-A45A-B9FDAB86725F}"/>
                  </a:ext>
                </a:extLst>
              </p:cNvPr>
              <p:cNvSpPr txBox="1"/>
              <p:nvPr/>
            </p:nvSpPr>
            <p:spPr>
              <a:xfrm>
                <a:off x="7021286" y="241054"/>
                <a:ext cx="247105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cs typeface="+mn-cs"/>
                  </a:rPr>
                  <a:t>Empirical Application</a:t>
                </a:r>
                <a:endParaRPr kumimoji="0" lang="zh-CN" altLang="en-US" sz="1800" b="0" i="0" u="none" strike="noStrike" kern="120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cs typeface="+mn-cs"/>
                </a:endParaRPr>
              </a:p>
            </p:txBody>
          </p:sp>
          <p:cxnSp>
            <p:nvCxnSpPr>
              <p:cNvPr id="43" name="直接连接符 42">
                <a:extLst>
                  <a:ext uri="{FF2B5EF4-FFF2-40B4-BE49-F238E27FC236}">
                    <a16:creationId xmlns:a16="http://schemas.microsoft.com/office/drawing/2014/main" id="{5DCB9B13-F637-4ACC-BD9D-ED8AD9971CFF}"/>
                  </a:ext>
                </a:extLst>
              </p:cNvPr>
              <p:cNvCxnSpPr/>
              <p:nvPr/>
            </p:nvCxnSpPr>
            <p:spPr>
              <a:xfrm>
                <a:off x="4648200" y="191424"/>
                <a:ext cx="0" cy="4024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FB4FDE9C-109B-4AA1-A346-BE4D427B8C15}"/>
                  </a:ext>
                </a:extLst>
              </p:cNvPr>
              <p:cNvCxnSpPr/>
              <p:nvPr/>
            </p:nvCxnSpPr>
            <p:spPr>
              <a:xfrm>
                <a:off x="7021286" y="202453"/>
                <a:ext cx="0" cy="4024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064B7ED6-3BE6-4AA5-9D69-0E1AF59FB26A}"/>
                  </a:ext>
                </a:extLst>
              </p:cNvPr>
              <p:cNvCxnSpPr/>
              <p:nvPr/>
            </p:nvCxnSpPr>
            <p:spPr>
              <a:xfrm>
                <a:off x="9492344" y="213482"/>
                <a:ext cx="0" cy="4024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6" name="矩形 45">
                <a:extLst>
                  <a:ext uri="{FF2B5EF4-FFF2-40B4-BE49-F238E27FC236}">
                    <a16:creationId xmlns:a16="http://schemas.microsoft.com/office/drawing/2014/main" id="{38E73CB1-A971-40E5-9700-0B51EC6CB207}"/>
                  </a:ext>
                </a:extLst>
              </p:cNvPr>
              <p:cNvSpPr/>
              <p:nvPr/>
            </p:nvSpPr>
            <p:spPr>
              <a:xfrm>
                <a:off x="4647360" y="11919"/>
                <a:ext cx="2373081" cy="740085"/>
              </a:xfrm>
              <a:prstGeom prst="rect">
                <a:avLst/>
              </a:prstGeom>
              <a:solidFill>
                <a:srgbClr val="7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Perpetua Titling MT"/>
                  <a:ea typeface="微软雅黑 Light"/>
                  <a:cs typeface="+mn-cs"/>
                </a:endParaRPr>
              </a:p>
            </p:txBody>
          </p:sp>
          <p:sp>
            <p:nvSpPr>
              <p:cNvPr id="47" name="文本框 46">
                <a:extLst>
                  <a:ext uri="{FF2B5EF4-FFF2-40B4-BE49-F238E27FC236}">
                    <a16:creationId xmlns:a16="http://schemas.microsoft.com/office/drawing/2014/main" id="{46F1C549-D4D1-4CBC-8B41-A86AE876CCF3}"/>
                  </a:ext>
                </a:extLst>
              </p:cNvPr>
              <p:cNvSpPr txBox="1"/>
              <p:nvPr/>
            </p:nvSpPr>
            <p:spPr>
              <a:xfrm>
                <a:off x="2448055" y="82952"/>
                <a:ext cx="219846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cs typeface="+mn-cs"/>
                  </a:rPr>
                  <a:t>Recommender Interference</a:t>
                </a:r>
              </a:p>
            </p:txBody>
          </p:sp>
          <p:sp>
            <p:nvSpPr>
              <p:cNvPr id="48" name="文本框 47">
                <a:extLst>
                  <a:ext uri="{FF2B5EF4-FFF2-40B4-BE49-F238E27FC236}">
                    <a16:creationId xmlns:a16="http://schemas.microsoft.com/office/drawing/2014/main" id="{1311384A-805A-4A49-AE2B-FA445802FFD4}"/>
                  </a:ext>
                </a:extLst>
              </p:cNvPr>
              <p:cNvSpPr txBox="1"/>
              <p:nvPr/>
            </p:nvSpPr>
            <p:spPr>
              <a:xfrm>
                <a:off x="4648200" y="241054"/>
                <a:ext cx="237308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Modeling Interference</a:t>
                </a:r>
              </a:p>
            </p:txBody>
          </p:sp>
        </p:grpSp>
      </p:grpSp>
      <mc:AlternateContent xmlns:mc="http://schemas.openxmlformats.org/markup-compatibility/2006" xmlns:a14="http://schemas.microsoft.com/office/drawing/2010/main">
        <mc:Choice Requires="a14">
          <p:sp>
            <p:nvSpPr>
              <p:cNvPr id="50" name="文本框 49">
                <a:extLst>
                  <a:ext uri="{FF2B5EF4-FFF2-40B4-BE49-F238E27FC236}">
                    <a16:creationId xmlns:a16="http://schemas.microsoft.com/office/drawing/2014/main" id="{12FE51A7-A9E1-42A8-9460-32027581382D}"/>
                  </a:ext>
                </a:extLst>
              </p:cNvPr>
              <p:cNvSpPr txBox="1"/>
              <p:nvPr/>
            </p:nvSpPr>
            <p:spPr>
              <a:xfrm>
                <a:off x="405685" y="1336758"/>
                <a:ext cx="7907866" cy="404598"/>
              </a:xfrm>
              <a:prstGeom prst="rect">
                <a:avLst/>
              </a:prstGeom>
              <a:noFill/>
            </p:spPr>
            <p:txBody>
              <a:bodyPr wrap="square">
                <a:spAutoFit/>
              </a:bodyPr>
              <a:lstStyle/>
              <a:p>
                <a:r>
                  <a:rPr lang="en-US" altLang="zh-CN" spc="130" dirty="0">
                    <a:solidFill>
                      <a:srgbClr val="520576"/>
                    </a:solidFill>
                    <a:latin typeface="思源宋体 CN Heavy" panose="02020900000000000000" pitchFamily="18" charset="-122"/>
                    <a:ea typeface="思源宋体 CN Heavy" panose="02020900000000000000" pitchFamily="18" charset="-122"/>
                  </a:rPr>
                  <a:t>The direct plug-in (DPI) estimator </a:t>
                </a:r>
                <a14:m>
                  <m:oMath xmlns:m="http://schemas.openxmlformats.org/officeDocument/2006/math">
                    <m:acc>
                      <m:accPr>
                        <m:chr m:val="̂"/>
                        <m:ctrlPr>
                          <a:rPr lang="zh-CN" altLang="en-US" i="1" spc="130">
                            <a:solidFill>
                              <a:srgbClr val="520576"/>
                            </a:solidFill>
                            <a:latin typeface="Cambria Math" panose="02040503050406030204" pitchFamily="18" charset="0"/>
                            <a:ea typeface="思源宋体 CN Heavy" panose="02020900000000000000" pitchFamily="18" charset="-122"/>
                          </a:rPr>
                        </m:ctrlPr>
                      </m:accPr>
                      <m:e>
                        <m:sSubSup>
                          <m:sSubSupPr>
                            <m:ctrlPr>
                              <a:rPr lang="en-US" altLang="zh-CN" i="1" spc="130">
                                <a:solidFill>
                                  <a:srgbClr val="520576"/>
                                </a:solidFill>
                                <a:latin typeface="Cambria Math" panose="02040503050406030204" pitchFamily="18" charset="0"/>
                                <a:ea typeface="思源宋体 CN Heavy" panose="02020900000000000000" pitchFamily="18" charset="-122"/>
                              </a:rPr>
                            </m:ctrlPr>
                          </m:sSubSupPr>
                          <m:e>
                            <m:r>
                              <a:rPr lang="zh-CN" altLang="en-US" spc="130">
                                <a:solidFill>
                                  <a:srgbClr val="520576"/>
                                </a:solidFill>
                                <a:latin typeface="Cambria Math" panose="02040503050406030204" pitchFamily="18" charset="0"/>
                                <a:ea typeface="思源宋体 CN Heavy" panose="02020900000000000000" pitchFamily="18" charset="-122"/>
                              </a:rPr>
                              <m:t>𝜏</m:t>
                            </m:r>
                          </m:e>
                          <m:sub>
                            <m:r>
                              <m:rPr>
                                <m:sty m:val="p"/>
                              </m:rPr>
                              <a:rPr lang="en-US" altLang="zh-CN" spc="130">
                                <a:solidFill>
                                  <a:srgbClr val="520576"/>
                                </a:solidFill>
                                <a:latin typeface="Cambria Math" panose="02040503050406030204" pitchFamily="18" charset="0"/>
                                <a:ea typeface="思源宋体 CN Heavy" panose="02020900000000000000" pitchFamily="18" charset="-122"/>
                              </a:rPr>
                              <m:t>n</m:t>
                            </m:r>
                          </m:sub>
                          <m:sup>
                            <m:r>
                              <m:rPr>
                                <m:sty m:val="p"/>
                              </m:rPr>
                              <a:rPr lang="en-US" altLang="zh-CN" spc="130">
                                <a:solidFill>
                                  <a:srgbClr val="520576"/>
                                </a:solidFill>
                                <a:latin typeface="Cambria Math" panose="02040503050406030204" pitchFamily="18" charset="0"/>
                                <a:ea typeface="思源宋体 CN Heavy" panose="02020900000000000000" pitchFamily="18" charset="-122"/>
                              </a:rPr>
                              <m:t>DPI</m:t>
                            </m:r>
                          </m:sup>
                        </m:sSubSup>
                      </m:e>
                    </m:acc>
                  </m:oMath>
                </a14:m>
                <a:endParaRPr lang="zh-CN" altLang="en-US" spc="130" dirty="0">
                  <a:solidFill>
                    <a:srgbClr val="520576"/>
                  </a:solidFill>
                  <a:latin typeface="思源宋体 CN Heavy" panose="02020900000000000000" pitchFamily="18" charset="-122"/>
                  <a:ea typeface="思源宋体 CN Heavy" panose="02020900000000000000" pitchFamily="18" charset="-122"/>
                </a:endParaRPr>
              </a:p>
            </p:txBody>
          </p:sp>
        </mc:Choice>
        <mc:Fallback xmlns="">
          <p:sp>
            <p:nvSpPr>
              <p:cNvPr id="50" name="文本框 49">
                <a:extLst>
                  <a:ext uri="{FF2B5EF4-FFF2-40B4-BE49-F238E27FC236}">
                    <a16:creationId xmlns:a16="http://schemas.microsoft.com/office/drawing/2014/main" id="{12FE51A7-A9E1-42A8-9460-32027581382D}"/>
                  </a:ext>
                </a:extLst>
              </p:cNvPr>
              <p:cNvSpPr txBox="1">
                <a:spLocks noRot="1" noChangeAspect="1" noMove="1" noResize="1" noEditPoints="1" noAdjustHandles="1" noChangeArrowheads="1" noChangeShapeType="1" noTextEdit="1"/>
              </p:cNvSpPr>
              <p:nvPr/>
            </p:nvSpPr>
            <p:spPr>
              <a:xfrm>
                <a:off x="405685" y="1336758"/>
                <a:ext cx="7907866" cy="404598"/>
              </a:xfrm>
              <a:prstGeom prst="rect">
                <a:avLst/>
              </a:prstGeom>
              <a:blipFill>
                <a:blip r:embed="rId8"/>
                <a:stretch>
                  <a:fillRect l="-694" b="-2238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549947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AF801885-64E7-4189-A5EF-148C43462EF7}"/>
              </a:ext>
            </a:extLst>
          </p:cNvPr>
          <p:cNvGrpSpPr/>
          <p:nvPr/>
        </p:nvGrpSpPr>
        <p:grpSpPr>
          <a:xfrm>
            <a:off x="-1" y="0"/>
            <a:ext cx="12192001" cy="1012223"/>
            <a:chOff x="1591733" y="302634"/>
            <a:chExt cx="12192001" cy="1012223"/>
          </a:xfrm>
        </p:grpSpPr>
        <p:pic>
          <p:nvPicPr>
            <p:cNvPr id="5" name="图片 4">
              <a:extLst>
                <a:ext uri="{FF2B5EF4-FFF2-40B4-BE49-F238E27FC236}">
                  <a16:creationId xmlns:a16="http://schemas.microsoft.com/office/drawing/2014/main" id="{E27118F9-D7BB-4057-86DD-88AE096638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1733" y="302634"/>
              <a:ext cx="12192000" cy="1001194"/>
            </a:xfrm>
            <a:prstGeom prst="rect">
              <a:avLst/>
            </a:prstGeom>
          </p:spPr>
        </p:pic>
        <p:grpSp>
          <p:nvGrpSpPr>
            <p:cNvPr id="6" name="组合 5">
              <a:extLst>
                <a:ext uri="{FF2B5EF4-FFF2-40B4-BE49-F238E27FC236}">
                  <a16:creationId xmlns:a16="http://schemas.microsoft.com/office/drawing/2014/main" id="{37F31720-A603-4301-9BAA-E43FB30BB130}"/>
                </a:ext>
              </a:extLst>
            </p:cNvPr>
            <p:cNvGrpSpPr/>
            <p:nvPr/>
          </p:nvGrpSpPr>
          <p:grpSpPr>
            <a:xfrm>
              <a:off x="1591734" y="313663"/>
              <a:ext cx="12192000" cy="1001194"/>
              <a:chOff x="2446369" y="17330"/>
              <a:chExt cx="9745631" cy="1001194"/>
            </a:xfrm>
          </p:grpSpPr>
          <p:pic>
            <p:nvPicPr>
              <p:cNvPr id="7" name="图片 6">
                <a:extLst>
                  <a:ext uri="{FF2B5EF4-FFF2-40B4-BE49-F238E27FC236}">
                    <a16:creationId xmlns:a16="http://schemas.microsoft.com/office/drawing/2014/main" id="{7AEC3D07-8185-4E79-9185-1F85D7A4D8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6369" y="17330"/>
                <a:ext cx="9745631" cy="1001194"/>
              </a:xfrm>
              <a:prstGeom prst="rect">
                <a:avLst/>
              </a:prstGeom>
            </p:spPr>
          </p:pic>
          <p:cxnSp>
            <p:nvCxnSpPr>
              <p:cNvPr id="8" name="直接连接符 7">
                <a:extLst>
                  <a:ext uri="{FF2B5EF4-FFF2-40B4-BE49-F238E27FC236}">
                    <a16:creationId xmlns:a16="http://schemas.microsoft.com/office/drawing/2014/main" id="{44EC1387-B8D6-464A-9C8D-55D32B26751F}"/>
                  </a:ext>
                </a:extLst>
              </p:cNvPr>
              <p:cNvCxnSpPr/>
              <p:nvPr/>
            </p:nvCxnSpPr>
            <p:spPr>
              <a:xfrm>
                <a:off x="4648200" y="191424"/>
                <a:ext cx="0" cy="4024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AC2B6E8D-A11D-4B77-A4C3-F89B9977012B}"/>
                  </a:ext>
                </a:extLst>
              </p:cNvPr>
              <p:cNvCxnSpPr/>
              <p:nvPr/>
            </p:nvCxnSpPr>
            <p:spPr>
              <a:xfrm>
                <a:off x="7021286" y="202453"/>
                <a:ext cx="0" cy="4024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D1D0C202-CE2D-4229-A15C-D8FED84A6D2C}"/>
                  </a:ext>
                </a:extLst>
              </p:cNvPr>
              <p:cNvSpPr txBox="1"/>
              <p:nvPr/>
            </p:nvSpPr>
            <p:spPr>
              <a:xfrm>
                <a:off x="2449738" y="241054"/>
                <a:ext cx="21984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个人信息</a:t>
                </a:r>
              </a:p>
            </p:txBody>
          </p:sp>
        </p:grpSp>
      </p:grpSp>
      <p:sp>
        <p:nvSpPr>
          <p:cNvPr id="11" name="文本框 10">
            <a:extLst>
              <a:ext uri="{FF2B5EF4-FFF2-40B4-BE49-F238E27FC236}">
                <a16:creationId xmlns:a16="http://schemas.microsoft.com/office/drawing/2014/main" id="{2D8FAD64-E592-4BB0-BF49-8055A5F94C66}"/>
              </a:ext>
            </a:extLst>
          </p:cNvPr>
          <p:cNvSpPr txBox="1"/>
          <p:nvPr/>
        </p:nvSpPr>
        <p:spPr>
          <a:xfrm>
            <a:off x="405687" y="948038"/>
            <a:ext cx="4320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b="1" spc="130" dirty="0">
                <a:solidFill>
                  <a:srgbClr val="000000"/>
                </a:solidFill>
                <a:latin typeface="Times New Roman" panose="02020603050405020304" pitchFamily="18" charset="0"/>
                <a:ea typeface="思源宋体 CN Heavy" panose="02020900000000000000" pitchFamily="18" charset="-122"/>
                <a:cs typeface="Times New Roman" panose="02020603050405020304" pitchFamily="18" charset="0"/>
              </a:rPr>
              <a:t>2 Modeling Interference</a:t>
            </a:r>
          </a:p>
        </p:txBody>
      </p:sp>
      <p:cxnSp>
        <p:nvCxnSpPr>
          <p:cNvPr id="13" name="直接连接符 12">
            <a:extLst>
              <a:ext uri="{FF2B5EF4-FFF2-40B4-BE49-F238E27FC236}">
                <a16:creationId xmlns:a16="http://schemas.microsoft.com/office/drawing/2014/main" id="{00BE042F-B1BC-4CAC-90FD-CE34D872EA0F}"/>
              </a:ext>
            </a:extLst>
          </p:cNvPr>
          <p:cNvCxnSpPr>
            <a:cxnSpLocks/>
          </p:cNvCxnSpPr>
          <p:nvPr/>
        </p:nvCxnSpPr>
        <p:spPr>
          <a:xfrm>
            <a:off x="512412" y="1342330"/>
            <a:ext cx="2047907" cy="0"/>
          </a:xfrm>
          <a:prstGeom prst="line">
            <a:avLst/>
          </a:prstGeom>
          <a:ln w="28575">
            <a:solidFill>
              <a:srgbClr val="520576"/>
            </a:solidFill>
          </a:ln>
        </p:spPr>
        <p:style>
          <a:lnRef idx="1">
            <a:schemeClr val="accent1"/>
          </a:lnRef>
          <a:fillRef idx="0">
            <a:schemeClr val="accent1"/>
          </a:fillRef>
          <a:effectRef idx="0">
            <a:schemeClr val="accent1"/>
          </a:effectRef>
          <a:fontRef idx="minor">
            <a:schemeClr val="tx1"/>
          </a:fontRef>
        </p:style>
      </p:cxnSp>
      <p:grpSp>
        <p:nvGrpSpPr>
          <p:cNvPr id="38" name="组合 37">
            <a:extLst>
              <a:ext uri="{FF2B5EF4-FFF2-40B4-BE49-F238E27FC236}">
                <a16:creationId xmlns:a16="http://schemas.microsoft.com/office/drawing/2014/main" id="{67AF1BD1-D494-4858-B6C3-43765C9CD101}"/>
              </a:ext>
            </a:extLst>
          </p:cNvPr>
          <p:cNvGrpSpPr/>
          <p:nvPr/>
        </p:nvGrpSpPr>
        <p:grpSpPr>
          <a:xfrm>
            <a:off x="-1" y="-13856"/>
            <a:ext cx="12192001" cy="1012223"/>
            <a:chOff x="1591733" y="302634"/>
            <a:chExt cx="12192001" cy="1012223"/>
          </a:xfrm>
        </p:grpSpPr>
        <p:pic>
          <p:nvPicPr>
            <p:cNvPr id="39" name="图片 38">
              <a:extLst>
                <a:ext uri="{FF2B5EF4-FFF2-40B4-BE49-F238E27FC236}">
                  <a16:creationId xmlns:a16="http://schemas.microsoft.com/office/drawing/2014/main" id="{A0C09E78-1172-4651-8591-A10C4B20D1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1733" y="302634"/>
              <a:ext cx="12192000" cy="1001194"/>
            </a:xfrm>
            <a:prstGeom prst="rect">
              <a:avLst/>
            </a:prstGeom>
          </p:spPr>
        </p:pic>
        <p:grpSp>
          <p:nvGrpSpPr>
            <p:cNvPr id="40" name="组合 39">
              <a:extLst>
                <a:ext uri="{FF2B5EF4-FFF2-40B4-BE49-F238E27FC236}">
                  <a16:creationId xmlns:a16="http://schemas.microsoft.com/office/drawing/2014/main" id="{A055ADAF-E17F-4100-BFF7-A23484532661}"/>
                </a:ext>
              </a:extLst>
            </p:cNvPr>
            <p:cNvGrpSpPr/>
            <p:nvPr/>
          </p:nvGrpSpPr>
          <p:grpSpPr>
            <a:xfrm>
              <a:off x="1591734" y="308252"/>
              <a:ext cx="12192000" cy="1006605"/>
              <a:chOff x="2446369" y="11919"/>
              <a:chExt cx="9745631" cy="1006605"/>
            </a:xfrm>
          </p:grpSpPr>
          <p:pic>
            <p:nvPicPr>
              <p:cNvPr id="41" name="图片 40">
                <a:extLst>
                  <a:ext uri="{FF2B5EF4-FFF2-40B4-BE49-F238E27FC236}">
                    <a16:creationId xmlns:a16="http://schemas.microsoft.com/office/drawing/2014/main" id="{593775D2-F8CB-44F6-A35B-8E916C5D75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6369" y="17330"/>
                <a:ext cx="9745631" cy="1001194"/>
              </a:xfrm>
              <a:prstGeom prst="rect">
                <a:avLst/>
              </a:prstGeom>
            </p:spPr>
          </p:pic>
          <p:sp>
            <p:nvSpPr>
              <p:cNvPr id="42" name="文本框 41">
                <a:extLst>
                  <a:ext uri="{FF2B5EF4-FFF2-40B4-BE49-F238E27FC236}">
                    <a16:creationId xmlns:a16="http://schemas.microsoft.com/office/drawing/2014/main" id="{37056DED-7C24-406B-A45A-B9FDAB86725F}"/>
                  </a:ext>
                </a:extLst>
              </p:cNvPr>
              <p:cNvSpPr txBox="1"/>
              <p:nvPr/>
            </p:nvSpPr>
            <p:spPr>
              <a:xfrm>
                <a:off x="7021286" y="241054"/>
                <a:ext cx="247105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cs typeface="+mn-cs"/>
                  </a:rPr>
                  <a:t>Empirical Application</a:t>
                </a:r>
                <a:endParaRPr kumimoji="0" lang="zh-CN" altLang="en-US" sz="1800" b="0" i="0" u="none" strike="noStrike" kern="120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cs typeface="+mn-cs"/>
                </a:endParaRPr>
              </a:p>
            </p:txBody>
          </p:sp>
          <p:cxnSp>
            <p:nvCxnSpPr>
              <p:cNvPr id="43" name="直接连接符 42">
                <a:extLst>
                  <a:ext uri="{FF2B5EF4-FFF2-40B4-BE49-F238E27FC236}">
                    <a16:creationId xmlns:a16="http://schemas.microsoft.com/office/drawing/2014/main" id="{5DCB9B13-F637-4ACC-BD9D-ED8AD9971CFF}"/>
                  </a:ext>
                </a:extLst>
              </p:cNvPr>
              <p:cNvCxnSpPr/>
              <p:nvPr/>
            </p:nvCxnSpPr>
            <p:spPr>
              <a:xfrm>
                <a:off x="4648200" y="191424"/>
                <a:ext cx="0" cy="4024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FB4FDE9C-109B-4AA1-A346-BE4D427B8C15}"/>
                  </a:ext>
                </a:extLst>
              </p:cNvPr>
              <p:cNvCxnSpPr/>
              <p:nvPr/>
            </p:nvCxnSpPr>
            <p:spPr>
              <a:xfrm>
                <a:off x="7021286" y="202453"/>
                <a:ext cx="0" cy="4024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064B7ED6-3BE6-4AA5-9D69-0E1AF59FB26A}"/>
                  </a:ext>
                </a:extLst>
              </p:cNvPr>
              <p:cNvCxnSpPr/>
              <p:nvPr/>
            </p:nvCxnSpPr>
            <p:spPr>
              <a:xfrm>
                <a:off x="9492344" y="213482"/>
                <a:ext cx="0" cy="4024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6" name="矩形 45">
                <a:extLst>
                  <a:ext uri="{FF2B5EF4-FFF2-40B4-BE49-F238E27FC236}">
                    <a16:creationId xmlns:a16="http://schemas.microsoft.com/office/drawing/2014/main" id="{38E73CB1-A971-40E5-9700-0B51EC6CB207}"/>
                  </a:ext>
                </a:extLst>
              </p:cNvPr>
              <p:cNvSpPr/>
              <p:nvPr/>
            </p:nvSpPr>
            <p:spPr>
              <a:xfrm>
                <a:off x="4647360" y="11919"/>
                <a:ext cx="2373081" cy="740085"/>
              </a:xfrm>
              <a:prstGeom prst="rect">
                <a:avLst/>
              </a:prstGeom>
              <a:solidFill>
                <a:srgbClr val="7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Perpetua Titling MT"/>
                  <a:ea typeface="微软雅黑 Light"/>
                  <a:cs typeface="+mn-cs"/>
                </a:endParaRPr>
              </a:p>
            </p:txBody>
          </p:sp>
          <p:sp>
            <p:nvSpPr>
              <p:cNvPr id="47" name="文本框 46">
                <a:extLst>
                  <a:ext uri="{FF2B5EF4-FFF2-40B4-BE49-F238E27FC236}">
                    <a16:creationId xmlns:a16="http://schemas.microsoft.com/office/drawing/2014/main" id="{46F1C549-D4D1-4CBC-8B41-A86AE876CCF3}"/>
                  </a:ext>
                </a:extLst>
              </p:cNvPr>
              <p:cNvSpPr txBox="1"/>
              <p:nvPr/>
            </p:nvSpPr>
            <p:spPr>
              <a:xfrm>
                <a:off x="2448055" y="82952"/>
                <a:ext cx="219846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cs typeface="+mn-cs"/>
                  </a:rPr>
                  <a:t>Recommender Interference</a:t>
                </a:r>
              </a:p>
            </p:txBody>
          </p:sp>
          <p:sp>
            <p:nvSpPr>
              <p:cNvPr id="48" name="文本框 47">
                <a:extLst>
                  <a:ext uri="{FF2B5EF4-FFF2-40B4-BE49-F238E27FC236}">
                    <a16:creationId xmlns:a16="http://schemas.microsoft.com/office/drawing/2014/main" id="{1311384A-805A-4A49-AE2B-FA445802FFD4}"/>
                  </a:ext>
                </a:extLst>
              </p:cNvPr>
              <p:cNvSpPr txBox="1"/>
              <p:nvPr/>
            </p:nvSpPr>
            <p:spPr>
              <a:xfrm>
                <a:off x="4648200" y="241054"/>
                <a:ext cx="237308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Modeling Interference</a:t>
                </a:r>
              </a:p>
            </p:txBody>
          </p:sp>
        </p:grpSp>
      </p:grpSp>
      <mc:AlternateContent xmlns:mc="http://schemas.openxmlformats.org/markup-compatibility/2006" xmlns:a14="http://schemas.microsoft.com/office/drawing/2010/main">
        <mc:Choice Requires="a14">
          <p:sp>
            <p:nvSpPr>
              <p:cNvPr id="34" name="文本框 33">
                <a:extLst>
                  <a:ext uri="{FF2B5EF4-FFF2-40B4-BE49-F238E27FC236}">
                    <a16:creationId xmlns:a16="http://schemas.microsoft.com/office/drawing/2014/main" id="{EF2D1221-75FC-49FA-95A6-8547D97C87E0}"/>
                  </a:ext>
                </a:extLst>
              </p:cNvPr>
              <p:cNvSpPr txBox="1"/>
              <p:nvPr/>
            </p:nvSpPr>
            <p:spPr>
              <a:xfrm>
                <a:off x="405687" y="1356176"/>
                <a:ext cx="7307446" cy="1135311"/>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zh-CN" altLang="en-US" dirty="0">
                    <a:solidFill>
                      <a:srgbClr val="000000"/>
                    </a:solidFill>
                    <a:latin typeface="Times New Roman" panose="02020603050405020304" pitchFamily="18" charset="0"/>
                    <a:ea typeface="宋体" panose="02010600030101010101" pitchFamily="2" charset="-122"/>
                  </a:rPr>
                  <a:t>完全参数模型→</a:t>
                </a:r>
                <a:r>
                  <a:rPr kumimoji="0" lang="en-US" altLang="zh-CN" sz="1800" b="0" i="0" u="none" strike="noStrike" kern="1200" cap="none" spc="13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The direct plug-in (DPI) estimator </a:t>
                </a:r>
                <a14:m>
                  <m:oMath xmlns:m="http://schemas.openxmlformats.org/officeDocument/2006/math">
                    <m:acc>
                      <m:accPr>
                        <m:chr m:val="̂"/>
                        <m:ctrlPr>
                          <a:rPr kumimoji="0" lang="zh-CN" altLang="en-US" sz="1800" b="0" i="1" u="none" strike="noStrike" kern="1200" cap="none" spc="130" normalizeH="0" baseline="0" noProof="0">
                            <a:ln>
                              <a:noFill/>
                            </a:ln>
                            <a:solidFill>
                              <a:schemeClr val="tx1"/>
                            </a:solidFill>
                            <a:effectLst/>
                            <a:uLnTx/>
                            <a:uFillTx/>
                            <a:latin typeface="Cambria Math" panose="02040503050406030204" pitchFamily="18" charset="0"/>
                            <a:ea typeface="思源宋体 CN Heavy" panose="02020900000000000000" pitchFamily="18" charset="-122"/>
                          </a:rPr>
                        </m:ctrlPr>
                      </m:accPr>
                      <m:e>
                        <m:sSubSup>
                          <m:sSubSupPr>
                            <m:ctrlPr>
                              <a:rPr kumimoji="0" lang="en-US" altLang="zh-CN" sz="1800" b="0" i="1" u="none" strike="noStrike" kern="1200" cap="none" spc="130" normalizeH="0" baseline="0" noProof="0">
                                <a:ln>
                                  <a:noFill/>
                                </a:ln>
                                <a:solidFill>
                                  <a:schemeClr val="tx1"/>
                                </a:solidFill>
                                <a:effectLst/>
                                <a:uLnTx/>
                                <a:uFillTx/>
                                <a:latin typeface="Cambria Math" panose="02040503050406030204" pitchFamily="18" charset="0"/>
                                <a:ea typeface="思源宋体 CN Heavy" panose="02020900000000000000" pitchFamily="18" charset="-122"/>
                              </a:rPr>
                            </m:ctrlPr>
                          </m:sSubSupPr>
                          <m:e>
                            <m:r>
                              <a:rPr kumimoji="0" lang="zh-CN" altLang="en-US" sz="1800" b="0" i="0" u="none" strike="noStrike" kern="1200" cap="none" spc="130" normalizeH="0" baseline="0" noProof="0">
                                <a:ln>
                                  <a:noFill/>
                                </a:ln>
                                <a:solidFill>
                                  <a:schemeClr val="tx1"/>
                                </a:solidFill>
                                <a:effectLst/>
                                <a:uLnTx/>
                                <a:uFillTx/>
                                <a:latin typeface="Cambria Math" panose="02040503050406030204" pitchFamily="18" charset="0"/>
                                <a:ea typeface="思源宋体 CN Heavy" panose="02020900000000000000" pitchFamily="18" charset="-122"/>
                              </a:rPr>
                              <m:t>𝜏</m:t>
                            </m:r>
                          </m:e>
                          <m:sub>
                            <m:r>
                              <m:rPr>
                                <m:sty m:val="p"/>
                              </m:rPr>
                              <a:rPr kumimoji="0" lang="en-US" altLang="zh-CN" sz="1800" b="0" i="0" u="none" strike="noStrike" kern="1200" cap="none" spc="130" normalizeH="0" baseline="0" noProof="0">
                                <a:ln>
                                  <a:noFill/>
                                </a:ln>
                                <a:solidFill>
                                  <a:schemeClr val="tx1"/>
                                </a:solidFill>
                                <a:effectLst/>
                                <a:uLnTx/>
                                <a:uFillTx/>
                                <a:latin typeface="Cambria Math" panose="02040503050406030204" pitchFamily="18" charset="0"/>
                                <a:ea typeface="思源宋体 CN Heavy" panose="02020900000000000000" pitchFamily="18" charset="-122"/>
                              </a:rPr>
                              <m:t>n</m:t>
                            </m:r>
                          </m:sub>
                          <m:sup>
                            <m:r>
                              <m:rPr>
                                <m:sty m:val="p"/>
                              </m:rPr>
                              <a:rPr kumimoji="0" lang="en-US" altLang="zh-CN" sz="1800" b="0" i="0" u="none" strike="noStrike" kern="1200" cap="none" spc="130" normalizeH="0" baseline="0" noProof="0">
                                <a:ln>
                                  <a:noFill/>
                                </a:ln>
                                <a:solidFill>
                                  <a:schemeClr val="tx1"/>
                                </a:solidFill>
                                <a:effectLst/>
                                <a:uLnTx/>
                                <a:uFillTx/>
                                <a:latin typeface="Cambria Math" panose="02040503050406030204" pitchFamily="18" charset="0"/>
                                <a:ea typeface="思源宋体 CN Heavy" panose="02020900000000000000" pitchFamily="18" charset="-122"/>
                              </a:rPr>
                              <m:t>DPI</m:t>
                            </m:r>
                          </m:sup>
                        </m:sSubSup>
                      </m:e>
                    </m:acc>
                  </m:oMath>
                </a14:m>
                <a:endParaRPr kumimoji="0" lang="zh-CN" altLang="en-US" sz="1800" b="0" i="0" u="none" strike="noStrike" kern="1200" cap="none" spc="130" normalizeH="0" baseline="0" noProof="0" dirty="0">
                  <a:ln>
                    <a:noFill/>
                  </a:ln>
                  <a:solidFill>
                    <a:srgbClr val="520576"/>
                  </a:solidFill>
                  <a:effectLst/>
                  <a:uLnTx/>
                  <a:uFillTx/>
                  <a:latin typeface="Times New Roman" panose="02020603050405020304" pitchFamily="18" charset="0"/>
                  <a:ea typeface="宋体" panose="02010600030101010101" pitchFamily="2" charset="-122"/>
                </a:endParaRPr>
              </a:p>
              <a:p>
                <a:pPr fontAlgn="base">
                  <a:lnSpc>
                    <a:spcPct val="120000"/>
                  </a:lnSpc>
                </a:pPr>
                <a:r>
                  <a:rPr lang="zh-CN" altLang="en-US" dirty="0">
                    <a:solidFill>
                      <a:srgbClr val="000000"/>
                    </a:solidFill>
                    <a:latin typeface="Times New Roman" panose="02020603050405020304" pitchFamily="18" charset="0"/>
                    <a:ea typeface="宋体" panose="02010600030101010101" pitchFamily="2" charset="-122"/>
                  </a:rPr>
                  <a:t>半参数模型→ 直接插入违背</a:t>
                </a:r>
                <a14:m>
                  <m:oMath xmlns:m="http://schemas.openxmlformats.org/officeDocument/2006/math">
                    <m:rad>
                      <m:radPr>
                        <m:degHide m:val="on"/>
                        <m:ctrlPr>
                          <a:rPr lang="zh-CN" altLang="en-US" i="1" smtClean="0">
                            <a:solidFill>
                              <a:srgbClr val="000000"/>
                            </a:solidFill>
                            <a:latin typeface="Cambria Math" panose="02040503050406030204" pitchFamily="18" charset="0"/>
                          </a:rPr>
                        </m:ctrlPr>
                      </m:radPr>
                      <m:deg/>
                      <m:e>
                        <m:r>
                          <m:rPr>
                            <m:sty m:val="p"/>
                          </m:rPr>
                          <a:rPr lang="en-US" altLang="zh-CN" i="1">
                            <a:solidFill>
                              <a:srgbClr val="000000"/>
                            </a:solidFill>
                            <a:latin typeface="Cambria Math" panose="02040503050406030204" pitchFamily="18" charset="0"/>
                          </a:rPr>
                          <m:t>n</m:t>
                        </m:r>
                      </m:e>
                    </m:rad>
                    <m:r>
                      <a:rPr lang="en-US" altLang="zh-CN" i="1">
                        <a:solidFill>
                          <a:srgbClr val="000000"/>
                        </a:solidFill>
                        <a:latin typeface="Cambria Math" panose="02040503050406030204" pitchFamily="18" charset="0"/>
                      </a:rPr>
                      <m:t>−</m:t>
                    </m:r>
                    <m:r>
                      <a:rPr lang="en-US" altLang="zh-CN" i="1">
                        <a:solidFill>
                          <a:srgbClr val="000000"/>
                        </a:solidFill>
                        <a:latin typeface="Cambria Math" panose="02040503050406030204" pitchFamily="18" charset="0"/>
                      </a:rPr>
                      <m:t>𝑐𝑜𝑛𝑠𝑖𝑠𝑡𝑒𝑛𝑡</m:t>
                    </m:r>
                  </m:oMath>
                </a14:m>
                <a:r>
                  <a:rPr lang="zh-CN" altLang="en-US" dirty="0">
                    <a:latin typeface="Times New Roman" panose="02020603050405020304" pitchFamily="18" charset="0"/>
                    <a:ea typeface="宋体" panose="02010600030101010101" pitchFamily="2" charset="-122"/>
                  </a:rPr>
                  <a:t>→无法进行可靠统计推断</a:t>
                </a:r>
                <a:endParaRPr lang="en-US" altLang="zh-CN" dirty="0">
                  <a:latin typeface="Times New Roman" panose="02020603050405020304" pitchFamily="18" charset="0"/>
                  <a:ea typeface="宋体" panose="02010600030101010101" pitchFamily="2" charset="-122"/>
                </a:endParaRPr>
              </a:p>
              <a:p>
                <a:pPr fontAlgn="base">
                  <a:lnSpc>
                    <a:spcPct val="120000"/>
                  </a:lnSpc>
                </a:pPr>
                <a:r>
                  <a:rPr lang="zh-CN" altLang="en-US" b="0" i="0" dirty="0">
                    <a:solidFill>
                      <a:srgbClr val="000000"/>
                    </a:solidFill>
                    <a:effectLst/>
                    <a:latin typeface="Times New Roman" panose="02020603050405020304" pitchFamily="18" charset="0"/>
                    <a:ea typeface="宋体" panose="02010600030101010101" pitchFamily="2" charset="-122"/>
                  </a:rPr>
                  <a:t>引入了一种去偏估计（</a:t>
                </a:r>
                <a:r>
                  <a:rPr lang="en-US" altLang="zh-CN" b="0" i="0" dirty="0">
                    <a:solidFill>
                      <a:srgbClr val="000000"/>
                    </a:solidFill>
                    <a:effectLst/>
                    <a:latin typeface="Times New Roman" panose="02020603050405020304" pitchFamily="18" charset="0"/>
                    <a:ea typeface="宋体" panose="02010600030101010101" pitchFamily="2" charset="-122"/>
                  </a:rPr>
                  <a:t>Debiased Estimator</a:t>
                </a:r>
                <a:r>
                  <a:rPr lang="zh-CN" altLang="en-US" b="0" i="0" dirty="0">
                    <a:solidFill>
                      <a:srgbClr val="000000"/>
                    </a:solidFill>
                    <a:effectLst/>
                    <a:latin typeface="Times New Roman" panose="02020603050405020304" pitchFamily="18" charset="0"/>
                    <a:ea typeface="宋体" panose="02010600030101010101" pitchFamily="2" charset="-122"/>
                  </a:rPr>
                  <a:t>）方法修正。</a:t>
                </a:r>
              </a:p>
            </p:txBody>
          </p:sp>
        </mc:Choice>
        <mc:Fallback xmlns="">
          <p:sp>
            <p:nvSpPr>
              <p:cNvPr id="34" name="文本框 33">
                <a:extLst>
                  <a:ext uri="{FF2B5EF4-FFF2-40B4-BE49-F238E27FC236}">
                    <a16:creationId xmlns:a16="http://schemas.microsoft.com/office/drawing/2014/main" id="{EF2D1221-75FC-49FA-95A6-8547D97C87E0}"/>
                  </a:ext>
                </a:extLst>
              </p:cNvPr>
              <p:cNvSpPr txBox="1">
                <a:spLocks noRot="1" noChangeAspect="1" noMove="1" noResize="1" noEditPoints="1" noAdjustHandles="1" noChangeArrowheads="1" noChangeShapeType="1" noTextEdit="1"/>
              </p:cNvSpPr>
              <p:nvPr/>
            </p:nvSpPr>
            <p:spPr>
              <a:xfrm>
                <a:off x="405687" y="1356176"/>
                <a:ext cx="7307446" cy="1135311"/>
              </a:xfrm>
              <a:prstGeom prst="rect">
                <a:avLst/>
              </a:prstGeom>
              <a:blipFill>
                <a:blip r:embed="rId4"/>
                <a:stretch>
                  <a:fillRect l="-751" b="-641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9" name="文本框 48">
                <a:extLst>
                  <a:ext uri="{FF2B5EF4-FFF2-40B4-BE49-F238E27FC236}">
                    <a16:creationId xmlns:a16="http://schemas.microsoft.com/office/drawing/2014/main" id="{8F9D92D7-9B69-43DE-9E85-2B09D738DF34}"/>
                  </a:ext>
                </a:extLst>
              </p:cNvPr>
              <p:cNvSpPr txBox="1"/>
              <p:nvPr/>
            </p:nvSpPr>
            <p:spPr>
              <a:xfrm>
                <a:off x="405687" y="2631347"/>
                <a:ext cx="11608513" cy="3632405"/>
              </a:xfrm>
              <a:prstGeom prst="rect">
                <a:avLst/>
              </a:prstGeom>
              <a:noFill/>
            </p:spPr>
            <p:txBody>
              <a:bodyPr wrap="square">
                <a:spAutoFit/>
              </a:bodyPr>
              <a:lstStyle/>
              <a:p>
                <a:pPr>
                  <a:lnSpc>
                    <a:spcPct val="120000"/>
                  </a:lnSpc>
                </a:pPr>
                <a:r>
                  <a:rPr lang="en-US" altLang="zh-CN" spc="130" dirty="0">
                    <a:solidFill>
                      <a:srgbClr val="520576"/>
                    </a:solidFill>
                    <a:latin typeface="思源宋体 CN Heavy" panose="02020900000000000000" pitchFamily="18" charset="-122"/>
                    <a:ea typeface="思源宋体 CN Heavy" panose="02020900000000000000" pitchFamily="18" charset="-122"/>
                  </a:rPr>
                  <a:t>Debiased Estimator </a:t>
                </a:r>
                <a14:m>
                  <m:oMath xmlns:m="http://schemas.openxmlformats.org/officeDocument/2006/math">
                    <m:sSup>
                      <m:sSupPr>
                        <m:ctrlPr>
                          <a:rPr lang="en-US" altLang="zh-CN" i="1" spc="130">
                            <a:solidFill>
                              <a:srgbClr val="520576"/>
                            </a:solidFill>
                            <a:latin typeface="Cambria Math" panose="02040503050406030204" pitchFamily="18" charset="0"/>
                            <a:ea typeface="思源宋体 CN Heavy" panose="02020900000000000000" pitchFamily="18" charset="-122"/>
                          </a:rPr>
                        </m:ctrlPr>
                      </m:sSupPr>
                      <m:e>
                        <m:acc>
                          <m:accPr>
                            <m:chr m:val="̂"/>
                            <m:ctrlPr>
                              <a:rPr lang="en-US" altLang="zh-CN" i="1" spc="130">
                                <a:solidFill>
                                  <a:srgbClr val="520576"/>
                                </a:solidFill>
                                <a:latin typeface="Cambria Math" panose="02040503050406030204" pitchFamily="18" charset="0"/>
                                <a:ea typeface="思源宋体 CN Heavy" panose="02020900000000000000" pitchFamily="18" charset="-122"/>
                              </a:rPr>
                            </m:ctrlPr>
                          </m:accPr>
                          <m:e>
                            <m:sSub>
                              <m:sSubPr>
                                <m:ctrlPr>
                                  <a:rPr lang="en-US" altLang="zh-CN" i="1" spc="130">
                                    <a:solidFill>
                                      <a:srgbClr val="520576"/>
                                    </a:solidFill>
                                    <a:latin typeface="Cambria Math" panose="02040503050406030204" pitchFamily="18" charset="0"/>
                                    <a:ea typeface="思源宋体 CN Heavy" panose="02020900000000000000" pitchFamily="18" charset="-122"/>
                                  </a:rPr>
                                </m:ctrlPr>
                              </m:sSubPr>
                              <m:e>
                                <m:r>
                                  <a:rPr lang="en-US" altLang="zh-CN" spc="130">
                                    <a:solidFill>
                                      <a:srgbClr val="520576"/>
                                    </a:solidFill>
                                    <a:latin typeface="Cambria Math" panose="02040503050406030204" pitchFamily="18" charset="0"/>
                                    <a:ea typeface="思源宋体 CN Heavy" panose="02020900000000000000" pitchFamily="18" charset="-122"/>
                                  </a:rPr>
                                  <m:t> </m:t>
                                </m:r>
                                <m:r>
                                  <a:rPr lang="zh-CN" altLang="en-US" spc="130">
                                    <a:solidFill>
                                      <a:srgbClr val="520576"/>
                                    </a:solidFill>
                                    <a:latin typeface="Cambria Math" panose="02040503050406030204" pitchFamily="18" charset="0"/>
                                    <a:ea typeface="思源宋体 CN Heavy" panose="02020900000000000000" pitchFamily="18" charset="-122"/>
                                  </a:rPr>
                                  <m:t>𝜏</m:t>
                                </m:r>
                              </m:e>
                              <m:sub>
                                <m:r>
                                  <a:rPr lang="en-US" altLang="zh-CN" spc="130">
                                    <a:solidFill>
                                      <a:srgbClr val="520576"/>
                                    </a:solidFill>
                                    <a:latin typeface="Cambria Math" panose="02040503050406030204" pitchFamily="18" charset="0"/>
                                    <a:ea typeface="思源宋体 CN Heavy" panose="02020900000000000000" pitchFamily="18" charset="-122"/>
                                  </a:rPr>
                                  <m:t>𝑛</m:t>
                                </m:r>
                              </m:sub>
                            </m:sSub>
                          </m:e>
                        </m:acc>
                      </m:e>
                      <m:sup>
                        <m:r>
                          <a:rPr lang="en-US" altLang="zh-CN" spc="130">
                            <a:solidFill>
                              <a:srgbClr val="520576"/>
                            </a:solidFill>
                            <a:latin typeface="Cambria Math" panose="02040503050406030204" pitchFamily="18" charset="0"/>
                            <a:ea typeface="思源宋体 CN Heavy" panose="02020900000000000000" pitchFamily="18" charset="-122"/>
                          </a:rPr>
                          <m:t>𝐷𝐵</m:t>
                        </m:r>
                      </m:sup>
                    </m:sSup>
                  </m:oMath>
                </a14:m>
                <a:endParaRPr lang="en-US" altLang="zh-CN" b="0" dirty="0">
                  <a:effectLst/>
                  <a:latin typeface="Cambria Math" panose="02040503050406030204" pitchFamily="18" charset="0"/>
                  <a:ea typeface="宋体" panose="02010600030101010101" pitchFamily="2" charset="-122"/>
                  <a:cs typeface="Times New Roman" panose="02020603050405020304" pitchFamily="18" charset="0"/>
                </a:endParaRPr>
              </a:p>
              <a:p>
                <a:pPr fontAlgn="base">
                  <a:lnSpc>
                    <a:spcPct val="120000"/>
                  </a:lnSpc>
                </a:pPr>
                <a:r>
                  <a:rPr lang="zh-CN" altLang="en-US" b="0" dirty="0">
                    <a:effectLst/>
                    <a:latin typeface="Cambria Math" panose="02040503050406030204" pitchFamily="18" charset="0"/>
                    <a:ea typeface="宋体" panose="02010600030101010101" pitchFamily="2" charset="-122"/>
                    <a:cs typeface="Times New Roman" panose="02020603050405020304" pitchFamily="18" charset="0"/>
                  </a:rPr>
                  <a:t>对于每个观测值的无偏估计：</a:t>
                </a:r>
                <a:endParaRPr lang="en-US" altLang="zh-CN" dirty="0">
                  <a:latin typeface="Cambria Math" panose="02040503050406030204" pitchFamily="18" charset="0"/>
                  <a:ea typeface="宋体" panose="02010600030101010101" pitchFamily="2" charset="-122"/>
                  <a:cs typeface="Times New Roman" panose="02020603050405020304" pitchFamily="18" charset="0"/>
                </a:endParaRPr>
              </a:p>
              <a:p>
                <a:pPr fontAlgn="base">
                  <a:lnSpc>
                    <a:spcPct val="120000"/>
                  </a:lnSpc>
                </a:pPr>
                <a14:m>
                  <m:oMath xmlns:m="http://schemas.openxmlformats.org/officeDocument/2006/math">
                    <m:r>
                      <a:rPr lang="zh-CN" altLang="en-US" b="0" i="1" smtClean="0">
                        <a:effectLst/>
                        <a:latin typeface="Cambria Math" panose="02040503050406030204" pitchFamily="18" charset="0"/>
                        <a:ea typeface="宋体" panose="02010600030101010101" pitchFamily="2" charset="-122"/>
                        <a:cs typeface="Times New Roman" panose="02020603050405020304" pitchFamily="18" charset="0"/>
                      </a:rPr>
                      <m:t>𝜓</m:t>
                    </m:r>
                    <m:d>
                      <m:dPr>
                        <m:ctrlPr>
                          <a:rPr lang="en-US" altLang="zh-CN" b="0" i="1" smtClean="0">
                            <a:effectLst/>
                            <a:latin typeface="Cambria Math" panose="02040503050406030204" pitchFamily="18" charset="0"/>
                            <a:ea typeface="宋体" panose="02010600030101010101" pitchFamily="2" charset="-122"/>
                            <a:cs typeface="Times New Roman" panose="02020603050405020304" pitchFamily="18" charset="0"/>
                          </a:rPr>
                        </m:ctrlPr>
                      </m:dPr>
                      <m:e>
                        <m:sSub>
                          <m:sSubPr>
                            <m:ctrlPr>
                              <a:rPr lang="en-US" altLang="zh-CN" b="0" i="1" smtClean="0">
                                <a:effectLst/>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b="0" i="1" smtClean="0">
                                <a:effectLst/>
                                <a:latin typeface="Cambria Math" panose="02040503050406030204" pitchFamily="18" charset="0"/>
                                <a:ea typeface="宋体" panose="02010600030101010101" pitchFamily="2" charset="-122"/>
                                <a:cs typeface="Times New Roman" panose="02020603050405020304" pitchFamily="18" charset="0"/>
                              </a:rPr>
                              <m:t>𝑉</m:t>
                            </m:r>
                          </m:e>
                          <m:sub>
                            <m:r>
                              <a:rPr lang="en-US" altLang="zh-CN" b="0" i="1" smtClean="0">
                                <a:effectLst/>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b="0" i="1" smtClean="0">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b="1"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b="1" i="1">
                                <a:latin typeface="Cambria Math" panose="02040503050406030204" pitchFamily="18" charset="0"/>
                                <a:ea typeface="宋体" panose="02010600030101010101" pitchFamily="2" charset="-122"/>
                                <a:cs typeface="Times New Roman" panose="02020603050405020304" pitchFamily="18" charset="0"/>
                              </a:rPr>
                              <m:t>𝑪</m:t>
                            </m:r>
                          </m:e>
                          <m:sub>
                            <m:r>
                              <a:rPr lang="en-US" altLang="zh-CN" b="1" i="1">
                                <a:latin typeface="Cambria Math" panose="02040503050406030204" pitchFamily="18" charset="0"/>
                                <a:ea typeface="宋体" panose="02010600030101010101" pitchFamily="2" charset="-122"/>
                                <a:cs typeface="Times New Roman" panose="02020603050405020304" pitchFamily="18" charset="0"/>
                              </a:rPr>
                              <m:t>𝒊</m:t>
                            </m:r>
                          </m:sub>
                        </m:sSub>
                        <m:r>
                          <a:rPr lang="en-US" altLang="zh-CN" b="1" i="1" smtClean="0">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b="1"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b="1" i="1" smtClean="0">
                                <a:latin typeface="Cambria Math" panose="02040503050406030204" pitchFamily="18" charset="0"/>
                                <a:ea typeface="宋体" panose="02010600030101010101" pitchFamily="2" charset="-122"/>
                                <a:cs typeface="Times New Roman" panose="02020603050405020304" pitchFamily="18" charset="0"/>
                              </a:rPr>
                              <m:t>𝑾</m:t>
                            </m:r>
                          </m:e>
                          <m:sub>
                            <m:r>
                              <a:rPr lang="en-US" altLang="zh-CN" b="1" i="1">
                                <a:latin typeface="Cambria Math" panose="02040503050406030204" pitchFamily="18" charset="0"/>
                                <a:ea typeface="宋体" panose="02010600030101010101" pitchFamily="2" charset="-122"/>
                                <a:cs typeface="Times New Roman" panose="02020603050405020304" pitchFamily="18" charset="0"/>
                              </a:rPr>
                              <m:t>𝒊</m:t>
                            </m:r>
                          </m:sub>
                        </m:sSub>
                        <m:r>
                          <a:rPr lang="en-US" altLang="zh-CN" b="0" i="1" smtClean="0">
                            <a:effectLst/>
                            <a:latin typeface="Cambria Math" panose="02040503050406030204" pitchFamily="18" charset="0"/>
                            <a:ea typeface="宋体" panose="02010600030101010101" pitchFamily="2" charset="-122"/>
                            <a:cs typeface="Times New Roman" panose="02020603050405020304" pitchFamily="18" charset="0"/>
                          </a:rPr>
                          <m:t>,</m:t>
                        </m:r>
                        <m:sSubSup>
                          <m:sSubSup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SupPr>
                          <m:e>
                            <m:r>
                              <a:rPr lang="en-US" altLang="zh-CN" i="1">
                                <a:latin typeface="Cambria Math" panose="02040503050406030204" pitchFamily="18" charset="0"/>
                                <a:ea typeface="宋体" panose="02010600030101010101" pitchFamily="2" charset="-122"/>
                                <a:cs typeface="Times New Roman" panose="02020603050405020304" pitchFamily="18" charset="0"/>
                              </a:rPr>
                              <m:t>𝑘</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sub>
                          <m:sup>
                            <m:r>
                              <a:rPr lang="en-US" altLang="zh-CN" i="1">
                                <a:latin typeface="Cambria Math" panose="02040503050406030204" pitchFamily="18" charset="0"/>
                                <a:ea typeface="宋体" panose="02010600030101010101" pitchFamily="2" charset="-122"/>
                                <a:cs typeface="Times New Roman" panose="02020603050405020304" pitchFamily="18" charset="0"/>
                              </a:rPr>
                              <m:t>∗</m:t>
                            </m:r>
                          </m:sup>
                        </m:sSubSup>
                        <m:r>
                          <a:rPr lang="en-US" altLang="zh-CN" b="0" i="1" smtClean="0">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b="0" i="1" smtClean="0">
                                <a:latin typeface="Cambria Math" panose="02040503050406030204" pitchFamily="18" charset="0"/>
                                <a:ea typeface="宋体" panose="02010600030101010101" pitchFamily="2" charset="-122"/>
                                <a:cs typeface="Times New Roman" panose="02020603050405020304" pitchFamily="18" charset="0"/>
                              </a:rPr>
                              <m:t>𝑌</m:t>
                            </m:r>
                          </m:e>
                          <m:sub>
                            <m:r>
                              <a:rPr lang="en-US" altLang="zh-CN" b="0" i="1" smtClean="0">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b="0" i="1" smtClean="0">
                            <a:latin typeface="Cambria Math" panose="02040503050406030204" pitchFamily="18" charset="0"/>
                            <a:ea typeface="宋体" panose="02010600030101010101" pitchFamily="2" charset="-122"/>
                            <a:cs typeface="Times New Roman" panose="02020603050405020304" pitchFamily="18" charset="0"/>
                          </a:rPr>
                          <m:t>;</m:t>
                        </m:r>
                        <m:acc>
                          <m:accPr>
                            <m:chr m:val="̂"/>
                            <m:ctrlPr>
                              <a:rPr lang="en-US" altLang="zh-CN" i="1">
                                <a:latin typeface="Cambria Math" panose="02040503050406030204" pitchFamily="18" charset="0"/>
                              </a:rPr>
                            </m:ctrlPr>
                          </m:accPr>
                          <m:e>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𝑠</m:t>
                                </m:r>
                              </m:e>
                              <m:sub>
                                <m:r>
                                  <a:rPr lang="en-US" altLang="zh-CN" i="1">
                                    <a:latin typeface="Cambria Math" panose="02040503050406030204" pitchFamily="18" charset="0"/>
                                    <a:ea typeface="宋体" panose="02010600030101010101" pitchFamily="2" charset="-122"/>
                                    <a:cs typeface="Times New Roman" panose="02020603050405020304" pitchFamily="18" charset="0"/>
                                  </a:rPr>
                                  <m:t>0</m:t>
                                </m:r>
                              </m:sub>
                            </m:sSub>
                          </m:e>
                        </m:acc>
                        <m:r>
                          <a:rPr lang="en-US" altLang="zh-CN" b="0" i="1" smtClean="0">
                            <a:latin typeface="Cambria Math" panose="02040503050406030204" pitchFamily="18" charset="0"/>
                            <a:ea typeface="宋体" panose="02010600030101010101" pitchFamily="2" charset="-122"/>
                            <a:cs typeface="Times New Roman" panose="02020603050405020304" pitchFamily="18" charset="0"/>
                          </a:rPr>
                          <m:t>,</m:t>
                        </m:r>
                        <m:acc>
                          <m:accPr>
                            <m:chr m:val="̂"/>
                            <m:ctrlPr>
                              <a:rPr lang="en-US" altLang="zh-CN" i="1">
                                <a:latin typeface="Cambria Math" panose="02040503050406030204" pitchFamily="18" charset="0"/>
                              </a:rPr>
                            </m:ctrlPr>
                          </m:accPr>
                          <m:e>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𝑠</m:t>
                                </m:r>
                              </m:e>
                              <m:sub>
                                <m:r>
                                  <a:rPr lang="en-US" altLang="zh-CN" i="1">
                                    <a:latin typeface="Cambria Math" panose="02040503050406030204" pitchFamily="18" charset="0"/>
                                    <a:ea typeface="宋体" panose="02010600030101010101" pitchFamily="2" charset="-122"/>
                                    <a:cs typeface="Times New Roman" panose="02020603050405020304" pitchFamily="18" charset="0"/>
                                  </a:rPr>
                                  <m:t>1</m:t>
                                </m:r>
                              </m:sub>
                            </m:sSub>
                          </m:e>
                        </m:acc>
                        <m:r>
                          <m:rPr>
                            <m:nor/>
                          </m:rPr>
                          <a:rPr lang="en-US" altLang="zh-CN" b="0" i="0" smtClean="0">
                            <a:latin typeface="Cambria Math" panose="02040503050406030204" pitchFamily="18" charset="0"/>
                            <a:ea typeface="宋体" panose="02010600030101010101" pitchFamily="2" charset="-122"/>
                            <a:cs typeface="Times New Roman" panose="02020603050405020304" pitchFamily="18" charset="0"/>
                          </a:rPr>
                          <m:t>,</m:t>
                        </m:r>
                        <m:acc>
                          <m:accPr>
                            <m:chr m:val="̃"/>
                            <m:ctrlPr>
                              <a:rPr lang="en-US" altLang="zh-CN" i="1">
                                <a:latin typeface="Cambria Math" panose="02040503050406030204" pitchFamily="18" charset="0"/>
                                <a:ea typeface="宋体" panose="02010600030101010101" pitchFamily="2" charset="-122"/>
                                <a:cs typeface="Times New Roman" panose="02020603050405020304" pitchFamily="18" charset="0"/>
                              </a:rPr>
                            </m:ctrlPr>
                          </m:accPr>
                          <m:e>
                            <m:r>
                              <a:rPr lang="en-US" altLang="zh-CN" i="1">
                                <a:latin typeface="Cambria Math" panose="02040503050406030204" pitchFamily="18" charset="0"/>
                                <a:ea typeface="宋体" panose="02010600030101010101" pitchFamily="2" charset="-122"/>
                                <a:cs typeface="Times New Roman" panose="02020603050405020304" pitchFamily="18" charset="0"/>
                              </a:rPr>
                              <m:t>𝑧</m:t>
                            </m:r>
                          </m:e>
                        </m:acc>
                        <m:r>
                          <a:rPr lang="en-US" altLang="zh-CN" b="0" i="1" smtClean="0">
                            <a:latin typeface="Cambria Math" panose="02040503050406030204" pitchFamily="18" charset="0"/>
                            <a:ea typeface="宋体" panose="02010600030101010101" pitchFamily="2" charset="-122"/>
                            <a:cs typeface="Times New Roman" panose="02020603050405020304" pitchFamily="18" charset="0"/>
                          </a:rPr>
                          <m:t>,</m:t>
                        </m:r>
                        <m:acc>
                          <m:accPr>
                            <m:chr m:val="̂"/>
                            <m:ctrlPr>
                              <a:rPr lang="en-US" altLang="zh-CN" i="1">
                                <a:latin typeface="Cambria Math" panose="02040503050406030204" pitchFamily="18" charset="0"/>
                              </a:rPr>
                            </m:ctrlPr>
                          </m:accPr>
                          <m:e>
                            <m:r>
                              <a:rPr lang="en-US" altLang="zh-CN" b="0" i="1" smtClean="0">
                                <a:latin typeface="Cambria Math" panose="02040503050406030204" pitchFamily="18" charset="0"/>
                                <a:ea typeface="宋体" panose="02010600030101010101" pitchFamily="2" charset="-122"/>
                                <a:cs typeface="Times New Roman" panose="02020603050405020304" pitchFamily="18" charset="0"/>
                              </a:rPr>
                              <m:t>𝐻</m:t>
                            </m:r>
                          </m:e>
                        </m:acc>
                      </m:e>
                    </m:d>
                    <m:r>
                      <a:rPr lang="en-US" altLang="zh-CN" b="0" i="1" smtClean="0">
                        <a:effectLst/>
                        <a:latin typeface="Cambria Math" panose="02040503050406030204" pitchFamily="18" charset="0"/>
                        <a:ea typeface="宋体" panose="02010600030101010101" pitchFamily="2" charset="-122"/>
                        <a:cs typeface="Times New Roman" panose="02020603050405020304" pitchFamily="18" charset="0"/>
                      </a:rPr>
                      <m:t>=</m:t>
                    </m:r>
                    <m:r>
                      <a:rPr lang="zh-CN" altLang="en-US" b="0" i="1" smtClean="0">
                        <a:effectLst/>
                        <a:latin typeface="Cambria Math" panose="02040503050406030204" pitchFamily="18" charset="0"/>
                        <a:ea typeface="宋体" panose="02010600030101010101" pitchFamily="2" charset="-122"/>
                        <a:cs typeface="Times New Roman" panose="02020603050405020304" pitchFamily="18" charset="0"/>
                      </a:rPr>
                      <m:t>𝜇</m:t>
                    </m:r>
                    <m:d>
                      <m:dPr>
                        <m:ctrlPr>
                          <a:rPr lang="en-US" altLang="zh-CN" b="0" i="1" smtClean="0">
                            <a:effectLst/>
                            <a:latin typeface="Cambria Math" panose="02040503050406030204" pitchFamily="18" charset="0"/>
                            <a:ea typeface="宋体" panose="02010600030101010101" pitchFamily="2" charset="-122"/>
                            <a:cs typeface="Times New Roman" panose="02020603050405020304" pitchFamily="18" charset="0"/>
                          </a:rPr>
                        </m:ctrlPr>
                      </m:dPr>
                      <m:e>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𝑉</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i="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b="1"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b="1" i="1">
                                <a:latin typeface="Cambria Math" panose="02040503050406030204" pitchFamily="18" charset="0"/>
                                <a:ea typeface="宋体" panose="02010600030101010101" pitchFamily="2" charset="-122"/>
                                <a:cs typeface="Times New Roman" panose="02020603050405020304" pitchFamily="18" charset="0"/>
                              </a:rPr>
                              <m:t>𝑪</m:t>
                            </m:r>
                          </m:e>
                          <m:sub>
                            <m:r>
                              <a:rPr lang="en-US" altLang="zh-CN" b="1" i="1">
                                <a:latin typeface="Cambria Math" panose="02040503050406030204" pitchFamily="18" charset="0"/>
                                <a:ea typeface="宋体" panose="02010600030101010101" pitchFamily="2" charset="-122"/>
                                <a:cs typeface="Times New Roman" panose="02020603050405020304" pitchFamily="18" charset="0"/>
                              </a:rPr>
                              <m:t>𝒊</m:t>
                            </m:r>
                          </m:sub>
                        </m:sSub>
                        <m:r>
                          <a:rPr lang="en-US" altLang="zh-CN" b="0" i="1" smtClean="0">
                            <a:latin typeface="Cambria Math" panose="02040503050406030204" pitchFamily="18" charset="0"/>
                            <a:ea typeface="宋体" panose="02010600030101010101" pitchFamily="2" charset="-122"/>
                            <a:cs typeface="Times New Roman" panose="02020603050405020304" pitchFamily="18" charset="0"/>
                          </a:rPr>
                          <m:t>;</m:t>
                        </m:r>
                        <m:acc>
                          <m:accPr>
                            <m:chr m:val="̂"/>
                            <m:ctrlPr>
                              <a:rPr lang="en-US" altLang="zh-CN" i="1">
                                <a:latin typeface="Cambria Math" panose="02040503050406030204" pitchFamily="18" charset="0"/>
                              </a:rPr>
                            </m:ctrlPr>
                          </m:accPr>
                          <m:e>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𝑠</m:t>
                                </m:r>
                              </m:e>
                              <m:sub>
                                <m:r>
                                  <a:rPr lang="en-US" altLang="zh-CN" i="1">
                                    <a:latin typeface="Cambria Math" panose="02040503050406030204" pitchFamily="18" charset="0"/>
                                    <a:ea typeface="宋体" panose="02010600030101010101" pitchFamily="2" charset="-122"/>
                                    <a:cs typeface="Times New Roman" panose="02020603050405020304" pitchFamily="18" charset="0"/>
                                  </a:rPr>
                                  <m:t>0</m:t>
                                </m:r>
                              </m:sub>
                            </m:sSub>
                          </m:e>
                        </m:acc>
                        <m:r>
                          <a:rPr lang="en-US" altLang="zh-CN" i="1">
                            <a:latin typeface="Cambria Math" panose="02040503050406030204" pitchFamily="18" charset="0"/>
                            <a:ea typeface="宋体" panose="02010600030101010101" pitchFamily="2" charset="-122"/>
                            <a:cs typeface="Times New Roman" panose="02020603050405020304" pitchFamily="18" charset="0"/>
                          </a:rPr>
                          <m:t>,</m:t>
                        </m:r>
                        <m:acc>
                          <m:accPr>
                            <m:chr m:val="̂"/>
                            <m:ctrlPr>
                              <a:rPr lang="en-US" altLang="zh-CN" i="1">
                                <a:latin typeface="Cambria Math" panose="02040503050406030204" pitchFamily="18" charset="0"/>
                              </a:rPr>
                            </m:ctrlPr>
                          </m:accPr>
                          <m:e>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𝑠</m:t>
                                </m:r>
                              </m:e>
                              <m:sub>
                                <m:r>
                                  <a:rPr lang="en-US" altLang="zh-CN" i="1">
                                    <a:latin typeface="Cambria Math" panose="02040503050406030204" pitchFamily="18" charset="0"/>
                                    <a:ea typeface="宋体" panose="02010600030101010101" pitchFamily="2" charset="-122"/>
                                    <a:cs typeface="Times New Roman" panose="02020603050405020304" pitchFamily="18" charset="0"/>
                                  </a:rPr>
                                  <m:t>1</m:t>
                                </m:r>
                              </m:sub>
                            </m:sSub>
                          </m:e>
                        </m:acc>
                        <m:r>
                          <m:rPr>
                            <m:nor/>
                          </m:rPr>
                          <a:rPr lang="en-US" altLang="zh-CN">
                            <a:latin typeface="Cambria Math" panose="02040503050406030204" pitchFamily="18" charset="0"/>
                            <a:ea typeface="宋体" panose="02010600030101010101" pitchFamily="2" charset="-122"/>
                            <a:cs typeface="Times New Roman" panose="02020603050405020304" pitchFamily="18" charset="0"/>
                          </a:rPr>
                          <m:t>,</m:t>
                        </m:r>
                        <m:acc>
                          <m:accPr>
                            <m:chr m:val="̃"/>
                            <m:ctrlPr>
                              <a:rPr lang="en-US" altLang="zh-CN" i="1">
                                <a:latin typeface="Cambria Math" panose="02040503050406030204" pitchFamily="18" charset="0"/>
                                <a:ea typeface="宋体" panose="02010600030101010101" pitchFamily="2" charset="-122"/>
                                <a:cs typeface="Times New Roman" panose="02020603050405020304" pitchFamily="18" charset="0"/>
                              </a:rPr>
                            </m:ctrlPr>
                          </m:accPr>
                          <m:e>
                            <m:r>
                              <a:rPr lang="en-US" altLang="zh-CN" i="1">
                                <a:latin typeface="Cambria Math" panose="02040503050406030204" pitchFamily="18" charset="0"/>
                                <a:ea typeface="宋体" panose="02010600030101010101" pitchFamily="2" charset="-122"/>
                                <a:cs typeface="Times New Roman" panose="02020603050405020304" pitchFamily="18" charset="0"/>
                              </a:rPr>
                              <m:t>𝑧</m:t>
                            </m:r>
                          </m:e>
                        </m:acc>
                      </m:e>
                    </m:d>
                    <m:r>
                      <a:rPr lang="en-US" altLang="zh-CN" b="0" i="1" smtClean="0">
                        <a:effectLst/>
                        <a:latin typeface="Cambria Math" panose="02040503050406030204" pitchFamily="18" charset="0"/>
                        <a:ea typeface="宋体" panose="02010600030101010101" pitchFamily="2" charset="-122"/>
                        <a:cs typeface="Times New Roman" panose="02020603050405020304" pitchFamily="18" charset="0"/>
                      </a:rPr>
                      <m:t>−</m:t>
                    </m:r>
                    <m:sSup>
                      <m:sSupPr>
                        <m:ctrlPr>
                          <a:rPr lang="en-US" altLang="zh-CN" b="0" i="1" smtClean="0">
                            <a:effectLst/>
                            <a:latin typeface="Cambria Math" panose="02040503050406030204" pitchFamily="18" charset="0"/>
                            <a:ea typeface="宋体" panose="02010600030101010101" pitchFamily="2" charset="-122"/>
                            <a:cs typeface="Times New Roman" panose="02020603050405020304" pitchFamily="18" charset="0"/>
                          </a:rPr>
                        </m:ctrlPr>
                      </m:sSupPr>
                      <m:e>
                        <m:r>
                          <m:rPr>
                            <m:sty m:val="p"/>
                          </m:rPr>
                          <a:rPr lang="en-US" altLang="zh-CN" i="1">
                            <a:latin typeface="Cambria Math" panose="02040503050406030204" pitchFamily="18" charset="0"/>
                            <a:ea typeface="Cambria Math" panose="02040503050406030204" pitchFamily="18" charset="0"/>
                            <a:cs typeface="Times New Roman" panose="02020603050405020304" pitchFamily="18" charset="0"/>
                          </a:rPr>
                          <m:t>∇</m:t>
                        </m:r>
                        <m:r>
                          <a:rPr lang="zh-CN" altLang="en-US" i="1">
                            <a:latin typeface="Cambria Math" panose="02040503050406030204" pitchFamily="18" charset="0"/>
                            <a:ea typeface="宋体" panose="02010600030101010101" pitchFamily="2" charset="-122"/>
                            <a:cs typeface="Times New Roman" panose="02020603050405020304" pitchFamily="18" charset="0"/>
                          </a:rPr>
                          <m:t>𝜇</m:t>
                        </m:r>
                        <m:d>
                          <m:d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dPr>
                          <m:e>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𝑉</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i="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b="1"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b="1" i="1">
                                    <a:latin typeface="Cambria Math" panose="02040503050406030204" pitchFamily="18" charset="0"/>
                                    <a:ea typeface="宋体" panose="02010600030101010101" pitchFamily="2" charset="-122"/>
                                    <a:cs typeface="Times New Roman" panose="02020603050405020304" pitchFamily="18" charset="0"/>
                                  </a:rPr>
                                  <m:t>𝑪</m:t>
                                </m:r>
                              </m:e>
                              <m:sub>
                                <m:r>
                                  <a:rPr lang="en-US" altLang="zh-CN" b="1" i="1">
                                    <a:latin typeface="Cambria Math" panose="02040503050406030204" pitchFamily="18" charset="0"/>
                                    <a:ea typeface="宋体" panose="02010600030101010101" pitchFamily="2" charset="-122"/>
                                    <a:cs typeface="Times New Roman" panose="02020603050405020304" pitchFamily="18" charset="0"/>
                                  </a:rPr>
                                  <m:t>𝒊</m:t>
                                </m:r>
                              </m:sub>
                            </m:sSub>
                            <m:r>
                              <a:rPr lang="en-US" altLang="zh-CN" i="1">
                                <a:latin typeface="Cambria Math" panose="02040503050406030204" pitchFamily="18" charset="0"/>
                                <a:ea typeface="宋体" panose="02010600030101010101" pitchFamily="2" charset="-122"/>
                                <a:cs typeface="Times New Roman" panose="02020603050405020304" pitchFamily="18" charset="0"/>
                              </a:rPr>
                              <m:t>;</m:t>
                            </m:r>
                            <m:acc>
                              <m:accPr>
                                <m:chr m:val="̂"/>
                                <m:ctrlPr>
                                  <a:rPr lang="en-US" altLang="zh-CN" i="1">
                                    <a:latin typeface="Cambria Math" panose="02040503050406030204" pitchFamily="18" charset="0"/>
                                  </a:rPr>
                                </m:ctrlPr>
                              </m:accPr>
                              <m:e>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𝑠</m:t>
                                    </m:r>
                                  </m:e>
                                  <m:sub>
                                    <m:r>
                                      <a:rPr lang="en-US" altLang="zh-CN" i="1">
                                        <a:latin typeface="Cambria Math" panose="02040503050406030204" pitchFamily="18" charset="0"/>
                                        <a:ea typeface="宋体" panose="02010600030101010101" pitchFamily="2" charset="-122"/>
                                        <a:cs typeface="Times New Roman" panose="02020603050405020304" pitchFamily="18" charset="0"/>
                                      </a:rPr>
                                      <m:t>0</m:t>
                                    </m:r>
                                  </m:sub>
                                </m:sSub>
                              </m:e>
                            </m:acc>
                            <m:r>
                              <a:rPr lang="en-US" altLang="zh-CN" i="1">
                                <a:latin typeface="Cambria Math" panose="02040503050406030204" pitchFamily="18" charset="0"/>
                                <a:ea typeface="宋体" panose="02010600030101010101" pitchFamily="2" charset="-122"/>
                                <a:cs typeface="Times New Roman" panose="02020603050405020304" pitchFamily="18" charset="0"/>
                              </a:rPr>
                              <m:t>,</m:t>
                            </m:r>
                            <m:acc>
                              <m:accPr>
                                <m:chr m:val="̂"/>
                                <m:ctrlPr>
                                  <a:rPr lang="en-US" altLang="zh-CN" i="1">
                                    <a:latin typeface="Cambria Math" panose="02040503050406030204" pitchFamily="18" charset="0"/>
                                  </a:rPr>
                                </m:ctrlPr>
                              </m:accPr>
                              <m:e>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𝑠</m:t>
                                    </m:r>
                                  </m:e>
                                  <m:sub>
                                    <m:r>
                                      <a:rPr lang="en-US" altLang="zh-CN" i="1">
                                        <a:latin typeface="Cambria Math" panose="02040503050406030204" pitchFamily="18" charset="0"/>
                                        <a:ea typeface="宋体" panose="02010600030101010101" pitchFamily="2" charset="-122"/>
                                        <a:cs typeface="Times New Roman" panose="02020603050405020304" pitchFamily="18" charset="0"/>
                                      </a:rPr>
                                      <m:t>1</m:t>
                                    </m:r>
                                  </m:sub>
                                </m:sSub>
                              </m:e>
                            </m:acc>
                            <m:r>
                              <m:rPr>
                                <m:nor/>
                              </m:rPr>
                              <a:rPr lang="en-US" altLang="zh-CN">
                                <a:latin typeface="Cambria Math" panose="02040503050406030204" pitchFamily="18" charset="0"/>
                                <a:ea typeface="宋体" panose="02010600030101010101" pitchFamily="2" charset="-122"/>
                                <a:cs typeface="Times New Roman" panose="02020603050405020304" pitchFamily="18" charset="0"/>
                              </a:rPr>
                              <m:t>,</m:t>
                            </m:r>
                            <m:acc>
                              <m:accPr>
                                <m:chr m:val="̃"/>
                                <m:ctrlPr>
                                  <a:rPr lang="en-US" altLang="zh-CN" i="1">
                                    <a:latin typeface="Cambria Math" panose="02040503050406030204" pitchFamily="18" charset="0"/>
                                    <a:ea typeface="宋体" panose="02010600030101010101" pitchFamily="2" charset="-122"/>
                                    <a:cs typeface="Times New Roman" panose="02020603050405020304" pitchFamily="18" charset="0"/>
                                  </a:rPr>
                                </m:ctrlPr>
                              </m:accPr>
                              <m:e>
                                <m:r>
                                  <a:rPr lang="en-US" altLang="zh-CN" i="1">
                                    <a:latin typeface="Cambria Math" panose="02040503050406030204" pitchFamily="18" charset="0"/>
                                    <a:ea typeface="宋体" panose="02010600030101010101" pitchFamily="2" charset="-122"/>
                                    <a:cs typeface="Times New Roman" panose="02020603050405020304" pitchFamily="18" charset="0"/>
                                  </a:rPr>
                                  <m:t>𝑧</m:t>
                                </m:r>
                              </m:e>
                            </m:acc>
                          </m:e>
                        </m:d>
                      </m:e>
                      <m:sup>
                        <m:r>
                          <a:rPr lang="en-US" altLang="zh-CN" b="0" i="1" smtClean="0">
                            <a:effectLst/>
                            <a:latin typeface="Cambria Math" panose="02040503050406030204" pitchFamily="18" charset="0"/>
                            <a:ea typeface="宋体" panose="02010600030101010101" pitchFamily="2" charset="-122"/>
                            <a:cs typeface="Times New Roman" panose="02020603050405020304" pitchFamily="18" charset="0"/>
                          </a:rPr>
                          <m:t>𝑇</m:t>
                        </m:r>
                      </m:sup>
                    </m:sSup>
                    <m:acc>
                      <m:accPr>
                        <m:chr m:val="̂"/>
                        <m:ctrlPr>
                          <a:rPr lang="en-US" altLang="zh-CN" i="1">
                            <a:latin typeface="Cambria Math" panose="02040503050406030204" pitchFamily="18" charset="0"/>
                          </a:rPr>
                        </m:ctrlPr>
                      </m:accPr>
                      <m:e>
                        <m:r>
                          <a:rPr lang="en-US" altLang="zh-CN" i="1">
                            <a:latin typeface="Cambria Math" panose="02040503050406030204" pitchFamily="18" charset="0"/>
                            <a:ea typeface="宋体" panose="02010600030101010101" pitchFamily="2" charset="-122"/>
                            <a:cs typeface="Times New Roman" panose="02020603050405020304" pitchFamily="18" charset="0"/>
                          </a:rPr>
                          <m:t>𝐻</m:t>
                        </m:r>
                      </m:e>
                    </m:acc>
                    <m:sSup>
                      <m:sSupPr>
                        <m:ctrlPr>
                          <a:rPr lang="en-US" altLang="zh-CN" i="1" smtClean="0">
                            <a:latin typeface="Cambria Math" panose="02040503050406030204" pitchFamily="18" charset="0"/>
                            <a:ea typeface="宋体" panose="02010600030101010101" pitchFamily="2" charset="-122"/>
                            <a:cs typeface="Times New Roman" panose="02020603050405020304" pitchFamily="18" charset="0"/>
                          </a:rPr>
                        </m:ctrlPr>
                      </m:sSupPr>
                      <m:e>
                        <m:r>
                          <a:rPr lang="en-US" altLang="zh-CN" b="0" i="1" smtClean="0">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𝑉</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i="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b="1"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b="1" i="1">
                                <a:latin typeface="Cambria Math" panose="02040503050406030204" pitchFamily="18" charset="0"/>
                                <a:ea typeface="宋体" panose="02010600030101010101" pitchFamily="2" charset="-122"/>
                                <a:cs typeface="Times New Roman" panose="02020603050405020304" pitchFamily="18" charset="0"/>
                              </a:rPr>
                              <m:t>𝑪</m:t>
                            </m:r>
                          </m:e>
                          <m:sub>
                            <m:r>
                              <a:rPr lang="en-US" altLang="zh-CN" b="1" i="1">
                                <a:latin typeface="Cambria Math" panose="02040503050406030204" pitchFamily="18" charset="0"/>
                                <a:ea typeface="宋体" panose="02010600030101010101" pitchFamily="2" charset="-122"/>
                                <a:cs typeface="Times New Roman" panose="02020603050405020304" pitchFamily="18" charset="0"/>
                              </a:rPr>
                              <m:t>𝒊</m:t>
                            </m:r>
                          </m:sub>
                        </m:sSub>
                        <m:r>
                          <a:rPr lang="en-US" altLang="zh-CN" i="1">
                            <a:latin typeface="Cambria Math" panose="02040503050406030204" pitchFamily="18" charset="0"/>
                            <a:ea typeface="宋体" panose="02010600030101010101" pitchFamily="2" charset="-122"/>
                            <a:cs typeface="Times New Roman" panose="02020603050405020304" pitchFamily="18" charset="0"/>
                          </a:rPr>
                          <m:t>;</m:t>
                        </m:r>
                        <m:acc>
                          <m:accPr>
                            <m:chr m:val="̂"/>
                            <m:ctrlPr>
                              <a:rPr lang="en-US" altLang="zh-CN" i="1">
                                <a:latin typeface="Cambria Math" panose="02040503050406030204" pitchFamily="18" charset="0"/>
                              </a:rPr>
                            </m:ctrlPr>
                          </m:accPr>
                          <m:e>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𝑠</m:t>
                                </m:r>
                              </m:e>
                              <m:sub>
                                <m:r>
                                  <a:rPr lang="en-US" altLang="zh-CN" i="1">
                                    <a:latin typeface="Cambria Math" panose="02040503050406030204" pitchFamily="18" charset="0"/>
                                    <a:ea typeface="宋体" panose="02010600030101010101" pitchFamily="2" charset="-122"/>
                                    <a:cs typeface="Times New Roman" panose="02020603050405020304" pitchFamily="18" charset="0"/>
                                  </a:rPr>
                                  <m:t>0</m:t>
                                </m:r>
                              </m:sub>
                            </m:sSub>
                          </m:e>
                        </m:acc>
                        <m:r>
                          <a:rPr lang="en-US" altLang="zh-CN" i="1">
                            <a:latin typeface="Cambria Math" panose="02040503050406030204" pitchFamily="18" charset="0"/>
                            <a:ea typeface="宋体" panose="02010600030101010101" pitchFamily="2" charset="-122"/>
                            <a:cs typeface="Times New Roman" panose="02020603050405020304" pitchFamily="18" charset="0"/>
                          </a:rPr>
                          <m:t>,</m:t>
                        </m:r>
                        <m:acc>
                          <m:accPr>
                            <m:chr m:val="̂"/>
                            <m:ctrlPr>
                              <a:rPr lang="en-US" altLang="zh-CN" i="1">
                                <a:latin typeface="Cambria Math" panose="02040503050406030204" pitchFamily="18" charset="0"/>
                              </a:rPr>
                            </m:ctrlPr>
                          </m:accPr>
                          <m:e>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𝑠</m:t>
                                </m:r>
                              </m:e>
                              <m:sub>
                                <m:r>
                                  <a:rPr lang="en-US" altLang="zh-CN" i="1">
                                    <a:latin typeface="Cambria Math" panose="02040503050406030204" pitchFamily="18" charset="0"/>
                                    <a:ea typeface="宋体" panose="02010600030101010101" pitchFamily="2" charset="-122"/>
                                    <a:cs typeface="Times New Roman" panose="02020603050405020304" pitchFamily="18" charset="0"/>
                                  </a:rPr>
                                  <m:t>1</m:t>
                                </m:r>
                              </m:sub>
                            </m:sSub>
                          </m:e>
                        </m:acc>
                        <m:r>
                          <m:rPr>
                            <m:nor/>
                          </m:rPr>
                          <a:rPr lang="en-US" altLang="zh-CN">
                            <a:latin typeface="Cambria Math" panose="02040503050406030204" pitchFamily="18" charset="0"/>
                            <a:ea typeface="宋体" panose="02010600030101010101" pitchFamily="2" charset="-122"/>
                            <a:cs typeface="Times New Roman" panose="02020603050405020304" pitchFamily="18" charset="0"/>
                          </a:rPr>
                          <m:t>,</m:t>
                        </m:r>
                        <m:acc>
                          <m:accPr>
                            <m:chr m:val="̃"/>
                            <m:ctrlPr>
                              <a:rPr lang="en-US" altLang="zh-CN" i="1">
                                <a:latin typeface="Cambria Math" panose="02040503050406030204" pitchFamily="18" charset="0"/>
                                <a:ea typeface="宋体" panose="02010600030101010101" pitchFamily="2" charset="-122"/>
                                <a:cs typeface="Times New Roman" panose="02020603050405020304" pitchFamily="18" charset="0"/>
                              </a:rPr>
                            </m:ctrlPr>
                          </m:accPr>
                          <m:e>
                            <m:r>
                              <a:rPr lang="en-US" altLang="zh-CN" i="1">
                                <a:latin typeface="Cambria Math" panose="02040503050406030204" pitchFamily="18" charset="0"/>
                                <a:ea typeface="宋体" panose="02010600030101010101" pitchFamily="2" charset="-122"/>
                                <a:cs typeface="Times New Roman" panose="02020603050405020304" pitchFamily="18" charset="0"/>
                              </a:rPr>
                              <m:t>𝑧</m:t>
                            </m:r>
                          </m:e>
                        </m:acc>
                        <m:r>
                          <a:rPr lang="en-US" altLang="zh-CN" b="0" i="1" smtClean="0">
                            <a:latin typeface="Cambria Math" panose="02040503050406030204" pitchFamily="18" charset="0"/>
                            <a:ea typeface="宋体" panose="02010600030101010101" pitchFamily="2" charset="-122"/>
                            <a:cs typeface="Times New Roman" panose="02020603050405020304" pitchFamily="18" charset="0"/>
                          </a:rPr>
                          <m:t>)</m:t>
                        </m:r>
                      </m:e>
                      <m:sup>
                        <m:r>
                          <a:rPr lang="en-US" altLang="zh-CN" b="0" i="1" smtClean="0">
                            <a:latin typeface="Cambria Math" panose="02040503050406030204" pitchFamily="18" charset="0"/>
                            <a:ea typeface="宋体" panose="02010600030101010101" pitchFamily="2" charset="-122"/>
                            <a:cs typeface="Times New Roman" panose="02020603050405020304" pitchFamily="18" charset="0"/>
                          </a:rPr>
                          <m:t>−1</m:t>
                        </m:r>
                      </m:sup>
                    </m:sSup>
                  </m:oMath>
                </a14:m>
                <a:r>
                  <a:rPr lang="en-US" altLang="zh-CN" dirty="0">
                    <a:ea typeface="Cambria Math" panose="02040503050406030204" pitchFamily="18" charset="0"/>
                    <a:cs typeface="Times New Roman" panose="02020603050405020304" pitchFamily="18" charset="0"/>
                  </a:rPr>
                  <a:t> </a:t>
                </a:r>
                <a14:m>
                  <m:oMath xmlns:m="http://schemas.openxmlformats.org/officeDocument/2006/math">
                    <m:r>
                      <m:rPr>
                        <m:sty m:val="p"/>
                      </m:rPr>
                      <a:rPr lang="en-US" altLang="zh-CN" i="1">
                        <a:latin typeface="Cambria Math" panose="02040503050406030204" pitchFamily="18" charset="0"/>
                        <a:ea typeface="Cambria Math" panose="02040503050406030204" pitchFamily="18" charset="0"/>
                        <a:cs typeface="Times New Roman" panose="02020603050405020304" pitchFamily="18" charset="0"/>
                      </a:rPr>
                      <m:t>∇</m:t>
                    </m:r>
                    <m:r>
                      <a:rPr lang="zh-CN" altLang="en-US" i="1" smtClean="0">
                        <a:latin typeface="Cambria Math" panose="02040503050406030204" pitchFamily="18" charset="0"/>
                        <a:ea typeface="Cambria Math" panose="02040503050406030204" pitchFamily="18" charset="0"/>
                        <a:cs typeface="Times New Roman" panose="02020603050405020304" pitchFamily="18" charset="0"/>
                      </a:rPr>
                      <m:t>𝜄</m:t>
                    </m:r>
                    <m:d>
                      <m:d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dPr>
                      <m:e>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𝑉</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i="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b="1"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b="1" i="1">
                                <a:latin typeface="Cambria Math" panose="02040503050406030204" pitchFamily="18" charset="0"/>
                                <a:ea typeface="宋体" panose="02010600030101010101" pitchFamily="2" charset="-122"/>
                                <a:cs typeface="Times New Roman" panose="02020603050405020304" pitchFamily="18" charset="0"/>
                              </a:rPr>
                              <m:t>𝑪</m:t>
                            </m:r>
                          </m:e>
                          <m:sub>
                            <m:r>
                              <a:rPr lang="en-US" altLang="zh-CN" b="1" i="1">
                                <a:latin typeface="Cambria Math" panose="02040503050406030204" pitchFamily="18" charset="0"/>
                                <a:ea typeface="宋体" panose="02010600030101010101" pitchFamily="2" charset="-122"/>
                                <a:cs typeface="Times New Roman" panose="02020603050405020304" pitchFamily="18" charset="0"/>
                              </a:rPr>
                              <m:t>𝒊</m:t>
                            </m:r>
                          </m:sub>
                        </m:sSub>
                        <m:sSub>
                          <m:sSubPr>
                            <m:ctrlPr>
                              <a:rPr lang="en-US" altLang="zh-CN" b="1"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b="1"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b="1" i="1">
                                <a:latin typeface="Cambria Math" panose="02040503050406030204" pitchFamily="18" charset="0"/>
                                <a:ea typeface="宋体" panose="02010600030101010101" pitchFamily="2" charset="-122"/>
                                <a:cs typeface="Times New Roman" panose="02020603050405020304" pitchFamily="18" charset="0"/>
                              </a:rPr>
                              <m:t>𝑾</m:t>
                            </m:r>
                          </m:e>
                          <m:sub>
                            <m:r>
                              <a:rPr lang="en-US" altLang="zh-CN" b="1" i="1">
                                <a:latin typeface="Cambria Math" panose="02040503050406030204" pitchFamily="18" charset="0"/>
                                <a:ea typeface="宋体" panose="02010600030101010101" pitchFamily="2" charset="-122"/>
                                <a:cs typeface="Times New Roman" panose="02020603050405020304" pitchFamily="18" charset="0"/>
                              </a:rPr>
                              <m:t>𝒊</m:t>
                            </m:r>
                          </m:sub>
                        </m:sSub>
                        <m:sSubSup>
                          <m:sSubSup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SupPr>
                          <m:e>
                            <m:r>
                              <a:rPr lang="en-US" altLang="zh-CN" i="1">
                                <a:latin typeface="Cambria Math" panose="02040503050406030204" pitchFamily="18" charset="0"/>
                                <a:ea typeface="宋体" panose="02010600030101010101" pitchFamily="2" charset="-122"/>
                                <a:cs typeface="Times New Roman" panose="02020603050405020304" pitchFamily="18" charset="0"/>
                              </a:rPr>
                              <m:t>𝑘</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sub>
                          <m:sup>
                            <m:r>
                              <a:rPr lang="en-US" altLang="zh-CN" i="1">
                                <a:latin typeface="Cambria Math" panose="02040503050406030204" pitchFamily="18" charset="0"/>
                                <a:ea typeface="宋体" panose="02010600030101010101" pitchFamily="2" charset="-122"/>
                                <a:cs typeface="Times New Roman" panose="02020603050405020304" pitchFamily="18" charset="0"/>
                              </a:rPr>
                              <m:t>∗</m:t>
                            </m:r>
                          </m:sup>
                        </m:sSubSup>
                        <m:r>
                          <a:rPr lang="en-US" altLang="zh-CN" i="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𝑌</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i="1">
                            <a:latin typeface="Cambria Math" panose="02040503050406030204" pitchFamily="18" charset="0"/>
                            <a:ea typeface="宋体" panose="02010600030101010101" pitchFamily="2" charset="-122"/>
                            <a:cs typeface="Times New Roman" panose="02020603050405020304" pitchFamily="18" charset="0"/>
                          </a:rPr>
                          <m:t>;</m:t>
                        </m:r>
                        <m:acc>
                          <m:accPr>
                            <m:chr m:val="̂"/>
                            <m:ctrlPr>
                              <a:rPr lang="en-US" altLang="zh-CN" i="1">
                                <a:latin typeface="Cambria Math" panose="02040503050406030204" pitchFamily="18" charset="0"/>
                              </a:rPr>
                            </m:ctrlPr>
                          </m:accPr>
                          <m:e>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𝑠</m:t>
                                </m:r>
                              </m:e>
                              <m:sub>
                                <m:r>
                                  <a:rPr lang="en-US" altLang="zh-CN" i="1">
                                    <a:latin typeface="Cambria Math" panose="02040503050406030204" pitchFamily="18" charset="0"/>
                                    <a:ea typeface="宋体" panose="02010600030101010101" pitchFamily="2" charset="-122"/>
                                    <a:cs typeface="Times New Roman" panose="02020603050405020304" pitchFamily="18" charset="0"/>
                                  </a:rPr>
                                  <m:t>0</m:t>
                                </m:r>
                              </m:sub>
                            </m:sSub>
                          </m:e>
                        </m:acc>
                        <m:r>
                          <a:rPr lang="en-US" altLang="zh-CN" i="1">
                            <a:latin typeface="Cambria Math" panose="02040503050406030204" pitchFamily="18" charset="0"/>
                            <a:ea typeface="宋体" panose="02010600030101010101" pitchFamily="2" charset="-122"/>
                            <a:cs typeface="Times New Roman" panose="02020603050405020304" pitchFamily="18" charset="0"/>
                          </a:rPr>
                          <m:t>,</m:t>
                        </m:r>
                        <m:acc>
                          <m:accPr>
                            <m:chr m:val="̂"/>
                            <m:ctrlPr>
                              <a:rPr lang="en-US" altLang="zh-CN" i="1">
                                <a:latin typeface="Cambria Math" panose="02040503050406030204" pitchFamily="18" charset="0"/>
                              </a:rPr>
                            </m:ctrlPr>
                          </m:accPr>
                          <m:e>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𝑠</m:t>
                                </m:r>
                              </m:e>
                              <m:sub>
                                <m:r>
                                  <a:rPr lang="en-US" altLang="zh-CN" i="1">
                                    <a:latin typeface="Cambria Math" panose="02040503050406030204" pitchFamily="18" charset="0"/>
                                    <a:ea typeface="宋体" panose="02010600030101010101" pitchFamily="2" charset="-122"/>
                                    <a:cs typeface="Times New Roman" panose="02020603050405020304" pitchFamily="18" charset="0"/>
                                  </a:rPr>
                                  <m:t>1</m:t>
                                </m:r>
                              </m:sub>
                            </m:sSub>
                          </m:e>
                        </m:acc>
                        <m:r>
                          <m:rPr>
                            <m:nor/>
                          </m:rPr>
                          <a:rPr lang="en-US" altLang="zh-CN">
                            <a:latin typeface="Cambria Math" panose="02040503050406030204" pitchFamily="18" charset="0"/>
                            <a:ea typeface="宋体" panose="02010600030101010101" pitchFamily="2" charset="-122"/>
                            <a:cs typeface="Times New Roman" panose="02020603050405020304" pitchFamily="18" charset="0"/>
                          </a:rPr>
                          <m:t>,</m:t>
                        </m:r>
                        <m:acc>
                          <m:accPr>
                            <m:chr m:val="̃"/>
                            <m:ctrlPr>
                              <a:rPr lang="en-US" altLang="zh-CN" i="1">
                                <a:latin typeface="Cambria Math" panose="02040503050406030204" pitchFamily="18" charset="0"/>
                                <a:ea typeface="宋体" panose="02010600030101010101" pitchFamily="2" charset="-122"/>
                                <a:cs typeface="Times New Roman" panose="02020603050405020304" pitchFamily="18" charset="0"/>
                              </a:rPr>
                            </m:ctrlPr>
                          </m:accPr>
                          <m:e>
                            <m:r>
                              <a:rPr lang="en-US" altLang="zh-CN" i="1">
                                <a:latin typeface="Cambria Math" panose="02040503050406030204" pitchFamily="18" charset="0"/>
                                <a:ea typeface="宋体" panose="02010600030101010101" pitchFamily="2" charset="-122"/>
                                <a:cs typeface="Times New Roman" panose="02020603050405020304" pitchFamily="18" charset="0"/>
                              </a:rPr>
                              <m:t>𝑧</m:t>
                            </m:r>
                          </m:e>
                        </m:acc>
                      </m:e>
                    </m:d>
                  </m:oMath>
                </a14:m>
                <a:endParaRPr lang="en-US" altLang="zh-CN" b="0" dirty="0">
                  <a:effectLst/>
                  <a:latin typeface="Cambria Math" panose="02040503050406030204" pitchFamily="18" charset="0"/>
                  <a:ea typeface="宋体" panose="02010600030101010101" pitchFamily="2" charset="-122"/>
                  <a:cs typeface="Times New Roman" panose="02020603050405020304" pitchFamily="18" charset="0"/>
                </a:endParaRPr>
              </a:p>
              <a:p>
                <a:pPr>
                  <a:lnSpc>
                    <a:spcPct val="120000"/>
                  </a:lnSpc>
                </a:pPr>
                <a:r>
                  <a:rPr lang="zh-CN" altLang="en-US" b="1" i="0" dirty="0">
                    <a:effectLst/>
                    <a:latin typeface="Times New Roman" panose="02020603050405020304" pitchFamily="18" charset="0"/>
                    <a:ea typeface="宋体" panose="02010600030101010101" pitchFamily="2" charset="-122"/>
                  </a:rPr>
                  <a:t>分量</a:t>
                </a:r>
                <a14:m>
                  <m:oMath xmlns:m="http://schemas.openxmlformats.org/officeDocument/2006/math">
                    <m:r>
                      <a:rPr lang="en-US" altLang="zh-CN" b="1" i="1" smtClean="0">
                        <a:latin typeface="Cambria Math" panose="02040503050406030204" pitchFamily="18" charset="0"/>
                        <a:ea typeface="Cambria Math" panose="02040503050406030204" pitchFamily="18" charset="0"/>
                        <a:cs typeface="Times New Roman" panose="02020603050405020304" pitchFamily="18" charset="0"/>
                      </a:rPr>
                      <m:t>𝜵</m:t>
                    </m:r>
                    <m:r>
                      <a:rPr lang="zh-CN" altLang="en-US" b="1" i="1" smtClean="0">
                        <a:latin typeface="Cambria Math" panose="02040503050406030204" pitchFamily="18" charset="0"/>
                        <a:ea typeface="Cambria Math" panose="02040503050406030204" pitchFamily="18" charset="0"/>
                        <a:cs typeface="Times New Roman" panose="02020603050405020304" pitchFamily="18" charset="0"/>
                      </a:rPr>
                      <m:t>𝜾</m:t>
                    </m:r>
                  </m:oMath>
                </a14:m>
                <a:r>
                  <a:rPr lang="zh-CN" altLang="en-US" b="0" i="0" dirty="0">
                    <a:effectLst/>
                    <a:latin typeface="Times New Roman" panose="02020603050405020304" pitchFamily="18" charset="0"/>
                    <a:ea typeface="宋体" panose="02010600030101010101" pitchFamily="2" charset="-122"/>
                  </a:rPr>
                  <a:t>是</a:t>
                </a:r>
                <a:r>
                  <a:rPr lang="zh-CN" altLang="en-US" dirty="0">
                    <a:latin typeface="Times New Roman" panose="02020603050405020304" pitchFamily="18" charset="0"/>
                    <a:ea typeface="宋体" panose="02010600030101010101" pitchFamily="2" charset="-122"/>
                  </a:rPr>
                  <a:t>总</a:t>
                </a:r>
                <a:r>
                  <a:rPr lang="zh-CN" altLang="en-US" dirty="0">
                    <a:latin typeface="Cambria Math" panose="02040503050406030204" pitchFamily="18" charset="0"/>
                    <a:ea typeface="宋体" panose="02010600030101010101" pitchFamily="2" charset="-122"/>
                    <a:cs typeface="Times New Roman" panose="02020603050405020304" pitchFamily="18" charset="0"/>
                  </a:rPr>
                  <a:t>损失函数的梯度，衡量了当前神经网络参数与最优参数之间的差距（即估计误差）</a:t>
                </a:r>
                <a:endParaRPr lang="en-US" altLang="zh-CN" dirty="0">
                  <a:latin typeface="Cambria Math" panose="02040503050406030204" pitchFamily="18" charset="0"/>
                  <a:ea typeface="宋体" panose="02010600030101010101" pitchFamily="2" charset="-122"/>
                  <a:cs typeface="Times New Roman" panose="02020603050405020304" pitchFamily="18" charset="0"/>
                </a:endParaRPr>
              </a:p>
              <a:p>
                <a:pPr>
                  <a:lnSpc>
                    <a:spcPct val="120000"/>
                  </a:lnSpc>
                </a:pPr>
                <a:r>
                  <a:rPr lang="zh-CN" altLang="en-US" b="1" i="0" dirty="0">
                    <a:effectLst/>
                    <a:latin typeface="Times New Roman" panose="02020603050405020304" pitchFamily="18" charset="0"/>
                    <a:ea typeface="宋体" panose="02010600030101010101" pitchFamily="2" charset="-122"/>
                  </a:rPr>
                  <a:t>分量</a:t>
                </a:r>
                <a14:m>
                  <m:oMath xmlns:m="http://schemas.openxmlformats.org/officeDocument/2006/math">
                    <m:acc>
                      <m:accPr>
                        <m:chr m:val="̂"/>
                        <m:ctrlPr>
                          <a:rPr lang="en-US" altLang="zh-CN" b="1" i="1" smtClean="0">
                            <a:latin typeface="Cambria Math" panose="02040503050406030204" pitchFamily="18" charset="0"/>
                          </a:rPr>
                        </m:ctrlPr>
                      </m:accPr>
                      <m:e>
                        <m:r>
                          <a:rPr lang="en-US" altLang="zh-CN" b="1" i="1">
                            <a:latin typeface="Cambria Math" panose="02040503050406030204" pitchFamily="18" charset="0"/>
                            <a:ea typeface="宋体" panose="02010600030101010101" pitchFamily="2" charset="-122"/>
                            <a:cs typeface="Times New Roman" panose="02020603050405020304" pitchFamily="18" charset="0"/>
                          </a:rPr>
                          <m:t>𝑯</m:t>
                        </m:r>
                      </m:e>
                    </m:acc>
                  </m:oMath>
                </a14:m>
                <a:r>
                  <a:rPr lang="zh-CN" altLang="en-US" dirty="0">
                    <a:latin typeface="Times New Roman" panose="02020603050405020304" pitchFamily="18" charset="0"/>
                    <a:ea typeface="宋体" panose="02010600030101010101" pitchFamily="2" charset="-122"/>
                  </a:rPr>
                  <a:t>是损失函数的</a:t>
                </a:r>
                <a:r>
                  <a:rPr lang="en-US" altLang="zh-CN" dirty="0">
                    <a:latin typeface="Times New Roman" panose="02020603050405020304" pitchFamily="18" charset="0"/>
                    <a:ea typeface="宋体" panose="02010600030101010101" pitchFamily="2" charset="-122"/>
                  </a:rPr>
                  <a:t>Hessian</a:t>
                </a:r>
                <a:r>
                  <a:rPr lang="zh-CN" altLang="en-US" dirty="0">
                    <a:latin typeface="Times New Roman" panose="02020603050405020304" pitchFamily="18" charset="0"/>
                    <a:ea typeface="宋体" panose="02010600030101010101" pitchFamily="2" charset="-122"/>
                  </a:rPr>
                  <a:t>矩阵，衡量了损失函数的曲率（即参数变化的敏感性）</a:t>
                </a:r>
                <a:endParaRPr lang="en-US" altLang="zh-CN" b="1" dirty="0">
                  <a:solidFill>
                    <a:srgbClr val="000000"/>
                  </a:solidFill>
                  <a:latin typeface="Times New Roman" panose="02020603050405020304" pitchFamily="18" charset="0"/>
                  <a:ea typeface="宋体" panose="02010600030101010101" pitchFamily="2" charset="-122"/>
                </a:endParaRPr>
              </a:p>
              <a:p>
                <a:pPr>
                  <a:lnSpc>
                    <a:spcPct val="120000"/>
                  </a:lnSpc>
                </a:pPr>
                <a:r>
                  <a:rPr lang="zh-CN" altLang="en-US" b="1" dirty="0">
                    <a:solidFill>
                      <a:srgbClr val="000000"/>
                    </a:solidFill>
                    <a:latin typeface="Times New Roman" panose="02020603050405020304" pitchFamily="18" charset="0"/>
                    <a:ea typeface="宋体" panose="02010600030101010101" pitchFamily="2" charset="-122"/>
                  </a:rPr>
                  <a:t>分量</a:t>
                </a:r>
                <a:r>
                  <a:rPr lang="zh-CN" altLang="en-US" b="1" i="0" dirty="0">
                    <a:effectLst/>
                    <a:latin typeface="Times New Roman" panose="02020603050405020304" pitchFamily="18" charset="0"/>
                    <a:ea typeface="宋体" panose="02010600030101010101" pitchFamily="2" charset="-122"/>
                  </a:rPr>
                  <a:t>∇</a:t>
                </a:r>
                <a:r>
                  <a:rPr lang="en-US" altLang="zh-CN" b="1" i="0" dirty="0">
                    <a:effectLst/>
                    <a:latin typeface="Times New Roman" panose="02020603050405020304" pitchFamily="18" charset="0"/>
                    <a:ea typeface="宋体" panose="02010600030101010101" pitchFamily="2" charset="-122"/>
                  </a:rPr>
                  <a:t>µ</a:t>
                </a:r>
                <a:r>
                  <a:rPr lang="zh-CN" altLang="en-US" b="0" i="0" dirty="0">
                    <a:effectLst/>
                    <a:latin typeface="Times New Roman" panose="02020603050405020304" pitchFamily="18" charset="0"/>
                    <a:ea typeface="宋体" panose="02010600030101010101" pitchFamily="2" charset="-122"/>
                  </a:rPr>
                  <a:t>是</a:t>
                </a:r>
                <a:r>
                  <a:rPr lang="en-US" altLang="zh-CN" b="0" i="0" dirty="0">
                    <a:effectLst/>
                    <a:latin typeface="Times New Roman" panose="02020603050405020304" pitchFamily="18" charset="0"/>
                    <a:ea typeface="宋体" panose="02010600030101010101" pitchFamily="2" charset="-122"/>
                  </a:rPr>
                  <a:t>DIP</a:t>
                </a:r>
                <a:r>
                  <a:rPr lang="zh-CN" altLang="en-US" b="0" i="0" dirty="0">
                    <a:effectLst/>
                    <a:latin typeface="Times New Roman" panose="02020603050405020304" pitchFamily="18" charset="0"/>
                    <a:ea typeface="宋体" panose="02010600030101010101" pitchFamily="2" charset="-122"/>
                  </a:rPr>
                  <a:t>估计对神经网络参数的梯度，衡量了神经网络的参数变化会如何影响最终的结果。</a:t>
                </a:r>
                <a:endParaRPr lang="en-US" altLang="zh-CN" b="0" i="0" dirty="0">
                  <a:effectLst/>
                  <a:latin typeface="Times New Roman" panose="02020603050405020304" pitchFamily="18" charset="0"/>
                  <a:ea typeface="宋体" panose="02010600030101010101" pitchFamily="2" charset="-122"/>
                </a:endParaRPr>
              </a:p>
              <a:p>
                <a:pPr>
                  <a:lnSpc>
                    <a:spcPct val="120000"/>
                  </a:lnSpc>
                </a:pPr>
                <a:r>
                  <a:rPr lang="zh-CN" altLang="en-US" i="0" dirty="0">
                    <a:solidFill>
                      <a:srgbClr val="000000"/>
                    </a:solidFill>
                    <a:effectLst/>
                    <a:latin typeface="Times New Roman" panose="02020603050405020304" pitchFamily="18" charset="0"/>
                    <a:ea typeface="宋体" panose="02010600030101010101" pitchFamily="2" charset="-122"/>
                  </a:rPr>
                  <a:t>修正机理​​：感知神经网络本身的估计误差 </a:t>
                </a:r>
                <a:r>
                  <a:rPr lang="en-US" altLang="zh-CN" i="0" dirty="0">
                    <a:solidFill>
                      <a:srgbClr val="000000"/>
                    </a:solidFill>
                    <a:effectLst/>
                    <a:latin typeface="Times New Roman" panose="02020603050405020304" pitchFamily="18" charset="0"/>
                    <a:ea typeface="宋体" panose="02010600030101010101" pitchFamily="2" charset="-122"/>
                  </a:rPr>
                  <a:t>(</a:t>
                </a:r>
                <a14:m>
                  <m:oMath xmlns:m="http://schemas.openxmlformats.org/officeDocument/2006/math">
                    <m:r>
                      <a:rPr lang="en-US" altLang="zh-CN" b="1" i="1" smtClean="0">
                        <a:latin typeface="Cambria Math" panose="02040503050406030204" pitchFamily="18" charset="0"/>
                        <a:ea typeface="Cambria Math" panose="02040503050406030204" pitchFamily="18" charset="0"/>
                        <a:cs typeface="Times New Roman" panose="02020603050405020304" pitchFamily="18" charset="0"/>
                      </a:rPr>
                      <m:t>𝜵</m:t>
                    </m:r>
                    <m:r>
                      <a:rPr lang="zh-CN" altLang="en-US" b="1" i="1" smtClean="0">
                        <a:latin typeface="Cambria Math" panose="02040503050406030204" pitchFamily="18" charset="0"/>
                        <a:ea typeface="Cambria Math" panose="02040503050406030204" pitchFamily="18" charset="0"/>
                        <a:cs typeface="Times New Roman" panose="02020603050405020304" pitchFamily="18" charset="0"/>
                      </a:rPr>
                      <m:t>𝜾</m:t>
                    </m:r>
                  </m:oMath>
                </a14:m>
                <a:r>
                  <a:rPr lang="en-US" altLang="zh-CN" i="0" dirty="0">
                    <a:solidFill>
                      <a:srgbClr val="000000"/>
                    </a:solidFill>
                    <a:effectLst/>
                    <a:latin typeface="Times New Roman" panose="02020603050405020304" pitchFamily="18" charset="0"/>
                    <a:ea typeface="宋体" panose="02010600030101010101" pitchFamily="2" charset="-122"/>
                  </a:rPr>
                  <a:t>)</a:t>
                </a:r>
                <a:r>
                  <a:rPr lang="zh-CN" altLang="en-US" i="0" dirty="0">
                    <a:solidFill>
                      <a:srgbClr val="000000"/>
                    </a:solidFill>
                    <a:effectLst/>
                    <a:latin typeface="Times New Roman" panose="02020603050405020304" pitchFamily="18" charset="0"/>
                    <a:ea typeface="宋体" panose="02010600030101010101" pitchFamily="2" charset="-122"/>
                  </a:rPr>
                  <a:t>，并根据其影响程度 </a:t>
                </a:r>
                <a:r>
                  <a:rPr lang="en-US" altLang="zh-CN" i="0" dirty="0">
                    <a:solidFill>
                      <a:srgbClr val="000000"/>
                    </a:solidFill>
                    <a:effectLst/>
                    <a:latin typeface="Times New Roman" panose="02020603050405020304" pitchFamily="18" charset="0"/>
                    <a:ea typeface="宋体" panose="02010600030101010101" pitchFamily="2" charset="-122"/>
                  </a:rPr>
                  <a:t>(</a:t>
                </a:r>
                <a14:m>
                  <m:oMath xmlns:m="http://schemas.openxmlformats.org/officeDocument/2006/math">
                    <m:sSup>
                      <m:sSup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pPr>
                      <m:e>
                        <m:acc>
                          <m:accPr>
                            <m:chr m:val="̂"/>
                            <m:ctrlPr>
                              <a:rPr lang="en-US" altLang="zh-CN" i="1">
                                <a:latin typeface="Cambria Math" panose="02040503050406030204" pitchFamily="18" charset="0"/>
                              </a:rPr>
                            </m:ctrlPr>
                          </m:accPr>
                          <m:e>
                            <m:r>
                              <a:rPr lang="en-US" altLang="zh-CN" i="1">
                                <a:latin typeface="Cambria Math" panose="02040503050406030204" pitchFamily="18" charset="0"/>
                                <a:ea typeface="宋体" panose="02010600030101010101" pitchFamily="2" charset="-122"/>
                                <a:cs typeface="Times New Roman" panose="02020603050405020304" pitchFamily="18" charset="0"/>
                              </a:rPr>
                              <m:t>𝐻</m:t>
                            </m:r>
                          </m:e>
                        </m:acc>
                      </m:e>
                      <m:sup>
                        <m:r>
                          <a:rPr lang="en-US" altLang="zh-CN" i="1">
                            <a:latin typeface="Cambria Math" panose="02040503050406030204" pitchFamily="18" charset="0"/>
                            <a:ea typeface="宋体" panose="02010600030101010101" pitchFamily="2" charset="-122"/>
                            <a:cs typeface="Times New Roman" panose="02020603050405020304" pitchFamily="18" charset="0"/>
                          </a:rPr>
                          <m:t>−1</m:t>
                        </m:r>
                      </m:sup>
                    </m:sSup>
                    <m:r>
                      <a:rPr lang="en-US" altLang="zh-CN" b="0" i="0" smtClean="0">
                        <a:latin typeface="Cambria Math" panose="02040503050406030204" pitchFamily="18" charset="0"/>
                        <a:ea typeface="宋体" panose="02010600030101010101" pitchFamily="2" charset="-122"/>
                        <a:cs typeface="Times New Roman" panose="02020603050405020304" pitchFamily="18" charset="0"/>
                      </a:rPr>
                      <m:t>)</m:t>
                    </m:r>
                  </m:oMath>
                </a14:m>
                <a:r>
                  <a:rPr lang="zh-CN" altLang="en-US" i="0" dirty="0">
                    <a:solidFill>
                      <a:srgbClr val="000000"/>
                    </a:solidFill>
                    <a:effectLst/>
                    <a:latin typeface="Times New Roman" panose="02020603050405020304" pitchFamily="18" charset="0"/>
                    <a:ea typeface="宋体" panose="02010600030101010101" pitchFamily="2" charset="-122"/>
                  </a:rPr>
                  <a:t>和影响方向 </a:t>
                </a:r>
                <a:r>
                  <a:rPr lang="en-US" altLang="zh-CN" i="0" dirty="0">
                    <a:solidFill>
                      <a:srgbClr val="000000"/>
                    </a:solidFill>
                    <a:effectLst/>
                    <a:latin typeface="Times New Roman" panose="02020603050405020304" pitchFamily="18" charset="0"/>
                    <a:ea typeface="宋体" panose="02010600030101010101" pitchFamily="2" charset="-122"/>
                  </a:rPr>
                  <a:t>(</a:t>
                </a:r>
                <a:r>
                  <a:rPr lang="zh-CN" altLang="en-US" b="1" dirty="0">
                    <a:latin typeface="Times New Roman" panose="02020603050405020304" pitchFamily="18" charset="0"/>
                    <a:ea typeface="宋体" panose="02010600030101010101" pitchFamily="2" charset="-122"/>
                  </a:rPr>
                  <a:t>∇</a:t>
                </a:r>
                <a:r>
                  <a:rPr lang="en-US" altLang="zh-CN" b="1" dirty="0">
                    <a:latin typeface="Times New Roman" panose="02020603050405020304" pitchFamily="18" charset="0"/>
                    <a:ea typeface="宋体" panose="02010600030101010101" pitchFamily="2" charset="-122"/>
                  </a:rPr>
                  <a:t>µ</a:t>
                </a:r>
                <a:r>
                  <a:rPr lang="en-US" altLang="zh-CN" i="0" dirty="0">
                    <a:solidFill>
                      <a:srgbClr val="000000"/>
                    </a:solidFill>
                    <a:effectLst/>
                    <a:latin typeface="Times New Roman" panose="02020603050405020304" pitchFamily="18" charset="0"/>
                    <a:ea typeface="宋体" panose="02010600030101010101" pitchFamily="2" charset="-122"/>
                  </a:rPr>
                  <a:t>)</a:t>
                </a:r>
                <a:r>
                  <a:rPr lang="zh-CN" altLang="en-US" i="0" dirty="0">
                    <a:solidFill>
                      <a:srgbClr val="000000"/>
                    </a:solidFill>
                    <a:effectLst/>
                    <a:latin typeface="Times New Roman" panose="02020603050405020304" pitchFamily="18" charset="0"/>
                    <a:ea typeface="宋体" panose="02010600030101010101" pitchFamily="2" charset="-122"/>
                  </a:rPr>
                  <a:t>，在最终结果中减去这些误差造成的影响。这使得最终的</a:t>
                </a:r>
                <a:r>
                  <a:rPr lang="en-US" altLang="zh-CN" i="0" dirty="0">
                    <a:solidFill>
                      <a:srgbClr val="000000"/>
                    </a:solidFill>
                    <a:effectLst/>
                    <a:latin typeface="Times New Roman" panose="02020603050405020304" pitchFamily="18" charset="0"/>
                    <a:ea typeface="宋体" panose="02010600030101010101" pitchFamily="2" charset="-122"/>
                  </a:rPr>
                  <a:t>ATE</a:t>
                </a:r>
                <a:r>
                  <a:rPr lang="zh-CN" altLang="en-US" i="0" dirty="0">
                    <a:solidFill>
                      <a:srgbClr val="000000"/>
                    </a:solidFill>
                    <a:effectLst/>
                    <a:latin typeface="Times New Roman" panose="02020603050405020304" pitchFamily="18" charset="0"/>
                    <a:ea typeface="宋体" panose="02010600030101010101" pitchFamily="2" charset="-122"/>
                  </a:rPr>
                  <a:t>估计量对神经网络的一阶估计误差不再敏感，从而实现了去偏的效果。</a:t>
                </a:r>
                <a:endParaRPr lang="en-US" altLang="zh-CN" i="0" dirty="0">
                  <a:solidFill>
                    <a:srgbClr val="000000"/>
                  </a:solidFill>
                  <a:effectLst/>
                  <a:latin typeface="Times New Roman" panose="02020603050405020304" pitchFamily="18" charset="0"/>
                  <a:ea typeface="宋体" panose="02010600030101010101" pitchFamily="2" charset="-122"/>
                </a:endParaRPr>
              </a:p>
              <a:p>
                <a:pPr>
                  <a:lnSpc>
                    <a:spcPct val="120000"/>
                  </a:lnSpc>
                </a:pPr>
                <a:endParaRPr lang="en-US" altLang="zh-CN" i="0" dirty="0">
                  <a:solidFill>
                    <a:srgbClr val="000000"/>
                  </a:solidFill>
                  <a:effectLst/>
                  <a:latin typeface="Times New Roman" panose="02020603050405020304" pitchFamily="18" charset="0"/>
                  <a:ea typeface="宋体" panose="02010600030101010101" pitchFamily="2" charset="-122"/>
                </a:endParaRPr>
              </a:p>
              <a:p>
                <a:pPr>
                  <a:lnSpc>
                    <a:spcPct val="120000"/>
                  </a:lnSpc>
                </a:pPr>
                <a:r>
                  <a:rPr lang="zh-CN" altLang="en-US" dirty="0">
                    <a:solidFill>
                      <a:srgbClr val="000000"/>
                    </a:solidFill>
                    <a:ea typeface="宋体" panose="02010600030101010101" pitchFamily="2" charset="-122"/>
                  </a:rPr>
                  <a:t>对</a:t>
                </a:r>
                <a14:m>
                  <m:oMath xmlns:m="http://schemas.openxmlformats.org/officeDocument/2006/math">
                    <m:r>
                      <a:rPr lang="zh-CN" altLang="en-US" i="1">
                        <a:solidFill>
                          <a:srgbClr val="000000"/>
                        </a:solidFill>
                        <a:latin typeface="Cambria Math" panose="02040503050406030204" pitchFamily="18" charset="0"/>
                        <a:ea typeface="宋体" panose="02010600030101010101" pitchFamily="2" charset="-122"/>
                      </a:rPr>
                      <m:t>每个</m:t>
                    </m:r>
                    <m:r>
                      <a:rPr lang="zh-CN" altLang="en-US" i="1" smtClean="0">
                        <a:solidFill>
                          <a:srgbClr val="000000"/>
                        </a:solidFill>
                        <a:latin typeface="Cambria Math" panose="02040503050406030204" pitchFamily="18" charset="0"/>
                        <a:ea typeface="宋体" panose="02010600030101010101" pitchFamily="2" charset="-122"/>
                      </a:rPr>
                      <m:t>观测</m:t>
                    </m:r>
                    <m:r>
                      <a:rPr lang="zh-CN" altLang="en-US" i="1">
                        <a:solidFill>
                          <a:srgbClr val="000000"/>
                        </a:solidFill>
                        <a:latin typeface="Cambria Math" panose="02040503050406030204" pitchFamily="18" charset="0"/>
                        <a:ea typeface="宋体" panose="02010600030101010101" pitchFamily="2" charset="-122"/>
                      </a:rPr>
                      <m:t>值</m:t>
                    </m:r>
                    <m:r>
                      <a:rPr lang="zh-CN" altLang="en-US" i="1" smtClean="0">
                        <a:solidFill>
                          <a:srgbClr val="000000"/>
                        </a:solidFill>
                        <a:latin typeface="Cambria Math" panose="02040503050406030204" pitchFamily="18" charset="0"/>
                        <a:ea typeface="宋体" panose="02010600030101010101" pitchFamily="2" charset="-122"/>
                      </a:rPr>
                      <m:t>的</m:t>
                    </m:r>
                    <m:r>
                      <a:rPr lang="zh-CN" altLang="en-US" i="1">
                        <a:solidFill>
                          <a:srgbClr val="000000"/>
                        </a:solidFill>
                        <a:latin typeface="Cambria Math" panose="02040503050406030204" pitchFamily="18" charset="0"/>
                        <a:ea typeface="宋体" panose="02010600030101010101" pitchFamily="2" charset="-122"/>
                      </a:rPr>
                      <m:t>无偏</m:t>
                    </m:r>
                    <m:r>
                      <a:rPr lang="zh-CN" altLang="en-US" i="1" smtClean="0">
                        <a:solidFill>
                          <a:srgbClr val="000000"/>
                        </a:solidFill>
                        <a:latin typeface="Cambria Math" panose="02040503050406030204" pitchFamily="18" charset="0"/>
                        <a:ea typeface="宋体" panose="02010600030101010101" pitchFamily="2" charset="-122"/>
                      </a:rPr>
                      <m:t>估计</m:t>
                    </m:r>
                    <m:r>
                      <a:rPr lang="zh-CN" altLang="en-US" i="1">
                        <a:solidFill>
                          <a:srgbClr val="000000"/>
                        </a:solidFill>
                        <a:latin typeface="Cambria Math" panose="02040503050406030204" pitchFamily="18" charset="0"/>
                        <a:ea typeface="宋体" panose="02010600030101010101" pitchFamily="2" charset="-122"/>
                      </a:rPr>
                      <m:t>取</m:t>
                    </m:r>
                    <m:r>
                      <a:rPr lang="zh-CN" altLang="en-US" i="1" smtClean="0">
                        <a:solidFill>
                          <a:srgbClr val="000000"/>
                        </a:solidFill>
                        <a:latin typeface="Cambria Math" panose="02040503050406030204" pitchFamily="18" charset="0"/>
                        <a:ea typeface="宋体" panose="02010600030101010101" pitchFamily="2" charset="-122"/>
                      </a:rPr>
                      <m:t>平均</m:t>
                    </m:r>
                    <m:r>
                      <a:rPr lang="zh-CN" altLang="en-US" i="1">
                        <a:solidFill>
                          <a:srgbClr val="000000"/>
                        </a:solidFill>
                        <a:latin typeface="Cambria Math" panose="02040503050406030204" pitchFamily="18" charset="0"/>
                        <a:ea typeface="宋体" panose="02010600030101010101" pitchFamily="2" charset="-122"/>
                      </a:rPr>
                      <m:t>：</m:t>
                    </m:r>
                    <m:sSup>
                      <m:sSupPr>
                        <m:ctrlPr>
                          <a:rPr lang="en-US" altLang="zh-CN" i="1" smtClean="0">
                            <a:solidFill>
                              <a:srgbClr val="000000"/>
                            </a:solidFill>
                            <a:latin typeface="Cambria Math" panose="02040503050406030204" pitchFamily="18" charset="0"/>
                            <a:ea typeface="宋体" panose="02010600030101010101" pitchFamily="2" charset="-122"/>
                          </a:rPr>
                        </m:ctrlPr>
                      </m:sSupPr>
                      <m:e>
                        <m:acc>
                          <m:accPr>
                            <m:chr m:val="̂"/>
                            <m:ctrlPr>
                              <a:rPr lang="en-US" altLang="zh-CN" i="1" smtClean="0">
                                <a:solidFill>
                                  <a:srgbClr val="000000"/>
                                </a:solidFill>
                                <a:latin typeface="Cambria Math" panose="02040503050406030204" pitchFamily="18" charset="0"/>
                                <a:ea typeface="宋体" panose="02010600030101010101" pitchFamily="2" charset="-122"/>
                              </a:rPr>
                            </m:ctrlPr>
                          </m:accPr>
                          <m:e>
                            <m:sSub>
                              <m:sSubPr>
                                <m:ctrlPr>
                                  <a:rPr lang="en-US" altLang="zh-CN" i="1" smtClean="0">
                                    <a:solidFill>
                                      <a:srgbClr val="000000"/>
                                    </a:solidFill>
                                    <a:latin typeface="Cambria Math" panose="02040503050406030204" pitchFamily="18" charset="0"/>
                                    <a:ea typeface="宋体" panose="02010600030101010101" pitchFamily="2" charset="-122"/>
                                  </a:rPr>
                                </m:ctrlPr>
                              </m:sSubPr>
                              <m:e>
                                <m:r>
                                  <a:rPr lang="zh-CN" altLang="en-US" i="1">
                                    <a:latin typeface="Cambria Math" panose="02040503050406030204" pitchFamily="18" charset="0"/>
                                    <a:ea typeface="宋体" panose="02010600030101010101" pitchFamily="2" charset="-122"/>
                                    <a:cs typeface="Times New Roman" panose="02020603050405020304" pitchFamily="18" charset="0"/>
                                  </a:rPr>
                                  <m:t>𝜏</m:t>
                                </m:r>
                              </m:e>
                              <m:sub>
                                <m:r>
                                  <a:rPr lang="en-US" altLang="zh-CN" b="0" i="1" smtClean="0">
                                    <a:solidFill>
                                      <a:srgbClr val="000000"/>
                                    </a:solidFill>
                                    <a:latin typeface="Cambria Math" panose="02040503050406030204" pitchFamily="18" charset="0"/>
                                    <a:ea typeface="宋体" panose="02010600030101010101" pitchFamily="2" charset="-122"/>
                                  </a:rPr>
                                  <m:t>𝑛</m:t>
                                </m:r>
                              </m:sub>
                            </m:sSub>
                          </m:e>
                        </m:acc>
                      </m:e>
                      <m:sup>
                        <m:r>
                          <a:rPr lang="en-US" altLang="zh-CN" b="0" i="1" smtClean="0">
                            <a:solidFill>
                              <a:srgbClr val="000000"/>
                            </a:solidFill>
                            <a:latin typeface="Cambria Math" panose="02040503050406030204" pitchFamily="18" charset="0"/>
                            <a:ea typeface="宋体" panose="02010600030101010101" pitchFamily="2" charset="-122"/>
                          </a:rPr>
                          <m:t>𝐷𝐵</m:t>
                        </m:r>
                      </m:sup>
                    </m:sSup>
                    <m:r>
                      <a:rPr lang="en-US" altLang="zh-CN" b="0" i="1" smtClean="0">
                        <a:solidFill>
                          <a:srgbClr val="000000"/>
                        </a:solidFill>
                        <a:latin typeface="Cambria Math" panose="02040503050406030204" pitchFamily="18" charset="0"/>
                        <a:ea typeface="宋体" panose="02010600030101010101" pitchFamily="2" charset="-122"/>
                      </a:rPr>
                      <m:t>=</m:t>
                    </m:r>
                    <m:f>
                      <m:fPr>
                        <m:ctrlPr>
                          <a:rPr lang="en-US" altLang="zh-CN" b="0" i="1" smtClean="0">
                            <a:solidFill>
                              <a:srgbClr val="000000"/>
                            </a:solidFill>
                            <a:latin typeface="Cambria Math" panose="02040503050406030204" pitchFamily="18" charset="0"/>
                            <a:ea typeface="宋体" panose="02010600030101010101" pitchFamily="2" charset="-122"/>
                          </a:rPr>
                        </m:ctrlPr>
                      </m:fPr>
                      <m:num>
                        <m:r>
                          <a:rPr lang="en-US" altLang="zh-CN" b="0" i="1" smtClean="0">
                            <a:solidFill>
                              <a:srgbClr val="000000"/>
                            </a:solidFill>
                            <a:latin typeface="Cambria Math" panose="02040503050406030204" pitchFamily="18" charset="0"/>
                            <a:ea typeface="宋体" panose="02010600030101010101" pitchFamily="2" charset="-122"/>
                          </a:rPr>
                          <m:t>1</m:t>
                        </m:r>
                      </m:num>
                      <m:den>
                        <m:r>
                          <m:rPr>
                            <m:sty m:val="p"/>
                          </m:rPr>
                          <a:rPr lang="en-US" altLang="zh-CN" i="1">
                            <a:solidFill>
                              <a:srgbClr val="000000"/>
                            </a:solidFill>
                            <a:latin typeface="Cambria Math" panose="02040503050406030204" pitchFamily="18" charset="0"/>
                            <a:ea typeface="宋体" panose="02010600030101010101" pitchFamily="2" charset="-122"/>
                          </a:rPr>
                          <m:t>n</m:t>
                        </m:r>
                      </m:den>
                    </m:f>
                    <m:sSubSup>
                      <m:sSubSupPr>
                        <m:ctrlPr>
                          <a:rPr lang="en-US" altLang="zh-CN" i="1" dirty="0">
                            <a:latin typeface="Cambria Math" panose="02040503050406030204" pitchFamily="18" charset="0"/>
                            <a:ea typeface="宋体" panose="02010600030101010101" pitchFamily="2" charset="-122"/>
                            <a:cs typeface="Times New Roman" panose="02020603050405020304" pitchFamily="18" charset="0"/>
                          </a:rPr>
                        </m:ctrlPr>
                      </m:sSubSupPr>
                      <m:e>
                        <m:r>
                          <m:rPr>
                            <m:sty m:val="p"/>
                          </m:rPr>
                          <a:rPr lang="en-US" altLang="zh-CN" i="1" dirty="0">
                            <a:latin typeface="Cambria Math" panose="02040503050406030204" pitchFamily="18" charset="0"/>
                            <a:ea typeface="宋体" panose="02010600030101010101" pitchFamily="2" charset="-122"/>
                            <a:cs typeface="Times New Roman" panose="02020603050405020304" pitchFamily="18" charset="0"/>
                          </a:rPr>
                          <m:t>Σ</m:t>
                        </m:r>
                      </m:e>
                      <m:sub>
                        <m:r>
                          <m:rPr>
                            <m:sty m:val="p"/>
                          </m:rPr>
                          <a:rPr lang="en-US" altLang="zh-CN" i="1" dirty="0">
                            <a:latin typeface="Cambria Math" panose="02040503050406030204" pitchFamily="18" charset="0"/>
                            <a:ea typeface="宋体" panose="02010600030101010101" pitchFamily="2" charset="-122"/>
                            <a:cs typeface="Times New Roman" panose="02020603050405020304" pitchFamily="18" charset="0"/>
                          </a:rPr>
                          <m:t>i</m:t>
                        </m:r>
                        <m:r>
                          <a:rPr lang="en-US" altLang="zh-CN" i="1" dirty="0">
                            <a:latin typeface="Cambria Math" panose="02040503050406030204" pitchFamily="18" charset="0"/>
                            <a:ea typeface="宋体" panose="02010600030101010101" pitchFamily="2" charset="-122"/>
                            <a:cs typeface="Times New Roman" panose="02020603050405020304" pitchFamily="18" charset="0"/>
                          </a:rPr>
                          <m:t>=1</m:t>
                        </m:r>
                      </m:sub>
                      <m:sup>
                        <m:r>
                          <m:rPr>
                            <m:sty m:val="p"/>
                          </m:rPr>
                          <a:rPr lang="en-US" altLang="zh-CN" i="1" dirty="0">
                            <a:latin typeface="Cambria Math" panose="02040503050406030204" pitchFamily="18" charset="0"/>
                            <a:ea typeface="宋体" panose="02010600030101010101" pitchFamily="2" charset="-122"/>
                            <a:cs typeface="Times New Roman" panose="02020603050405020304" pitchFamily="18" charset="0"/>
                          </a:rPr>
                          <m:t>n</m:t>
                        </m:r>
                      </m:sup>
                    </m:sSubSup>
                    <m:r>
                      <a:rPr lang="zh-CN" altLang="en-US" i="1">
                        <a:latin typeface="Cambria Math" panose="02040503050406030204" pitchFamily="18" charset="0"/>
                        <a:ea typeface="宋体" panose="02010600030101010101" pitchFamily="2" charset="-122"/>
                        <a:cs typeface="Times New Roman" panose="02020603050405020304" pitchFamily="18" charset="0"/>
                      </a:rPr>
                      <m:t>𝜓</m:t>
                    </m:r>
                    <m:d>
                      <m:d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dPr>
                      <m:e>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𝑉</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i="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b="1"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b="1" i="1">
                                <a:latin typeface="Cambria Math" panose="02040503050406030204" pitchFamily="18" charset="0"/>
                                <a:ea typeface="宋体" panose="02010600030101010101" pitchFamily="2" charset="-122"/>
                                <a:cs typeface="Times New Roman" panose="02020603050405020304" pitchFamily="18" charset="0"/>
                              </a:rPr>
                              <m:t>𝑪</m:t>
                            </m:r>
                          </m:e>
                          <m:sub>
                            <m:r>
                              <a:rPr lang="en-US" altLang="zh-CN" b="1" i="1">
                                <a:latin typeface="Cambria Math" panose="02040503050406030204" pitchFamily="18" charset="0"/>
                                <a:ea typeface="宋体" panose="02010600030101010101" pitchFamily="2" charset="-122"/>
                                <a:cs typeface="Times New Roman" panose="02020603050405020304" pitchFamily="18" charset="0"/>
                              </a:rPr>
                              <m:t>𝒊</m:t>
                            </m:r>
                          </m:sub>
                        </m:sSub>
                        <m:r>
                          <a:rPr lang="en-US" altLang="zh-CN" b="1" i="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b="1"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b="1" i="1">
                                <a:latin typeface="Cambria Math" panose="02040503050406030204" pitchFamily="18" charset="0"/>
                                <a:ea typeface="宋体" panose="02010600030101010101" pitchFamily="2" charset="-122"/>
                                <a:cs typeface="Times New Roman" panose="02020603050405020304" pitchFamily="18" charset="0"/>
                              </a:rPr>
                              <m:t>𝑾</m:t>
                            </m:r>
                          </m:e>
                          <m:sub>
                            <m:r>
                              <a:rPr lang="en-US" altLang="zh-CN" b="1" i="1">
                                <a:latin typeface="Cambria Math" panose="02040503050406030204" pitchFamily="18" charset="0"/>
                                <a:ea typeface="宋体" panose="02010600030101010101" pitchFamily="2" charset="-122"/>
                                <a:cs typeface="Times New Roman" panose="02020603050405020304" pitchFamily="18" charset="0"/>
                              </a:rPr>
                              <m:t>𝒊</m:t>
                            </m:r>
                          </m:sub>
                        </m:sSub>
                        <m:r>
                          <a:rPr lang="en-US" altLang="zh-CN" i="1">
                            <a:latin typeface="Cambria Math" panose="02040503050406030204" pitchFamily="18" charset="0"/>
                            <a:ea typeface="宋体" panose="02010600030101010101" pitchFamily="2" charset="-122"/>
                            <a:cs typeface="Times New Roman" panose="02020603050405020304" pitchFamily="18" charset="0"/>
                          </a:rPr>
                          <m:t>,</m:t>
                        </m:r>
                        <m:sSubSup>
                          <m:sSubSup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SupPr>
                          <m:e>
                            <m:r>
                              <a:rPr lang="en-US" altLang="zh-CN" i="1">
                                <a:latin typeface="Cambria Math" panose="02040503050406030204" pitchFamily="18" charset="0"/>
                                <a:ea typeface="宋体" panose="02010600030101010101" pitchFamily="2" charset="-122"/>
                                <a:cs typeface="Times New Roman" panose="02020603050405020304" pitchFamily="18" charset="0"/>
                              </a:rPr>
                              <m:t>𝑘</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sub>
                          <m:sup>
                            <m:r>
                              <a:rPr lang="en-US" altLang="zh-CN" i="1">
                                <a:latin typeface="Cambria Math" panose="02040503050406030204" pitchFamily="18" charset="0"/>
                                <a:ea typeface="宋体" panose="02010600030101010101" pitchFamily="2" charset="-122"/>
                                <a:cs typeface="Times New Roman" panose="02020603050405020304" pitchFamily="18" charset="0"/>
                              </a:rPr>
                              <m:t>∗</m:t>
                            </m:r>
                          </m:sup>
                        </m:sSubSup>
                        <m:r>
                          <a:rPr lang="en-US" altLang="zh-CN" i="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𝑌</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i="1">
                            <a:latin typeface="Cambria Math" panose="02040503050406030204" pitchFamily="18" charset="0"/>
                            <a:ea typeface="宋体" panose="02010600030101010101" pitchFamily="2" charset="-122"/>
                            <a:cs typeface="Times New Roman" panose="02020603050405020304" pitchFamily="18" charset="0"/>
                          </a:rPr>
                          <m:t>;</m:t>
                        </m:r>
                        <m:acc>
                          <m:accPr>
                            <m:chr m:val="̂"/>
                            <m:ctrlPr>
                              <a:rPr lang="en-US" altLang="zh-CN" i="1">
                                <a:latin typeface="Cambria Math" panose="02040503050406030204" pitchFamily="18" charset="0"/>
                              </a:rPr>
                            </m:ctrlPr>
                          </m:accPr>
                          <m:e>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𝑠</m:t>
                                </m:r>
                              </m:e>
                              <m:sub>
                                <m:r>
                                  <a:rPr lang="en-US" altLang="zh-CN" i="1">
                                    <a:latin typeface="Cambria Math" panose="02040503050406030204" pitchFamily="18" charset="0"/>
                                    <a:ea typeface="宋体" panose="02010600030101010101" pitchFamily="2" charset="-122"/>
                                    <a:cs typeface="Times New Roman" panose="02020603050405020304" pitchFamily="18" charset="0"/>
                                  </a:rPr>
                                  <m:t>0</m:t>
                                </m:r>
                              </m:sub>
                            </m:sSub>
                          </m:e>
                        </m:acc>
                        <m:r>
                          <a:rPr lang="en-US" altLang="zh-CN" i="1">
                            <a:latin typeface="Cambria Math" panose="02040503050406030204" pitchFamily="18" charset="0"/>
                            <a:ea typeface="宋体" panose="02010600030101010101" pitchFamily="2" charset="-122"/>
                            <a:cs typeface="Times New Roman" panose="02020603050405020304" pitchFamily="18" charset="0"/>
                          </a:rPr>
                          <m:t>,</m:t>
                        </m:r>
                        <m:acc>
                          <m:accPr>
                            <m:chr m:val="̂"/>
                            <m:ctrlPr>
                              <a:rPr lang="en-US" altLang="zh-CN" i="1">
                                <a:latin typeface="Cambria Math" panose="02040503050406030204" pitchFamily="18" charset="0"/>
                              </a:rPr>
                            </m:ctrlPr>
                          </m:accPr>
                          <m:e>
                            <m:sSub>
                              <m:sSubPr>
                                <m:ctrlPr>
                                  <a:rPr lang="en-US"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𝑠</m:t>
                                </m:r>
                              </m:e>
                              <m:sub>
                                <m:r>
                                  <a:rPr lang="en-US" altLang="zh-CN" i="1">
                                    <a:latin typeface="Cambria Math" panose="02040503050406030204" pitchFamily="18" charset="0"/>
                                    <a:ea typeface="宋体" panose="02010600030101010101" pitchFamily="2" charset="-122"/>
                                    <a:cs typeface="Times New Roman" panose="02020603050405020304" pitchFamily="18" charset="0"/>
                                  </a:rPr>
                                  <m:t>1</m:t>
                                </m:r>
                              </m:sub>
                            </m:sSub>
                          </m:e>
                        </m:acc>
                        <m:r>
                          <m:rPr>
                            <m:nor/>
                          </m:rPr>
                          <a:rPr lang="en-US" altLang="zh-CN">
                            <a:latin typeface="Cambria Math" panose="02040503050406030204" pitchFamily="18" charset="0"/>
                            <a:ea typeface="宋体" panose="02010600030101010101" pitchFamily="2" charset="-122"/>
                            <a:cs typeface="Times New Roman" panose="02020603050405020304" pitchFamily="18" charset="0"/>
                          </a:rPr>
                          <m:t>,</m:t>
                        </m:r>
                        <m:acc>
                          <m:accPr>
                            <m:chr m:val="̃"/>
                            <m:ctrlPr>
                              <a:rPr lang="en-US" altLang="zh-CN" i="1">
                                <a:latin typeface="Cambria Math" panose="02040503050406030204" pitchFamily="18" charset="0"/>
                                <a:ea typeface="宋体" panose="02010600030101010101" pitchFamily="2" charset="-122"/>
                                <a:cs typeface="Times New Roman" panose="02020603050405020304" pitchFamily="18" charset="0"/>
                              </a:rPr>
                            </m:ctrlPr>
                          </m:accPr>
                          <m:e>
                            <m:r>
                              <a:rPr lang="en-US" altLang="zh-CN" i="1">
                                <a:latin typeface="Cambria Math" panose="02040503050406030204" pitchFamily="18" charset="0"/>
                                <a:ea typeface="宋体" panose="02010600030101010101" pitchFamily="2" charset="-122"/>
                                <a:cs typeface="Times New Roman" panose="02020603050405020304" pitchFamily="18" charset="0"/>
                              </a:rPr>
                              <m:t>𝑧</m:t>
                            </m:r>
                          </m:e>
                        </m:acc>
                        <m:r>
                          <a:rPr lang="en-US" altLang="zh-CN" i="1">
                            <a:latin typeface="Cambria Math" panose="02040503050406030204" pitchFamily="18" charset="0"/>
                            <a:ea typeface="宋体" panose="02010600030101010101" pitchFamily="2" charset="-122"/>
                            <a:cs typeface="Times New Roman" panose="02020603050405020304" pitchFamily="18" charset="0"/>
                          </a:rPr>
                          <m:t>,</m:t>
                        </m:r>
                        <m:acc>
                          <m:accPr>
                            <m:chr m:val="̂"/>
                            <m:ctrlPr>
                              <a:rPr lang="en-US" altLang="zh-CN" i="1">
                                <a:latin typeface="Cambria Math" panose="02040503050406030204" pitchFamily="18" charset="0"/>
                              </a:rPr>
                            </m:ctrlPr>
                          </m:accPr>
                          <m:e>
                            <m:r>
                              <a:rPr lang="en-US" altLang="zh-CN" i="1">
                                <a:latin typeface="Cambria Math" panose="02040503050406030204" pitchFamily="18" charset="0"/>
                                <a:ea typeface="宋体" panose="02010600030101010101" pitchFamily="2" charset="-122"/>
                                <a:cs typeface="Times New Roman" panose="02020603050405020304" pitchFamily="18" charset="0"/>
                              </a:rPr>
                              <m:t>𝐻</m:t>
                            </m:r>
                          </m:e>
                        </m:acc>
                      </m:e>
                    </m:d>
                  </m:oMath>
                </a14:m>
                <a:endParaRPr lang="en-US" altLang="zh-CN" i="0" dirty="0">
                  <a:solidFill>
                    <a:srgbClr val="000000"/>
                  </a:solidFill>
                  <a:effectLst/>
                  <a:latin typeface="Times New Roman" panose="02020603050405020304" pitchFamily="18" charset="0"/>
                  <a:ea typeface="宋体" panose="02010600030101010101" pitchFamily="2" charset="-122"/>
                </a:endParaRPr>
              </a:p>
            </p:txBody>
          </p:sp>
        </mc:Choice>
        <mc:Fallback xmlns="">
          <p:sp>
            <p:nvSpPr>
              <p:cNvPr id="49" name="文本框 48">
                <a:extLst>
                  <a:ext uri="{FF2B5EF4-FFF2-40B4-BE49-F238E27FC236}">
                    <a16:creationId xmlns:a16="http://schemas.microsoft.com/office/drawing/2014/main" id="{8F9D92D7-9B69-43DE-9E85-2B09D738DF34}"/>
                  </a:ext>
                </a:extLst>
              </p:cNvPr>
              <p:cNvSpPr txBox="1">
                <a:spLocks noRot="1" noChangeAspect="1" noMove="1" noResize="1" noEditPoints="1" noAdjustHandles="1" noChangeArrowheads="1" noChangeShapeType="1" noTextEdit="1"/>
              </p:cNvSpPr>
              <p:nvPr/>
            </p:nvSpPr>
            <p:spPr>
              <a:xfrm>
                <a:off x="405687" y="2631347"/>
                <a:ext cx="11608513" cy="3632405"/>
              </a:xfrm>
              <a:prstGeom prst="rect">
                <a:avLst/>
              </a:prstGeom>
              <a:blipFill>
                <a:blip r:embed="rId5"/>
                <a:stretch>
                  <a:fillRect l="-473" r="-15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205127375"/>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1029</TotalTime>
  <Words>4052</Words>
  <Application>Microsoft Office PowerPoint</Application>
  <PresentationFormat>宽屏</PresentationFormat>
  <Paragraphs>319</Paragraphs>
  <Slides>17</Slides>
  <Notes>17</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17</vt:i4>
      </vt:variant>
    </vt:vector>
  </HeadingPairs>
  <TitlesOfParts>
    <vt:vector size="29" baseType="lpstr">
      <vt:lpstr>-apple-system</vt:lpstr>
      <vt:lpstr>inherit</vt:lpstr>
      <vt:lpstr>等线</vt:lpstr>
      <vt:lpstr>等线 Light</vt:lpstr>
      <vt:lpstr>思源宋体 CN Heavy</vt:lpstr>
      <vt:lpstr>宋体</vt:lpstr>
      <vt:lpstr>微软雅黑</vt:lpstr>
      <vt:lpstr>Arial</vt:lpstr>
      <vt:lpstr>Cambria Math</vt:lpstr>
      <vt:lpstr>Perpetua Titling MT</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xu zengbo</dc:creator>
  <cp:lastModifiedBy>xu zengbo</cp:lastModifiedBy>
  <cp:revision>101</cp:revision>
  <dcterms:created xsi:type="dcterms:W3CDTF">2025-09-22T03:24:05Z</dcterms:created>
  <dcterms:modified xsi:type="dcterms:W3CDTF">2025-09-29T08:40:08Z</dcterms:modified>
</cp:coreProperties>
</file>